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07" r:id="rId4"/>
    <p:sldId id="308" r:id="rId5"/>
    <p:sldId id="299" r:id="rId6"/>
    <p:sldId id="304" r:id="rId7"/>
    <p:sldId id="310" r:id="rId8"/>
    <p:sldId id="288" r:id="rId9"/>
    <p:sldId id="282" r:id="rId10"/>
    <p:sldId id="275" r:id="rId11"/>
    <p:sldId id="311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9900"/>
    <a:srgbClr val="00FFFF"/>
    <a:srgbClr val="FF66CC"/>
    <a:srgbClr val="FFFF99"/>
    <a:srgbClr val="FF33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803" autoAdjust="0"/>
  </p:normalViewPr>
  <p:slideViewPr>
    <p:cSldViewPr>
      <p:cViewPr>
        <p:scale>
          <a:sx n="75" d="100"/>
          <a:sy n="75" d="100"/>
        </p:scale>
        <p:origin x="-14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7"/>
      <c:rotY val="20"/>
      <c:depthPercent val="8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525539675293154E-2"/>
          <c:y val="3.4253228346456693E-2"/>
          <c:w val="0.87535747190235558"/>
          <c:h val="0.901678657074342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81583135354411E-2"/>
                  <c:y val="-4.09909652855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474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339966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744380131420278E-2"/>
                  <c:y val="-1.0452787528118094E-2"/>
                </c:manualLayout>
              </c:layout>
              <c:spPr>
                <a:noFill/>
                <a:ln w="23858">
                  <a:noFill/>
                </a:ln>
              </c:spPr>
              <c:txPr>
                <a:bodyPr/>
                <a:lstStyle/>
                <a:p>
                  <a:pPr>
                    <a:defRPr sz="223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482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232303106865977E-2"/>
                  <c:y val="-3.4137069706012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590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48591616"/>
        <c:axId val="48593152"/>
        <c:axId val="0"/>
      </c:bar3DChart>
      <c:catAx>
        <c:axId val="4859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59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593152"/>
        <c:scaling>
          <c:orientation val="minMax"/>
        </c:scaling>
        <c:delete val="0"/>
        <c:axPos val="l"/>
        <c:majorGridlines>
          <c:spPr>
            <a:ln w="394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591616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FFFF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FFCC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п. Булнаш</c:v>
                </c:pt>
                <c:pt idx="1">
                  <c:v> п. Красногвардейский</c:v>
                </c:pt>
                <c:pt idx="2">
                  <c:v>п. Сосновый Бор</c:v>
                </c:pt>
                <c:pt idx="3">
                  <c:v>с. Покровское</c:v>
                </c:pt>
                <c:pt idx="4">
                  <c:v>с. Большое Трифоново</c:v>
                </c:pt>
                <c:pt idx="5">
                  <c:v>с. Лебедкино</c:v>
                </c:pt>
                <c:pt idx="6">
                  <c:v>с. Мостовское</c:v>
                </c:pt>
                <c:pt idx="7">
                  <c:v>с. Шогринское</c:v>
                </c:pt>
                <c:pt idx="8">
                  <c:v>с. Мироново</c:v>
                </c:pt>
                <c:pt idx="9">
                  <c:v>п. Незевай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38</c:v>
                </c:pt>
                <c:pt idx="1">
                  <c:v>11</c:v>
                </c:pt>
                <c:pt idx="2">
                  <c:v>8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552064"/>
        <c:axId val="57423744"/>
      </c:barChart>
      <c:catAx>
        <c:axId val="5655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7423744"/>
        <c:crosses val="autoZero"/>
        <c:auto val="0"/>
        <c:lblAlgn val="ctr"/>
        <c:lblOffset val="100"/>
        <c:noMultiLvlLbl val="0"/>
      </c:catAx>
      <c:valAx>
        <c:axId val="5742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55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439814814814815"/>
          <c:y val="3.4996211220457596E-2"/>
          <c:w val="0.59585812190142873"/>
          <c:h val="0.88402006463410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первое полугодие 2018 года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торговля</c:v>
                </c:pt>
                <c:pt idx="1">
                  <c:v>культура, спорт</c:v>
                </c:pt>
                <c:pt idx="2">
                  <c:v>транспорт</c:v>
                </c:pt>
                <c:pt idx="3">
                  <c:v>управление собственностью</c:v>
                </c:pt>
                <c:pt idx="4">
                  <c:v>образование</c:v>
                </c:pt>
                <c:pt idx="5">
                  <c:v>землепользование</c:v>
                </c:pt>
                <c:pt idx="6">
                  <c:v>местное самоуправление</c:v>
                </c:pt>
                <c:pt idx="7">
                  <c:v>социальное обеспечение</c:v>
                </c:pt>
                <c:pt idx="8">
                  <c:v>дорожное строительство</c:v>
                </c:pt>
                <c:pt idx="9">
                  <c:v>жилье</c:v>
                </c:pt>
                <c:pt idx="10">
                  <c:v>коммунальное хозяйство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21</c:v>
                </c:pt>
                <c:pt idx="5">
                  <c:v>12</c:v>
                </c:pt>
                <c:pt idx="6">
                  <c:v>4</c:v>
                </c:pt>
                <c:pt idx="7">
                  <c:v>12</c:v>
                </c:pt>
                <c:pt idx="8">
                  <c:v>86</c:v>
                </c:pt>
                <c:pt idx="9">
                  <c:v>32</c:v>
                </c:pt>
                <c:pt idx="10">
                  <c:v>168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первое полугодие 2019 года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торговля</c:v>
                </c:pt>
                <c:pt idx="1">
                  <c:v>культура, спорт</c:v>
                </c:pt>
                <c:pt idx="2">
                  <c:v>транспорт</c:v>
                </c:pt>
                <c:pt idx="3">
                  <c:v>управление собственностью</c:v>
                </c:pt>
                <c:pt idx="4">
                  <c:v>образование</c:v>
                </c:pt>
                <c:pt idx="5">
                  <c:v>землепользование</c:v>
                </c:pt>
                <c:pt idx="6">
                  <c:v>местное самоуправление</c:v>
                </c:pt>
                <c:pt idx="7">
                  <c:v>социальное обеспечение</c:v>
                </c:pt>
                <c:pt idx="8">
                  <c:v>дорожное строительство</c:v>
                </c:pt>
                <c:pt idx="9">
                  <c:v>жилье</c:v>
                </c:pt>
                <c:pt idx="10">
                  <c:v>коммунальное хозяйство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</c:v>
                </c:pt>
                <c:pt idx="1">
                  <c:v>13</c:v>
                </c:pt>
                <c:pt idx="2">
                  <c:v>12</c:v>
                </c:pt>
                <c:pt idx="3">
                  <c:v>3</c:v>
                </c:pt>
                <c:pt idx="4">
                  <c:v>10</c:v>
                </c:pt>
                <c:pt idx="5">
                  <c:v>17</c:v>
                </c:pt>
                <c:pt idx="6">
                  <c:v>7</c:v>
                </c:pt>
                <c:pt idx="7">
                  <c:v>9</c:v>
                </c:pt>
                <c:pt idx="8">
                  <c:v>33</c:v>
                </c:pt>
                <c:pt idx="9">
                  <c:v>20</c:v>
                </c:pt>
                <c:pt idx="10">
                  <c:v>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44736"/>
        <c:axId val="31046272"/>
      </c:barChart>
      <c:catAx>
        <c:axId val="310447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046272"/>
        <c:crosses val="autoZero"/>
        <c:auto val="1"/>
        <c:lblAlgn val="ctr"/>
        <c:lblOffset val="100"/>
        <c:noMultiLvlLbl val="0"/>
      </c:catAx>
      <c:valAx>
        <c:axId val="31046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04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7"/>
      <c:rotY val="20"/>
      <c:depthPercent val="8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525539675293085E-2"/>
          <c:y val="3.4253228346456693E-2"/>
          <c:w val="0.87535747190235558"/>
          <c:h val="0.901678657074342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81583135354408E-2"/>
                  <c:y val="-4.0990965285555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904337340001244E-2"/>
                  <c:y val="-3.2729813065741992E-2"/>
                </c:manualLayout>
              </c:layout>
              <c:spPr>
                <a:noFill/>
                <a:ln w="23858">
                  <a:noFill/>
                </a:ln>
              </c:spPr>
              <c:txPr>
                <a:bodyPr/>
                <a:lstStyle/>
                <a:p>
                  <a:pPr>
                    <a:defRPr sz="223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00270856871301E-2"/>
                  <c:y val="-2.8720626631853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7615488"/>
        <c:axId val="53888128"/>
        <c:axId val="0"/>
      </c:bar3DChart>
      <c:catAx>
        <c:axId val="376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388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888128"/>
        <c:scaling>
          <c:orientation val="minMax"/>
        </c:scaling>
        <c:delete val="0"/>
        <c:axPos val="l"/>
        <c:majorGridlines>
          <c:spPr>
            <a:ln w="394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615488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9"/>
          <c:dPt>
            <c:idx val="1"/>
            <c:bubble3D val="0"/>
            <c:spPr>
              <a:solidFill>
                <a:schemeClr val="tx2"/>
              </a:solidFill>
            </c:spPr>
          </c:dPt>
          <c:dPt>
            <c:idx val="2"/>
            <c:bubble3D val="0"/>
            <c:explosion val="18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2.2247936503787161E-2"/>
                  <c:y val="-8.89094514612531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3.07772119688375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отлов </a:t>
                    </a:r>
                    <a:r>
                      <a:rPr lang="ru-RU" dirty="0"/>
                      <a:t>собак - 1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1692195264951889E-2"/>
                  <c:y val="-9.191140101632543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0428561158937493E-2"/>
                  <c:y val="2.416017702751444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4104744664224981E-3"/>
                  <c:y val="0.127440938830236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2.68185574509985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1532971593259012E-3"/>
                  <c:y val="-8.05525032987202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6070219555436887E-2"/>
                  <c:y val="1.07269283626020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Liberation Serif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ремонт дорог - 6</c:v>
                </c:pt>
                <c:pt idx="1">
                  <c:v>отлов собак - 1</c:v>
                </c:pt>
                <c:pt idx="2">
                  <c:v>благоустройство - 4</c:v>
                </c:pt>
                <c:pt idx="3">
                  <c:v>предоставление земельных участков - 1</c:v>
                </c:pt>
                <c:pt idx="4">
                  <c:v>предпринимательство - 1</c:v>
                </c:pt>
                <c:pt idx="5">
                  <c:v>транспортное обслуживание - 2</c:v>
                </c:pt>
                <c:pt idx="6">
                  <c:v>кадровые вопросы-1</c:v>
                </c:pt>
                <c:pt idx="7">
                  <c:v>газификация-1</c:v>
                </c:pt>
                <c:pt idx="8">
                  <c:v>ЖКХ-3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7"/>
      <c:rotY val="20"/>
      <c:depthPercent val="8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525539675293085E-2"/>
          <c:y val="3.4253228346456693E-2"/>
          <c:w val="0.87535747190235558"/>
          <c:h val="0.901678657074342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81583135354408E-2"/>
                  <c:y val="-4.0990965285555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904337340001244E-2"/>
                  <c:y val="-3.2729813065741992E-2"/>
                </c:manualLayout>
              </c:layout>
              <c:spPr>
                <a:noFill/>
                <a:ln w="23858">
                  <a:noFill/>
                </a:ln>
              </c:spPr>
              <c:txPr>
                <a:bodyPr/>
                <a:lstStyle/>
                <a:p>
                  <a:pPr>
                    <a:defRPr sz="223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 w="157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00270856871301E-2"/>
                  <c:y val="-2.8720626631853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858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7468800"/>
        <c:axId val="37466880"/>
        <c:axId val="0"/>
      </c:bar3DChart>
      <c:catAx>
        <c:axId val="3746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4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66880"/>
        <c:scaling>
          <c:orientation val="minMax"/>
        </c:scaling>
        <c:delete val="0"/>
        <c:axPos val="l"/>
        <c:majorGridlines>
          <c:spPr>
            <a:ln w="394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468800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0680A-6289-470A-97F0-32084C030FDC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 phldr="1"/>
      <dgm:spPr/>
    </dgm:pt>
    <dgm:pt modelId="{A18AB1D3-7438-415F-A196-ECED9F3359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всего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590</a:t>
          </a:r>
        </a:p>
      </dgm:t>
    </dgm:pt>
    <dgm:pt modelId="{D000362C-DCD8-4982-92F9-BD575269A362}" type="parTrans" cxnId="{C8416B76-28C1-4310-A946-C2964A550369}">
      <dgm:prSet/>
      <dgm:spPr/>
      <dgm:t>
        <a:bodyPr/>
        <a:lstStyle/>
        <a:p>
          <a:endParaRPr lang="ru-RU"/>
        </a:p>
      </dgm:t>
    </dgm:pt>
    <dgm:pt modelId="{947A3E77-9A2D-4768-9559-1BADB26E48FD}" type="sibTrans" cxnId="{C8416B76-28C1-4310-A946-C2964A550369}">
      <dgm:prSet/>
      <dgm:spPr/>
      <dgm:t>
        <a:bodyPr/>
        <a:lstStyle/>
        <a:p>
          <a:endParaRPr lang="ru-RU"/>
        </a:p>
      </dgm:t>
    </dgm:pt>
    <dgm:pt modelId="{E617F0EB-2348-4857-A98B-BC6AFDBF55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письменных 530,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т.ч. из  вышестоящих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организаций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60</a:t>
          </a:r>
        </a:p>
      </dgm:t>
    </dgm:pt>
    <dgm:pt modelId="{87E3912F-EA4D-411F-BC7B-E7923A1E425E}" type="parTrans" cxnId="{30506E17-3E25-45D5-8637-FC72C166C82C}">
      <dgm:prSet/>
      <dgm:spPr/>
      <dgm:t>
        <a:bodyPr/>
        <a:lstStyle/>
        <a:p>
          <a:endParaRPr lang="ru-RU"/>
        </a:p>
      </dgm:t>
    </dgm:pt>
    <dgm:pt modelId="{A18987CD-D7B2-4EEA-A751-0170A7A360E8}" type="sibTrans" cxnId="{30506E17-3E25-45D5-8637-FC72C166C82C}">
      <dgm:prSet/>
      <dgm:spPr/>
      <dgm:t>
        <a:bodyPr/>
        <a:lstStyle/>
        <a:p>
          <a:endParaRPr lang="ru-RU"/>
        </a:p>
      </dgm:t>
    </dgm:pt>
    <dgm:pt modelId="{A10B2A2E-0A68-4914-BDBA-3289AAD35F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устных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38</a:t>
          </a:r>
        </a:p>
      </dgm:t>
    </dgm:pt>
    <dgm:pt modelId="{164066F7-848F-42F3-999E-6E97830FC5A0}" type="parTrans" cxnId="{A65767AD-B7EC-4058-A662-7426D1C2148A}">
      <dgm:prSet/>
      <dgm:spPr/>
      <dgm:t>
        <a:bodyPr/>
        <a:lstStyle/>
        <a:p>
          <a:endParaRPr lang="ru-RU"/>
        </a:p>
      </dgm:t>
    </dgm:pt>
    <dgm:pt modelId="{BBA9735F-2346-46F8-8B05-A3325B5AFA2D}" type="sibTrans" cxnId="{A65767AD-B7EC-4058-A662-7426D1C2148A}">
      <dgm:prSet/>
      <dgm:spPr/>
      <dgm:t>
        <a:bodyPr/>
        <a:lstStyle/>
        <a:p>
          <a:endParaRPr lang="ru-RU"/>
        </a:p>
      </dgm:t>
    </dgm:pt>
    <dgm:pt modelId="{EA83B8E7-BD47-4BCB-ACF6-5CEE7423F0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поступивших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«Электронную приемную»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22</a:t>
          </a:r>
        </a:p>
      </dgm:t>
    </dgm:pt>
    <dgm:pt modelId="{3202E082-F779-4B4E-A030-3584DE7F8D37}" type="parTrans" cxnId="{88B029C2-B695-4CBD-A7A3-90B7412822DF}">
      <dgm:prSet/>
      <dgm:spPr/>
      <dgm:t>
        <a:bodyPr/>
        <a:lstStyle/>
        <a:p>
          <a:endParaRPr lang="ru-RU"/>
        </a:p>
      </dgm:t>
    </dgm:pt>
    <dgm:pt modelId="{93F00035-65EB-4698-BC14-11CBCA7DDD91}" type="sibTrans" cxnId="{88B029C2-B695-4CBD-A7A3-90B7412822DF}">
      <dgm:prSet/>
      <dgm:spPr/>
      <dgm:t>
        <a:bodyPr/>
        <a:lstStyle/>
        <a:p>
          <a:endParaRPr lang="ru-RU"/>
        </a:p>
      </dgm:t>
    </dgm:pt>
    <dgm:pt modelId="{23FA966E-CA39-4E79-A9F7-1E483D30F584}" type="pres">
      <dgm:prSet presAssocID="{4C50680A-6289-470A-97F0-32084C030F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F23619-B831-4125-A30F-DB3C92C4A7D0}" type="pres">
      <dgm:prSet presAssocID="{A18AB1D3-7438-415F-A196-ECED9F3359D4}" presName="hierRoot1" presStyleCnt="0">
        <dgm:presLayoutVars>
          <dgm:hierBranch/>
        </dgm:presLayoutVars>
      </dgm:prSet>
      <dgm:spPr/>
    </dgm:pt>
    <dgm:pt modelId="{125EB365-AE55-4E67-B942-A239F6B959BE}" type="pres">
      <dgm:prSet presAssocID="{A18AB1D3-7438-415F-A196-ECED9F3359D4}" presName="rootComposite1" presStyleCnt="0"/>
      <dgm:spPr/>
    </dgm:pt>
    <dgm:pt modelId="{BE2635DB-D340-4BC1-A39F-4E90FC228C7D}" type="pres">
      <dgm:prSet presAssocID="{A18AB1D3-7438-415F-A196-ECED9F3359D4}" presName="rootText1" presStyleLbl="node0" presStyleIdx="0" presStyleCnt="1" custLinFactNeighborX="2114" custLinFactNeighborY="1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2CF652-2066-45D8-B373-29B60CE2CEC0}" type="pres">
      <dgm:prSet presAssocID="{A18AB1D3-7438-415F-A196-ECED9F3359D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89AFCEE-13D9-4A40-ABCC-77187F4163FE}" type="pres">
      <dgm:prSet presAssocID="{A18AB1D3-7438-415F-A196-ECED9F3359D4}" presName="hierChild2" presStyleCnt="0"/>
      <dgm:spPr/>
    </dgm:pt>
    <dgm:pt modelId="{E2474A80-5640-426D-BD70-A287E62DE1CA}" type="pres">
      <dgm:prSet presAssocID="{87E3912F-EA4D-411F-BC7B-E7923A1E425E}" presName="Name35" presStyleLbl="parChTrans1D2" presStyleIdx="0" presStyleCnt="3"/>
      <dgm:spPr/>
      <dgm:t>
        <a:bodyPr/>
        <a:lstStyle/>
        <a:p>
          <a:endParaRPr lang="ru-RU"/>
        </a:p>
      </dgm:t>
    </dgm:pt>
    <dgm:pt modelId="{D7D29B47-37A2-4D4B-B064-6183CE369148}" type="pres">
      <dgm:prSet presAssocID="{E617F0EB-2348-4857-A98B-BC6AFDBF5558}" presName="hierRoot2" presStyleCnt="0">
        <dgm:presLayoutVars>
          <dgm:hierBranch/>
        </dgm:presLayoutVars>
      </dgm:prSet>
      <dgm:spPr/>
    </dgm:pt>
    <dgm:pt modelId="{2C7BBC8F-532A-457D-8DE7-893B7C4061D5}" type="pres">
      <dgm:prSet presAssocID="{E617F0EB-2348-4857-A98B-BC6AFDBF5558}" presName="rootComposite" presStyleCnt="0"/>
      <dgm:spPr/>
    </dgm:pt>
    <dgm:pt modelId="{06DBF9D5-833E-43E8-A437-EFA07CC73682}" type="pres">
      <dgm:prSet presAssocID="{E617F0EB-2348-4857-A98B-BC6AFDBF555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38420-F6E2-4145-8F74-AFE15520FBEE}" type="pres">
      <dgm:prSet presAssocID="{E617F0EB-2348-4857-A98B-BC6AFDBF5558}" presName="rootConnector" presStyleLbl="node2" presStyleIdx="0" presStyleCnt="3"/>
      <dgm:spPr/>
      <dgm:t>
        <a:bodyPr/>
        <a:lstStyle/>
        <a:p>
          <a:endParaRPr lang="ru-RU"/>
        </a:p>
      </dgm:t>
    </dgm:pt>
    <dgm:pt modelId="{5355FC97-68AB-476B-A104-B7153A15EF08}" type="pres">
      <dgm:prSet presAssocID="{E617F0EB-2348-4857-A98B-BC6AFDBF5558}" presName="hierChild4" presStyleCnt="0"/>
      <dgm:spPr/>
    </dgm:pt>
    <dgm:pt modelId="{F08B530F-5AB0-4480-9099-EAC5C02BA42D}" type="pres">
      <dgm:prSet presAssocID="{E617F0EB-2348-4857-A98B-BC6AFDBF5558}" presName="hierChild5" presStyleCnt="0"/>
      <dgm:spPr/>
    </dgm:pt>
    <dgm:pt modelId="{010ACF05-6709-433B-A594-218EEE99C3AB}" type="pres">
      <dgm:prSet presAssocID="{164066F7-848F-42F3-999E-6E97830FC5A0}" presName="Name35" presStyleLbl="parChTrans1D2" presStyleIdx="1" presStyleCnt="3"/>
      <dgm:spPr/>
      <dgm:t>
        <a:bodyPr/>
        <a:lstStyle/>
        <a:p>
          <a:endParaRPr lang="ru-RU"/>
        </a:p>
      </dgm:t>
    </dgm:pt>
    <dgm:pt modelId="{4820E9D9-0C10-4086-BA5E-46C140B19D08}" type="pres">
      <dgm:prSet presAssocID="{A10B2A2E-0A68-4914-BDBA-3289AAD35FE7}" presName="hierRoot2" presStyleCnt="0">
        <dgm:presLayoutVars>
          <dgm:hierBranch/>
        </dgm:presLayoutVars>
      </dgm:prSet>
      <dgm:spPr/>
    </dgm:pt>
    <dgm:pt modelId="{71F264BF-8807-476B-AFB9-D1DE3C8CC91F}" type="pres">
      <dgm:prSet presAssocID="{A10B2A2E-0A68-4914-BDBA-3289AAD35FE7}" presName="rootComposite" presStyleCnt="0"/>
      <dgm:spPr/>
    </dgm:pt>
    <dgm:pt modelId="{95CB6769-7516-4298-A27A-F2F9856A1BEA}" type="pres">
      <dgm:prSet presAssocID="{A10B2A2E-0A68-4914-BDBA-3289AAD35FE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0C10C4-DF5B-4817-A0CB-FA7FE56334AD}" type="pres">
      <dgm:prSet presAssocID="{A10B2A2E-0A68-4914-BDBA-3289AAD35FE7}" presName="rootConnector" presStyleLbl="node2" presStyleIdx="1" presStyleCnt="3"/>
      <dgm:spPr/>
      <dgm:t>
        <a:bodyPr/>
        <a:lstStyle/>
        <a:p>
          <a:endParaRPr lang="ru-RU"/>
        </a:p>
      </dgm:t>
    </dgm:pt>
    <dgm:pt modelId="{6B49673E-FD32-4260-B261-B101B9B90F8D}" type="pres">
      <dgm:prSet presAssocID="{A10B2A2E-0A68-4914-BDBA-3289AAD35FE7}" presName="hierChild4" presStyleCnt="0"/>
      <dgm:spPr/>
    </dgm:pt>
    <dgm:pt modelId="{C4654B08-C47F-4602-8853-79581A5C36F1}" type="pres">
      <dgm:prSet presAssocID="{A10B2A2E-0A68-4914-BDBA-3289AAD35FE7}" presName="hierChild5" presStyleCnt="0"/>
      <dgm:spPr/>
    </dgm:pt>
    <dgm:pt modelId="{B4B19E2E-DEB5-42EA-82D6-6AD600E8A71F}" type="pres">
      <dgm:prSet presAssocID="{3202E082-F779-4B4E-A030-3584DE7F8D37}" presName="Name35" presStyleLbl="parChTrans1D2" presStyleIdx="2" presStyleCnt="3"/>
      <dgm:spPr/>
      <dgm:t>
        <a:bodyPr/>
        <a:lstStyle/>
        <a:p>
          <a:endParaRPr lang="ru-RU"/>
        </a:p>
      </dgm:t>
    </dgm:pt>
    <dgm:pt modelId="{45219FA0-15BF-4CB9-A7D3-A661CE204FE4}" type="pres">
      <dgm:prSet presAssocID="{EA83B8E7-BD47-4BCB-ACF6-5CEE7423F01C}" presName="hierRoot2" presStyleCnt="0">
        <dgm:presLayoutVars>
          <dgm:hierBranch/>
        </dgm:presLayoutVars>
      </dgm:prSet>
      <dgm:spPr/>
    </dgm:pt>
    <dgm:pt modelId="{86572B09-1557-4EC3-9621-8D78FA581133}" type="pres">
      <dgm:prSet presAssocID="{EA83B8E7-BD47-4BCB-ACF6-5CEE7423F01C}" presName="rootComposite" presStyleCnt="0"/>
      <dgm:spPr/>
    </dgm:pt>
    <dgm:pt modelId="{FCBC67FD-5191-44C6-A8DA-9C9A7F259E75}" type="pres">
      <dgm:prSet presAssocID="{EA83B8E7-BD47-4BCB-ACF6-5CEE7423F01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FE4BA9-6E7C-4B53-9A7E-83B91D143A90}" type="pres">
      <dgm:prSet presAssocID="{EA83B8E7-BD47-4BCB-ACF6-5CEE7423F01C}" presName="rootConnector" presStyleLbl="node2" presStyleIdx="2" presStyleCnt="3"/>
      <dgm:spPr/>
      <dgm:t>
        <a:bodyPr/>
        <a:lstStyle/>
        <a:p>
          <a:endParaRPr lang="ru-RU"/>
        </a:p>
      </dgm:t>
    </dgm:pt>
    <dgm:pt modelId="{77D301A1-C7B3-4A3B-99B4-E7171BB05C3D}" type="pres">
      <dgm:prSet presAssocID="{EA83B8E7-BD47-4BCB-ACF6-5CEE7423F01C}" presName="hierChild4" presStyleCnt="0"/>
      <dgm:spPr/>
    </dgm:pt>
    <dgm:pt modelId="{737D7D35-D5BD-461B-9A9A-5B7C68F70617}" type="pres">
      <dgm:prSet presAssocID="{EA83B8E7-BD47-4BCB-ACF6-5CEE7423F01C}" presName="hierChild5" presStyleCnt="0"/>
      <dgm:spPr/>
    </dgm:pt>
    <dgm:pt modelId="{BCA68D17-CDCC-4BAF-AF50-FAA38E44AFDB}" type="pres">
      <dgm:prSet presAssocID="{A18AB1D3-7438-415F-A196-ECED9F3359D4}" presName="hierChild3" presStyleCnt="0"/>
      <dgm:spPr/>
    </dgm:pt>
  </dgm:ptLst>
  <dgm:cxnLst>
    <dgm:cxn modelId="{1D22374D-9A44-4734-9A86-463896AD3E63}" type="presOf" srcId="{A18AB1D3-7438-415F-A196-ECED9F3359D4}" destId="{BE2635DB-D340-4BC1-A39F-4E90FC228C7D}" srcOrd="0" destOrd="0" presId="urn:microsoft.com/office/officeart/2005/8/layout/orgChart1"/>
    <dgm:cxn modelId="{114EC88E-005F-439A-9233-AA88B131686E}" type="presOf" srcId="{A10B2A2E-0A68-4914-BDBA-3289AAD35FE7}" destId="{DA0C10C4-DF5B-4817-A0CB-FA7FE56334AD}" srcOrd="1" destOrd="0" presId="urn:microsoft.com/office/officeart/2005/8/layout/orgChart1"/>
    <dgm:cxn modelId="{1415B00A-F56A-40F3-8CE6-4995572C6D11}" type="presOf" srcId="{EA83B8E7-BD47-4BCB-ACF6-5CEE7423F01C}" destId="{ACFE4BA9-6E7C-4B53-9A7E-83B91D143A90}" srcOrd="1" destOrd="0" presId="urn:microsoft.com/office/officeart/2005/8/layout/orgChart1"/>
    <dgm:cxn modelId="{DA46680A-128A-4CD2-896C-C66B2C56F7A3}" type="presOf" srcId="{A10B2A2E-0A68-4914-BDBA-3289AAD35FE7}" destId="{95CB6769-7516-4298-A27A-F2F9856A1BEA}" srcOrd="0" destOrd="0" presId="urn:microsoft.com/office/officeart/2005/8/layout/orgChart1"/>
    <dgm:cxn modelId="{8372F872-4E74-4145-80D8-069B5445FCF3}" type="presOf" srcId="{3202E082-F779-4B4E-A030-3584DE7F8D37}" destId="{B4B19E2E-DEB5-42EA-82D6-6AD600E8A71F}" srcOrd="0" destOrd="0" presId="urn:microsoft.com/office/officeart/2005/8/layout/orgChart1"/>
    <dgm:cxn modelId="{A65767AD-B7EC-4058-A662-7426D1C2148A}" srcId="{A18AB1D3-7438-415F-A196-ECED9F3359D4}" destId="{A10B2A2E-0A68-4914-BDBA-3289AAD35FE7}" srcOrd="1" destOrd="0" parTransId="{164066F7-848F-42F3-999E-6E97830FC5A0}" sibTransId="{BBA9735F-2346-46F8-8B05-A3325B5AFA2D}"/>
    <dgm:cxn modelId="{D0D4181A-C946-48E8-B804-3CACE5AC78C9}" type="presOf" srcId="{A18AB1D3-7438-415F-A196-ECED9F3359D4}" destId="{A92CF652-2066-45D8-B373-29B60CE2CEC0}" srcOrd="1" destOrd="0" presId="urn:microsoft.com/office/officeart/2005/8/layout/orgChart1"/>
    <dgm:cxn modelId="{5ED5F2C2-FC64-4F5A-81CB-8CECF819E160}" type="presOf" srcId="{164066F7-848F-42F3-999E-6E97830FC5A0}" destId="{010ACF05-6709-433B-A594-218EEE99C3AB}" srcOrd="0" destOrd="0" presId="urn:microsoft.com/office/officeart/2005/8/layout/orgChart1"/>
    <dgm:cxn modelId="{C8416B76-28C1-4310-A946-C2964A550369}" srcId="{4C50680A-6289-470A-97F0-32084C030FDC}" destId="{A18AB1D3-7438-415F-A196-ECED9F3359D4}" srcOrd="0" destOrd="0" parTransId="{D000362C-DCD8-4982-92F9-BD575269A362}" sibTransId="{947A3E77-9A2D-4768-9559-1BADB26E48FD}"/>
    <dgm:cxn modelId="{88B029C2-B695-4CBD-A7A3-90B7412822DF}" srcId="{A18AB1D3-7438-415F-A196-ECED9F3359D4}" destId="{EA83B8E7-BD47-4BCB-ACF6-5CEE7423F01C}" srcOrd="2" destOrd="0" parTransId="{3202E082-F779-4B4E-A030-3584DE7F8D37}" sibTransId="{93F00035-65EB-4698-BC14-11CBCA7DDD91}"/>
    <dgm:cxn modelId="{ADEEA2E4-CB47-4A4B-A265-595879C00388}" type="presOf" srcId="{E617F0EB-2348-4857-A98B-BC6AFDBF5558}" destId="{A0A38420-F6E2-4145-8F74-AFE15520FBEE}" srcOrd="1" destOrd="0" presId="urn:microsoft.com/office/officeart/2005/8/layout/orgChart1"/>
    <dgm:cxn modelId="{D69847CE-822A-4B07-9126-340801B089F2}" type="presOf" srcId="{EA83B8E7-BD47-4BCB-ACF6-5CEE7423F01C}" destId="{FCBC67FD-5191-44C6-A8DA-9C9A7F259E75}" srcOrd="0" destOrd="0" presId="urn:microsoft.com/office/officeart/2005/8/layout/orgChart1"/>
    <dgm:cxn modelId="{188FAEDB-9E5C-4B5C-AE67-D663CBEA8E73}" type="presOf" srcId="{E617F0EB-2348-4857-A98B-BC6AFDBF5558}" destId="{06DBF9D5-833E-43E8-A437-EFA07CC73682}" srcOrd="0" destOrd="0" presId="urn:microsoft.com/office/officeart/2005/8/layout/orgChart1"/>
    <dgm:cxn modelId="{92B90329-A5C3-4604-AAE5-B93AA78D9F97}" type="presOf" srcId="{4C50680A-6289-470A-97F0-32084C030FDC}" destId="{23FA966E-CA39-4E79-A9F7-1E483D30F584}" srcOrd="0" destOrd="0" presId="urn:microsoft.com/office/officeart/2005/8/layout/orgChart1"/>
    <dgm:cxn modelId="{3998787F-1540-420A-BBBE-8EB6C3D27C17}" type="presOf" srcId="{87E3912F-EA4D-411F-BC7B-E7923A1E425E}" destId="{E2474A80-5640-426D-BD70-A287E62DE1CA}" srcOrd="0" destOrd="0" presId="urn:microsoft.com/office/officeart/2005/8/layout/orgChart1"/>
    <dgm:cxn modelId="{30506E17-3E25-45D5-8637-FC72C166C82C}" srcId="{A18AB1D3-7438-415F-A196-ECED9F3359D4}" destId="{E617F0EB-2348-4857-A98B-BC6AFDBF5558}" srcOrd="0" destOrd="0" parTransId="{87E3912F-EA4D-411F-BC7B-E7923A1E425E}" sibTransId="{A18987CD-D7B2-4EEA-A751-0170A7A360E8}"/>
    <dgm:cxn modelId="{3335F187-B7E8-4865-B0A5-8A0885BE662C}" type="presParOf" srcId="{23FA966E-CA39-4E79-A9F7-1E483D30F584}" destId="{13F23619-B831-4125-A30F-DB3C92C4A7D0}" srcOrd="0" destOrd="0" presId="urn:microsoft.com/office/officeart/2005/8/layout/orgChart1"/>
    <dgm:cxn modelId="{EBE29778-ADAD-4FAA-933C-218565B845A6}" type="presParOf" srcId="{13F23619-B831-4125-A30F-DB3C92C4A7D0}" destId="{125EB365-AE55-4E67-B942-A239F6B959BE}" srcOrd="0" destOrd="0" presId="urn:microsoft.com/office/officeart/2005/8/layout/orgChart1"/>
    <dgm:cxn modelId="{89FDFE79-D19B-4291-ACB6-B7DAC3F008F1}" type="presParOf" srcId="{125EB365-AE55-4E67-B942-A239F6B959BE}" destId="{BE2635DB-D340-4BC1-A39F-4E90FC228C7D}" srcOrd="0" destOrd="0" presId="urn:microsoft.com/office/officeart/2005/8/layout/orgChart1"/>
    <dgm:cxn modelId="{3A930FBC-2552-420E-818F-5E49C2737C0D}" type="presParOf" srcId="{125EB365-AE55-4E67-B942-A239F6B959BE}" destId="{A92CF652-2066-45D8-B373-29B60CE2CEC0}" srcOrd="1" destOrd="0" presId="urn:microsoft.com/office/officeart/2005/8/layout/orgChart1"/>
    <dgm:cxn modelId="{7446710D-B64F-4B53-9A3B-97835D1572EE}" type="presParOf" srcId="{13F23619-B831-4125-A30F-DB3C92C4A7D0}" destId="{189AFCEE-13D9-4A40-ABCC-77187F4163FE}" srcOrd="1" destOrd="0" presId="urn:microsoft.com/office/officeart/2005/8/layout/orgChart1"/>
    <dgm:cxn modelId="{DFB22F57-B2A0-4053-B8BF-65BEBBE424BE}" type="presParOf" srcId="{189AFCEE-13D9-4A40-ABCC-77187F4163FE}" destId="{E2474A80-5640-426D-BD70-A287E62DE1CA}" srcOrd="0" destOrd="0" presId="urn:microsoft.com/office/officeart/2005/8/layout/orgChart1"/>
    <dgm:cxn modelId="{74F3D096-B61B-4F6B-9F12-4373035FB979}" type="presParOf" srcId="{189AFCEE-13D9-4A40-ABCC-77187F4163FE}" destId="{D7D29B47-37A2-4D4B-B064-6183CE369148}" srcOrd="1" destOrd="0" presId="urn:microsoft.com/office/officeart/2005/8/layout/orgChart1"/>
    <dgm:cxn modelId="{20CC4DF0-E71A-4E87-935F-466C46230656}" type="presParOf" srcId="{D7D29B47-37A2-4D4B-B064-6183CE369148}" destId="{2C7BBC8F-532A-457D-8DE7-893B7C4061D5}" srcOrd="0" destOrd="0" presId="urn:microsoft.com/office/officeart/2005/8/layout/orgChart1"/>
    <dgm:cxn modelId="{3FCF3993-B94D-45F0-9BED-A95391010E04}" type="presParOf" srcId="{2C7BBC8F-532A-457D-8DE7-893B7C4061D5}" destId="{06DBF9D5-833E-43E8-A437-EFA07CC73682}" srcOrd="0" destOrd="0" presId="urn:microsoft.com/office/officeart/2005/8/layout/orgChart1"/>
    <dgm:cxn modelId="{71CB438E-1221-4404-BD8B-BA74692D8F42}" type="presParOf" srcId="{2C7BBC8F-532A-457D-8DE7-893B7C4061D5}" destId="{A0A38420-F6E2-4145-8F74-AFE15520FBEE}" srcOrd="1" destOrd="0" presId="urn:microsoft.com/office/officeart/2005/8/layout/orgChart1"/>
    <dgm:cxn modelId="{D18BC702-7EF6-4551-9EB6-CC964D7D001B}" type="presParOf" srcId="{D7D29B47-37A2-4D4B-B064-6183CE369148}" destId="{5355FC97-68AB-476B-A104-B7153A15EF08}" srcOrd="1" destOrd="0" presId="urn:microsoft.com/office/officeart/2005/8/layout/orgChart1"/>
    <dgm:cxn modelId="{604EC6B6-62B0-48DD-981D-C4EE5265904B}" type="presParOf" srcId="{D7D29B47-37A2-4D4B-B064-6183CE369148}" destId="{F08B530F-5AB0-4480-9099-EAC5C02BA42D}" srcOrd="2" destOrd="0" presId="urn:microsoft.com/office/officeart/2005/8/layout/orgChart1"/>
    <dgm:cxn modelId="{DC20178B-46E7-4FE7-95BA-2B8CBDE55F88}" type="presParOf" srcId="{189AFCEE-13D9-4A40-ABCC-77187F4163FE}" destId="{010ACF05-6709-433B-A594-218EEE99C3AB}" srcOrd="2" destOrd="0" presId="urn:microsoft.com/office/officeart/2005/8/layout/orgChart1"/>
    <dgm:cxn modelId="{AD0D3130-EF8E-4E57-BB83-B82AA3C5E1E7}" type="presParOf" srcId="{189AFCEE-13D9-4A40-ABCC-77187F4163FE}" destId="{4820E9D9-0C10-4086-BA5E-46C140B19D08}" srcOrd="3" destOrd="0" presId="urn:microsoft.com/office/officeart/2005/8/layout/orgChart1"/>
    <dgm:cxn modelId="{B84A680E-0AD3-4A79-B0FE-95BE3BA3712F}" type="presParOf" srcId="{4820E9D9-0C10-4086-BA5E-46C140B19D08}" destId="{71F264BF-8807-476B-AFB9-D1DE3C8CC91F}" srcOrd="0" destOrd="0" presId="urn:microsoft.com/office/officeart/2005/8/layout/orgChart1"/>
    <dgm:cxn modelId="{F0AACDB0-C7B2-4374-BCF2-1B918B1DF074}" type="presParOf" srcId="{71F264BF-8807-476B-AFB9-D1DE3C8CC91F}" destId="{95CB6769-7516-4298-A27A-F2F9856A1BEA}" srcOrd="0" destOrd="0" presId="urn:microsoft.com/office/officeart/2005/8/layout/orgChart1"/>
    <dgm:cxn modelId="{C3CF6FA4-99AC-4E5C-9598-4984EA9957F4}" type="presParOf" srcId="{71F264BF-8807-476B-AFB9-D1DE3C8CC91F}" destId="{DA0C10C4-DF5B-4817-A0CB-FA7FE56334AD}" srcOrd="1" destOrd="0" presId="urn:microsoft.com/office/officeart/2005/8/layout/orgChart1"/>
    <dgm:cxn modelId="{7F043D80-1F9C-473A-8558-100CE061CA2C}" type="presParOf" srcId="{4820E9D9-0C10-4086-BA5E-46C140B19D08}" destId="{6B49673E-FD32-4260-B261-B101B9B90F8D}" srcOrd="1" destOrd="0" presId="urn:microsoft.com/office/officeart/2005/8/layout/orgChart1"/>
    <dgm:cxn modelId="{5F095C11-97AF-41D2-9973-554DA6E69326}" type="presParOf" srcId="{4820E9D9-0C10-4086-BA5E-46C140B19D08}" destId="{C4654B08-C47F-4602-8853-79581A5C36F1}" srcOrd="2" destOrd="0" presId="urn:microsoft.com/office/officeart/2005/8/layout/orgChart1"/>
    <dgm:cxn modelId="{C06FD348-6FF5-4841-B5AB-F25AECC3C095}" type="presParOf" srcId="{189AFCEE-13D9-4A40-ABCC-77187F4163FE}" destId="{B4B19E2E-DEB5-42EA-82D6-6AD600E8A71F}" srcOrd="4" destOrd="0" presId="urn:microsoft.com/office/officeart/2005/8/layout/orgChart1"/>
    <dgm:cxn modelId="{F695CCB7-E98B-45FB-904F-644485EB42F4}" type="presParOf" srcId="{189AFCEE-13D9-4A40-ABCC-77187F4163FE}" destId="{45219FA0-15BF-4CB9-A7D3-A661CE204FE4}" srcOrd="5" destOrd="0" presId="urn:microsoft.com/office/officeart/2005/8/layout/orgChart1"/>
    <dgm:cxn modelId="{A7BDB350-88A9-4E7A-B885-EA47F304871B}" type="presParOf" srcId="{45219FA0-15BF-4CB9-A7D3-A661CE204FE4}" destId="{86572B09-1557-4EC3-9621-8D78FA581133}" srcOrd="0" destOrd="0" presId="urn:microsoft.com/office/officeart/2005/8/layout/orgChart1"/>
    <dgm:cxn modelId="{A522B623-FDE3-4F9B-9181-E35080F39CDA}" type="presParOf" srcId="{86572B09-1557-4EC3-9621-8D78FA581133}" destId="{FCBC67FD-5191-44C6-A8DA-9C9A7F259E75}" srcOrd="0" destOrd="0" presId="urn:microsoft.com/office/officeart/2005/8/layout/orgChart1"/>
    <dgm:cxn modelId="{E0B037D8-0EF0-46FA-8C8E-35CF6D689479}" type="presParOf" srcId="{86572B09-1557-4EC3-9621-8D78FA581133}" destId="{ACFE4BA9-6E7C-4B53-9A7E-83B91D143A90}" srcOrd="1" destOrd="0" presId="urn:microsoft.com/office/officeart/2005/8/layout/orgChart1"/>
    <dgm:cxn modelId="{0B239969-9D23-4A80-BC26-28CB5B441503}" type="presParOf" srcId="{45219FA0-15BF-4CB9-A7D3-A661CE204FE4}" destId="{77D301A1-C7B3-4A3B-99B4-E7171BB05C3D}" srcOrd="1" destOrd="0" presId="urn:microsoft.com/office/officeart/2005/8/layout/orgChart1"/>
    <dgm:cxn modelId="{3B63FBFB-065C-4302-95CC-EB6BD61524BB}" type="presParOf" srcId="{45219FA0-15BF-4CB9-A7D3-A661CE204FE4}" destId="{737D7D35-D5BD-461B-9A9A-5B7C68F70617}" srcOrd="2" destOrd="0" presId="urn:microsoft.com/office/officeart/2005/8/layout/orgChart1"/>
    <dgm:cxn modelId="{DDE6A80C-31C4-4C1F-BEF5-FA8090EED9ED}" type="presParOf" srcId="{13F23619-B831-4125-A30F-DB3C92C4A7D0}" destId="{BCA68D17-CDCC-4BAF-AF50-FAA38E44AF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19E2E-DEB5-42EA-82D6-6AD600E8A71F}">
      <dsp:nvSpPr>
        <dsp:cNvPr id="0" name=""/>
        <dsp:cNvSpPr/>
      </dsp:nvSpPr>
      <dsp:spPr>
        <a:xfrm>
          <a:off x="4165662" y="2023681"/>
          <a:ext cx="2860388" cy="49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300"/>
              </a:lnTo>
              <a:lnTo>
                <a:pt x="2860388" y="239300"/>
              </a:lnTo>
              <a:lnTo>
                <a:pt x="2860388" y="491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ACF05-6709-433B-A594-218EEE99C3AB}">
      <dsp:nvSpPr>
        <dsp:cNvPr id="0" name=""/>
        <dsp:cNvSpPr/>
      </dsp:nvSpPr>
      <dsp:spPr>
        <a:xfrm>
          <a:off x="4069079" y="2023681"/>
          <a:ext cx="91440" cy="491929"/>
        </a:xfrm>
        <a:custGeom>
          <a:avLst/>
          <a:gdLst/>
          <a:ahLst/>
          <a:cxnLst/>
          <a:rect l="0" t="0" r="0" b="0"/>
          <a:pathLst>
            <a:path>
              <a:moveTo>
                <a:pt x="96582" y="0"/>
              </a:moveTo>
              <a:lnTo>
                <a:pt x="96582" y="239300"/>
              </a:lnTo>
              <a:lnTo>
                <a:pt x="45720" y="239300"/>
              </a:lnTo>
              <a:lnTo>
                <a:pt x="45720" y="491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74A80-5640-426D-BD70-A287E62DE1CA}">
      <dsp:nvSpPr>
        <dsp:cNvPr id="0" name=""/>
        <dsp:cNvSpPr/>
      </dsp:nvSpPr>
      <dsp:spPr>
        <a:xfrm>
          <a:off x="1203548" y="2023681"/>
          <a:ext cx="2962113" cy="491929"/>
        </a:xfrm>
        <a:custGeom>
          <a:avLst/>
          <a:gdLst/>
          <a:ahLst/>
          <a:cxnLst/>
          <a:rect l="0" t="0" r="0" b="0"/>
          <a:pathLst>
            <a:path>
              <a:moveTo>
                <a:pt x="2962113" y="0"/>
              </a:moveTo>
              <a:lnTo>
                <a:pt x="2962113" y="239300"/>
              </a:lnTo>
              <a:lnTo>
                <a:pt x="0" y="239300"/>
              </a:lnTo>
              <a:lnTo>
                <a:pt x="0" y="491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635DB-D340-4BC1-A39F-4E90FC228C7D}">
      <dsp:nvSpPr>
        <dsp:cNvPr id="0" name=""/>
        <dsp:cNvSpPr/>
      </dsp:nvSpPr>
      <dsp:spPr>
        <a:xfrm>
          <a:off x="2962666" y="82068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всего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590</a:t>
          </a:r>
        </a:p>
      </dsp:txBody>
      <dsp:txXfrm>
        <a:off x="2962666" y="820685"/>
        <a:ext cx="2405992" cy="1202996"/>
      </dsp:txXfrm>
    </dsp:sp>
    <dsp:sp modelId="{06DBF9D5-833E-43E8-A437-EFA07CC73682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письменных 530,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т.ч. из  вышестоящих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организаций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60</a:t>
          </a:r>
        </a:p>
      </dsp:txBody>
      <dsp:txXfrm>
        <a:off x="552" y="2515610"/>
        <a:ext cx="2405992" cy="1202996"/>
      </dsp:txXfrm>
    </dsp:sp>
    <dsp:sp modelId="{95CB6769-7516-4298-A27A-F2F9856A1BEA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устных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38</a:t>
          </a:r>
        </a:p>
      </dsp:txBody>
      <dsp:txXfrm>
        <a:off x="2911803" y="2515610"/>
        <a:ext cx="2405992" cy="1202996"/>
      </dsp:txXfrm>
    </dsp:sp>
    <dsp:sp modelId="{FCBC67FD-5191-44C6-A8DA-9C9A7F259E75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поступивших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«Электронную приемную»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22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0.33113</cdr:x>
      <cdr:y>0.54485</cdr:y>
    </cdr:from>
    <cdr:to>
      <cdr:x>0.45092</cdr:x>
      <cdr:y>0.81486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0" y="2921620"/>
          <a:ext cx="1302502" cy="1447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первое полугодие 2017 года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0.815</cdr:x>
      <cdr:y>0.02223</cdr:y>
    </cdr:from>
    <cdr:to>
      <cdr:x>0.91125</cdr:x>
      <cdr:y>0.09703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6707088" y="100608"/>
          <a:ext cx="792099" cy="3385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57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0.3775</cdr:x>
      <cdr:y>0.27679</cdr:y>
    </cdr:from>
    <cdr:to>
      <cdr:x>0.47375</cdr:x>
      <cdr:y>0.35159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06688" y="1252736"/>
          <a:ext cx="79209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25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0.3633</cdr:x>
      <cdr:y>0.4444</cdr:y>
    </cdr:from>
    <cdr:to>
      <cdr:x>0.45955</cdr:x>
      <cdr:y>0.5192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2989814" y="2011338"/>
          <a:ext cx="79209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</a:t>
          </a:r>
          <a:r>
            <a:rPr lang="ru-RU" sz="1600" b="1" dirty="0" smtClean="0">
              <a:solidFill>
                <a:srgbClr val="FF0000"/>
              </a:solidFill>
            </a:rPr>
            <a:t>29%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0.3325</cdr:x>
      <cdr:y>0.76382</cdr:y>
    </cdr:from>
    <cdr:to>
      <cdr:x>0.42874</cdr:x>
      <cdr:y>0.83862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2736342" y="3457021"/>
          <a:ext cx="79201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</a:t>
          </a:r>
          <a:r>
            <a:rPr lang="ru-RU" sz="1600" b="1" dirty="0" smtClean="0">
              <a:solidFill>
                <a:srgbClr val="FF0000"/>
              </a:solidFill>
            </a:rPr>
            <a:t>38%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0.34125</cdr:x>
      <cdr:y>0.69438</cdr:y>
    </cdr:from>
    <cdr:to>
      <cdr:x>0.43749</cdr:x>
      <cdr:y>0.76918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2808351" y="3142738"/>
          <a:ext cx="79201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41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</cdr:x>
      <cdr:y>0.6109</cdr:y>
    </cdr:from>
    <cdr:to>
      <cdr:x>0.45625</cdr:x>
      <cdr:y>0.6857</cdr:y>
    </cdr:to>
    <cdr:sp macro="" textlink="">
      <cdr:nvSpPr>
        <cdr:cNvPr id="11" name="TextBox 4"/>
        <cdr:cNvSpPr txBox="1"/>
      </cdr:nvSpPr>
      <cdr:spPr>
        <a:xfrm xmlns:a="http://schemas.openxmlformats.org/drawingml/2006/main">
          <a:off x="2962672" y="2764904"/>
          <a:ext cx="792099" cy="3385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33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0.36875</cdr:x>
      <cdr:y>0.35634</cdr:y>
    </cdr:from>
    <cdr:to>
      <cdr:x>0.47375</cdr:x>
      <cdr:y>0.43114</cdr:y>
    </cdr:to>
    <cdr:sp macro="" textlink="">
      <cdr:nvSpPr>
        <cdr:cNvPr id="12" name="TextBox 4"/>
        <cdr:cNvSpPr txBox="1"/>
      </cdr:nvSpPr>
      <cdr:spPr>
        <a:xfrm xmlns:a="http://schemas.openxmlformats.org/drawingml/2006/main">
          <a:off x="3034680" y="1612776"/>
          <a:ext cx="86410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42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0.4125</cdr:x>
      <cdr:y>0.19724</cdr:y>
    </cdr:from>
    <cdr:to>
      <cdr:x>0.5</cdr:x>
      <cdr:y>0.27204</cdr:y>
    </cdr:to>
    <cdr:sp macro="" textlink="">
      <cdr:nvSpPr>
        <cdr:cNvPr id="13" name="TextBox 4"/>
        <cdr:cNvSpPr txBox="1"/>
      </cdr:nvSpPr>
      <cdr:spPr>
        <a:xfrm xmlns:a="http://schemas.openxmlformats.org/drawingml/2006/main">
          <a:off x="3394720" y="892696"/>
          <a:ext cx="720090" cy="3385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21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0.3639</cdr:x>
      <cdr:y>0.53049</cdr:y>
    </cdr:from>
    <cdr:to>
      <cdr:x>0.4514</cdr:x>
      <cdr:y>0.60529</cdr:y>
    </cdr:to>
    <cdr:sp macro="" textlink="">
      <cdr:nvSpPr>
        <cdr:cNvPr id="14" name="TextBox 4"/>
        <cdr:cNvSpPr txBox="1"/>
      </cdr:nvSpPr>
      <cdr:spPr>
        <a:xfrm xmlns:a="http://schemas.openxmlformats.org/drawingml/2006/main">
          <a:off x="2994751" y="2400978"/>
          <a:ext cx="72009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52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0.34125</cdr:x>
      <cdr:y>0.83326</cdr:y>
    </cdr:from>
    <cdr:to>
      <cdr:x>0.42874</cdr:x>
      <cdr:y>0.90806</cdr:y>
    </cdr:to>
    <cdr:sp macro="" textlink="">
      <cdr:nvSpPr>
        <cdr:cNvPr id="15" name="TextBox 4"/>
        <cdr:cNvSpPr txBox="1"/>
      </cdr:nvSpPr>
      <cdr:spPr>
        <a:xfrm xmlns:a="http://schemas.openxmlformats.org/drawingml/2006/main">
          <a:off x="2808351" y="3771304"/>
          <a:ext cx="72000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20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0.4125</cdr:x>
      <cdr:y>0.10178</cdr:y>
    </cdr:from>
    <cdr:to>
      <cdr:x>0.5</cdr:x>
      <cdr:y>0.17658</cdr:y>
    </cdr:to>
    <cdr:sp macro="" textlink="">
      <cdr:nvSpPr>
        <cdr:cNvPr id="17" name="TextBox 4"/>
        <cdr:cNvSpPr txBox="1"/>
      </cdr:nvSpPr>
      <cdr:spPr>
        <a:xfrm xmlns:a="http://schemas.openxmlformats.org/drawingml/2006/main">
          <a:off x="3394720" y="460648"/>
          <a:ext cx="720090" cy="3385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sym typeface="Symbol"/>
            </a:rPr>
            <a:t>37</a:t>
          </a:r>
          <a:r>
            <a:rPr lang="ru-RU" sz="1600" b="1" dirty="0" smtClean="0">
              <a:solidFill>
                <a:srgbClr val="FF0000"/>
              </a:solidFill>
            </a:rPr>
            <a:t>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0.33175</cdr:x>
      <cdr:y>0.47634</cdr:y>
    </cdr:from>
    <cdr:to>
      <cdr:x>0.45864</cdr:x>
      <cdr:y>0.82814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4960" y="2191550"/>
          <a:ext cx="1183797" cy="1618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первое полугодие2017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года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A3257-78C9-4339-9694-140F53DDFD31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99437-94F9-44CB-A544-50830B268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145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80ED4-4A0E-4238-B5B1-03FDC8C06BF5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8E7E7-3E61-416E-AE08-C6000612C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0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8E7E7-3E61-416E-AE08-C6000612CED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2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CE5D-3CEF-4C82-9E8E-10DB8DE16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9EF4E-EE43-474E-9AFC-40E8E4B6D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099F9-5AD7-4C0F-808C-EDF5CE18D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07F7D-A646-45B7-B5CE-743A7F2FA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819B5-38F8-4CE0-96FD-FCAA23522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98723-3B05-4102-BFE9-235426324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E3F8-7027-446F-8D62-EBF4FEF40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238A-517E-4C1F-AF7D-10E20BBBD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AEF6-19C5-415D-9954-AE99A5F99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049A-F9DB-49C7-A2D6-4D8C0A3AA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5524C-E146-49B3-9A76-B365E9B9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54EFF-DA4A-46B5-AAB9-D7BD1E179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9BA16-1B94-4CA3-85A2-375561D94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257A1-3AE8-44B1-A071-5303DC062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822434-9457-4FAE-A141-6619744FA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6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2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793750"/>
          </a:xfrm>
        </p:spPr>
        <p:txBody>
          <a:bodyPr/>
          <a:lstStyle/>
          <a:p>
            <a:pPr eaLnBrk="1" hangingPunct="1"/>
            <a:r>
              <a:rPr lang="ru-RU" sz="4000" dirty="0" smtClean="0">
                <a:latin typeface="Liberation Serif" pitchFamily="18" charset="0"/>
              </a:rPr>
              <a:t>Динамика поступления обращений граждан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47185"/>
              </p:ext>
            </p:extLst>
          </p:nvPr>
        </p:nvGraphicFramePr>
        <p:xfrm>
          <a:off x="-612576" y="1587500"/>
          <a:ext cx="10873208" cy="536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283968" y="4365104"/>
            <a:ext cx="1302502" cy="14478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первое полугодие 2018 года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5586470" y="4365103"/>
            <a:ext cx="1302502" cy="14478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первое полугодие 2019 года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Liberation Serif" pitchFamily="18" charset="0"/>
              </a:rPr>
              <a:t>Количество обращений граждан, </a:t>
            </a:r>
            <a:br>
              <a:rPr lang="ru-RU" sz="2800" dirty="0" smtClean="0">
                <a:latin typeface="Liberation Serif" pitchFamily="18" charset="0"/>
              </a:rPr>
            </a:br>
            <a:r>
              <a:rPr lang="ru-RU" sz="2800" dirty="0" smtClean="0">
                <a:latin typeface="Liberation Serif" pitchFamily="18" charset="0"/>
              </a:rPr>
              <a:t>поступивших в 1 полугодии 2019 года</a:t>
            </a:r>
            <a:br>
              <a:rPr lang="ru-RU" sz="2800" dirty="0" smtClean="0">
                <a:latin typeface="Liberation Serif" pitchFamily="18" charset="0"/>
              </a:rPr>
            </a:br>
            <a:r>
              <a:rPr lang="ru-RU" sz="2800" dirty="0" smtClean="0">
                <a:latin typeface="Liberation Serif" pitchFamily="18" charset="0"/>
              </a:rPr>
              <a:t>в «Электронную приемную»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78159465"/>
              </p:ext>
            </p:extLst>
          </p:nvPr>
        </p:nvGraphicFramePr>
        <p:xfrm>
          <a:off x="251520" y="1340768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eaLnBrk="1" hangingPunct="1"/>
            <a:r>
              <a:rPr lang="ru-RU" sz="2500" dirty="0" smtClean="0">
                <a:latin typeface="Liberation Serif" pitchFamily="18" charset="0"/>
              </a:rPr>
              <a:t>Тематика обращений граждан, </a:t>
            </a:r>
            <a:br>
              <a:rPr lang="ru-RU" sz="2500" dirty="0" smtClean="0">
                <a:latin typeface="Liberation Serif" pitchFamily="18" charset="0"/>
              </a:rPr>
            </a:br>
            <a:r>
              <a:rPr lang="ru-RU" sz="2500" dirty="0" smtClean="0">
                <a:latin typeface="Liberation Serif" pitchFamily="18" charset="0"/>
              </a:rPr>
              <a:t>поступивших в 1 полугодии 2019 года</a:t>
            </a:r>
            <a:br>
              <a:rPr lang="ru-RU" sz="2500" dirty="0" smtClean="0">
                <a:latin typeface="Liberation Serif" pitchFamily="18" charset="0"/>
              </a:rPr>
            </a:br>
            <a:r>
              <a:rPr lang="ru-RU" sz="2500" dirty="0" smtClean="0">
                <a:latin typeface="Liberation Serif" pitchFamily="18" charset="0"/>
              </a:rPr>
              <a:t>в «Электронную приемную»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82712"/>
              </p:ext>
            </p:extLst>
          </p:nvPr>
        </p:nvGraphicFramePr>
        <p:xfrm>
          <a:off x="395536" y="1556792"/>
          <a:ext cx="8424935" cy="51777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176464"/>
                <a:gridCol w="2232248"/>
                <a:gridCol w="2016223"/>
              </a:tblGrid>
              <a:tr h="275177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Тематика обращений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обращений в первом полугодии 2019 года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обращений в АППГ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благоустройство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(20%)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(14%)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дорожная деятельность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(30%)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 (28%)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жилищно-коммунальное хозяйство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(15%)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 (43%)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6539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предоставление земельных участков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(16%)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кадровые вопросы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(3%)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предоставления жилья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(9%)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запрос архивных документов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(2%)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газификация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транспортное обслуживание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(10%)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предпринимательство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(7%)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благодарности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(1%)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социальное обеспечение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(1%)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отлов собак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 (5%)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(3%)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образование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(2%)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8477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исключение из списка присяжных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(2%)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318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культура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(6%)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2636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 направлении удостоверения Почетного гражданина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26361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публикации достижений города в социальной сети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400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административные правонарушения 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(2%)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1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993775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Динамика обращений граждан на личном приеме </a:t>
            </a:r>
            <a:br>
              <a:rPr lang="ru-RU" sz="2400" dirty="0" smtClean="0"/>
            </a:br>
            <a:r>
              <a:rPr lang="ru-RU" sz="2400" dirty="0" smtClean="0"/>
              <a:t>главы Артемовского городского округа</a:t>
            </a:r>
          </a:p>
        </p:txBody>
      </p:sp>
      <p:graphicFrame>
        <p:nvGraphicFramePr>
          <p:cNvPr id="317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057711"/>
              </p:ext>
            </p:extLst>
          </p:nvPr>
        </p:nvGraphicFramePr>
        <p:xfrm>
          <a:off x="608013" y="1319213"/>
          <a:ext cx="7934325" cy="479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" name="Лист" r:id="rId3" imgW="7934325" imgH="4800600" progId="Excel.Sheet.8">
                  <p:embed/>
                </p:oleObj>
              </mc:Choice>
              <mc:Fallback>
                <p:oleObj name="Лист" r:id="rId3" imgW="7934325" imgH="4800600" progId="Excel.Sheet.8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319213"/>
                        <a:ext cx="7934325" cy="479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22343"/>
              </p:ext>
            </p:extLst>
          </p:nvPr>
        </p:nvGraphicFramePr>
        <p:xfrm>
          <a:off x="-197896" y="1556792"/>
          <a:ext cx="9329320" cy="460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771799" y="4941168"/>
            <a:ext cx="1368153" cy="16185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первое полугодие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2017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952897" y="4386671"/>
            <a:ext cx="1183825" cy="16185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первое полугодие2018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004048" y="4386671"/>
            <a:ext cx="1183825" cy="16185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первое полугодие2019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Liberation Serif" pitchFamily="18" charset="0"/>
              </a:rPr>
              <a:t>Общее количество обращений в первом полугодии 2019 года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85480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/>
          <a:lstStyle/>
          <a:p>
            <a:pPr eaLnBrk="1" hangingPunct="1"/>
            <a:r>
              <a:rPr lang="ru-RU" sz="2500" dirty="0" smtClean="0">
                <a:latin typeface="Liberation Serif" pitchFamily="18" charset="0"/>
              </a:rPr>
              <a:t>Территориальная принадлежность обращений граждан, поступивших в первом полугодии </a:t>
            </a:r>
            <a:r>
              <a:rPr lang="ru-RU" sz="2500" dirty="0" smtClean="0">
                <a:latin typeface="Liberation Serif" pitchFamily="18" charset="0"/>
              </a:rPr>
              <a:t>2019 </a:t>
            </a:r>
            <a:r>
              <a:rPr lang="ru-RU" sz="2500" dirty="0" smtClean="0">
                <a:latin typeface="Liberation Serif" pitchFamily="18" charset="0"/>
              </a:rPr>
              <a:t>года</a:t>
            </a: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69716843"/>
              </p:ext>
            </p:extLst>
          </p:nvPr>
        </p:nvGraphicFramePr>
        <p:xfrm>
          <a:off x="323528" y="1268760"/>
          <a:ext cx="4248472" cy="4449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9883"/>
                <a:gridCol w="918589"/>
              </a:tblGrid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rgbClr val="FF0000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. Артемовский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442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500" dirty="0" err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Буланаш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  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38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г. Екатеринбург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г.</a:t>
                      </a:r>
                      <a:r>
                        <a:rPr lang="ru-RU" sz="2500" baseline="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Москва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. Красногвардейский   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п. Сосновый Бор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2500" dirty="0" err="1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Шогринское</a:t>
                      </a:r>
                      <a:endParaRPr lang="ru-RU" sz="2500" dirty="0" smtClean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0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 с. </a:t>
                      </a:r>
                      <a:r>
                        <a:rPr lang="ru-RU" sz="2500" dirty="0" err="1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Писанец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cs typeface="Times New Roman" pitchFamily="18" charset="0"/>
                        </a:rPr>
                        <a:t>с. Покровское</a:t>
                      </a:r>
                      <a:endParaRPr lang="ru-RU" sz="2500" dirty="0" smtClean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0" marR="6800" marT="6800" marB="0" anchor="b"/>
                </a:tc>
              </a:tr>
              <a:tr h="431143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с. </a:t>
                      </a:r>
                      <a:r>
                        <a:rPr lang="ru-RU" sz="2500" dirty="0" err="1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Лебедкино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00" marR="6800" marT="68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836519"/>
              </p:ext>
            </p:extLst>
          </p:nvPr>
        </p:nvGraphicFramePr>
        <p:xfrm>
          <a:off x="4644008" y="1268761"/>
          <a:ext cx="4248472" cy="3987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9883"/>
                <a:gridCol w="918589"/>
              </a:tblGrid>
              <a:tr h="438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 с. </a:t>
                      </a:r>
                      <a:r>
                        <a:rPr lang="ru-RU" sz="2500" dirty="0" err="1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Мироново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5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с. Антоново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00" marR="6800" marT="6800" marB="0" anchor="b"/>
                </a:tc>
              </a:tr>
              <a:tr h="458273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Liberation Serif" pitchFamily="18" charset="0"/>
                        </a:rPr>
                        <a:t>п. Березники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Liberation Serif" pitchFamily="18" charset="0"/>
                        </a:rPr>
                        <a:t>     1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58273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Liberation Serif" pitchFamily="18" charset="0"/>
                        </a:rPr>
                        <a:t>г. Ирбит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Liberation Serif" pitchFamily="18" charset="0"/>
                        </a:rPr>
                        <a:t>1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37898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Liberation Serif" pitchFamily="18" charset="0"/>
                        </a:rPr>
                        <a:t>г. Калуга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Liberation Serif" pitchFamily="18" charset="0"/>
                        </a:rPr>
                        <a:t>    </a:t>
                      </a:r>
                      <a:r>
                        <a:rPr lang="ru-RU" sz="2500" baseline="0" dirty="0" smtClean="0">
                          <a:latin typeface="Liberation Serif" pitchFamily="18" charset="0"/>
                        </a:rPr>
                        <a:t> </a:t>
                      </a:r>
                      <a:r>
                        <a:rPr lang="ru-RU" sz="2500" dirty="0" smtClean="0">
                          <a:latin typeface="Liberation Serif" pitchFamily="18" charset="0"/>
                        </a:rPr>
                        <a:t>1</a:t>
                      </a:r>
                      <a:endParaRPr lang="ru-RU" sz="2500" dirty="0">
                        <a:latin typeface="Liberation Serif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0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г. Курган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362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г. Ростов-на-Дону</a:t>
                      </a: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00" marR="6800" marT="6800" marB="0" anchor="b"/>
                </a:tc>
              </a:tr>
              <a:tr h="373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г. Сочи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/>
                </a:tc>
              </a:tr>
              <a:tr h="41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Нидерланды</a:t>
                      </a:r>
                    </a:p>
                  </a:txBody>
                  <a:tcPr marL="6800" marR="6800" marT="68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500" dirty="0" smtClean="0">
                          <a:effectLst/>
                          <a:latin typeface="Liberation Serif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0" marR="6800" marT="68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0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>
                <a:latin typeface="Liberation Serif" pitchFamily="18" charset="0"/>
              </a:rPr>
              <a:t>Территориальная принадлежность обращений граждан за </a:t>
            </a:r>
            <a:r>
              <a:rPr lang="ru-RU" sz="2500" dirty="0" smtClean="0">
                <a:latin typeface="Liberation Serif" pitchFamily="18" charset="0"/>
              </a:rPr>
              <a:t>первое  полугодие 2019 года </a:t>
            </a:r>
            <a:r>
              <a:rPr lang="ru-RU" sz="2500" dirty="0">
                <a:latin typeface="Liberation Serif" pitchFamily="18" charset="0"/>
              </a:rPr>
              <a:t>по ТОМС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27280679"/>
              </p:ext>
            </p:extLst>
          </p:nvPr>
        </p:nvGraphicFramePr>
        <p:xfrm>
          <a:off x="457200" y="1340768"/>
          <a:ext cx="82296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Liberation Serif" pitchFamily="18" charset="0"/>
              </a:rPr>
              <a:t>Сравнительный анализ обращений, поступивших из вышестоящих органов</a:t>
            </a:r>
          </a:p>
        </p:txBody>
      </p:sp>
      <p:graphicFrame>
        <p:nvGraphicFramePr>
          <p:cNvPr id="27650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193182"/>
              </p:ext>
            </p:extLst>
          </p:nvPr>
        </p:nvGraphicFramePr>
        <p:xfrm>
          <a:off x="542925" y="1412777"/>
          <a:ext cx="8486775" cy="451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6" name="Лист" r:id="rId3" imgW="7905711" imgH="3848040" progId="Excel.Sheet.8">
                  <p:embed/>
                </p:oleObj>
              </mc:Choice>
              <mc:Fallback>
                <p:oleObj name="Лист" r:id="rId3" imgW="7905711" imgH="3848040" progId="Excel.Sheet.8">
                  <p:embed/>
                  <p:pic>
                    <p:nvPicPr>
                      <p:cNvPr id="0" name="Picture 7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412777"/>
                        <a:ext cx="8486775" cy="45117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627784" y="4036878"/>
            <a:ext cx="1152128" cy="360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первое полугодие 2017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948708" y="4060556"/>
            <a:ext cx="1152128" cy="360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первое полугодие 2018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64088" y="4060556"/>
            <a:ext cx="1152128" cy="360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первое полугодие 2019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Liberation Serif" pitchFamily="18" charset="0"/>
              </a:rPr>
              <a:t>Сравнительный анализ обращений граждан по тематике </a:t>
            </a:r>
            <a:br>
              <a:rPr lang="ru-RU" sz="2000" dirty="0" smtClean="0">
                <a:latin typeface="Liberation Serif" pitchFamily="18" charset="0"/>
              </a:rPr>
            </a:br>
            <a:r>
              <a:rPr lang="ru-RU" sz="2000" dirty="0" smtClean="0">
                <a:latin typeface="Liberation Serif" pitchFamily="18" charset="0"/>
              </a:rPr>
              <a:t>за первое полугодие 2018 года, первое полугодие 2019 года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655198" y="5572606"/>
            <a:ext cx="250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дорожное строительство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2035130" y="5098230"/>
            <a:ext cx="108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транспорт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507606" y="531425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жилье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8847" y="5724007"/>
            <a:ext cx="2664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коммунальное хозяйство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98682" y="5904026"/>
            <a:ext cx="3024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торговля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727579" y="550673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система образования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29436" y="5695376"/>
            <a:ext cx="266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социальное обеспечение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230383" y="5767527"/>
            <a:ext cx="2852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местное самоуправление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5557460" y="5695519"/>
            <a:ext cx="2996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культура, молодежь, спорт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911744" y="5925089"/>
            <a:ext cx="2996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землепользование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6175808" y="5638290"/>
            <a:ext cx="292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управление собственностью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02966693"/>
              </p:ext>
            </p:extLst>
          </p:nvPr>
        </p:nvGraphicFramePr>
        <p:xfrm>
          <a:off x="323528" y="1456943"/>
          <a:ext cx="8691562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4" name="Лист" r:id="rId4" imgW="8496221" imgH="5467230" progId="Excel.Sheet.8">
                  <p:embed/>
                </p:oleObj>
              </mc:Choice>
              <mc:Fallback>
                <p:oleObj name="Лист" r:id="rId4" imgW="8496221" imgH="5467230" progId="Excel.Sheet.8">
                  <p:embed/>
                  <p:pic>
                    <p:nvPicPr>
                      <p:cNvPr id="0" name="Диаграмма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56943"/>
                        <a:ext cx="8691562" cy="449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4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latin typeface="Liberation Serif" pitchFamily="18" charset="0"/>
              </a:rPr>
              <a:t>Динамика изменения тематики, обозначенной в обращениях, поступивших в первом полугодии 2019 года, </a:t>
            </a:r>
            <a:br>
              <a:rPr lang="ru-RU" sz="2000" b="1" dirty="0" smtClean="0">
                <a:latin typeface="Liberation Serif" pitchFamily="18" charset="0"/>
              </a:rPr>
            </a:br>
            <a:r>
              <a:rPr lang="ru-RU" sz="2000" b="1" dirty="0" smtClean="0">
                <a:latin typeface="Liberation Serif" pitchFamily="18" charset="0"/>
              </a:rPr>
              <a:t>в сравнении с первым полугодием 2018 года</a:t>
            </a:r>
            <a:endParaRPr lang="ru-RU" sz="2000" dirty="0" smtClean="0">
              <a:latin typeface="Liberation Serif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92594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7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Liberation Serif" pitchFamily="18" charset="0"/>
              </a:rPr>
              <a:t>Информация о поручениях </a:t>
            </a:r>
            <a:r>
              <a:rPr lang="ru-RU" sz="2400" dirty="0" smtClean="0">
                <a:latin typeface="Liberation Serif" pitchFamily="18" charset="0"/>
              </a:rPr>
              <a:t>по </a:t>
            </a:r>
            <a:r>
              <a:rPr lang="ru-RU" sz="2400" dirty="0" smtClean="0">
                <a:solidFill>
                  <a:schemeClr val="tx2"/>
                </a:solidFill>
                <a:latin typeface="Liberation Serif" pitchFamily="18" charset="0"/>
              </a:rPr>
              <a:t>исполнению обращений граждан в первом полугодии 2019 года</a:t>
            </a:r>
            <a:endParaRPr lang="ru-RU" sz="2400" dirty="0">
              <a:solidFill>
                <a:schemeClr val="tx2"/>
              </a:solidFill>
              <a:latin typeface="Liberation Serif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53097"/>
              </p:ext>
            </p:extLst>
          </p:nvPr>
        </p:nvGraphicFramePr>
        <p:xfrm>
          <a:off x="395536" y="1052727"/>
          <a:ext cx="828092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0773"/>
                <a:gridCol w="1970147"/>
              </a:tblGrid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Управление по городскому хозяйству и жилью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344 (54%)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МКУ «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Жилкомстрой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109 (18%)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Комитет по управлению муниципальным имуществом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34 (6%)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отдел организации и обеспечения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29 (4%)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Заместитель главы Администрации по социальным вопросам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21 (3%)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п.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Буланаш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17 (2%)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отдел экономики, инвестиций и развития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13 (2%)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Комитет по архитектуре и градостроительству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12 (2%)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п. Красногвардейский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12 (2%)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Управление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10 (1,5%)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п. Сосновый Бор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7 (1,1%)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юридический отдел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5 (0,7%)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Первый заместитель главы Администрации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5 (0,7%)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с. Покровское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4(0,6%)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отдел по учету и отчетности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4 (0,6%)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Управление культуры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3 (0,4%)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с. Шогринское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2 (0,3%)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Архивный отдел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Отдел по физической культуре и спорту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Финансовое управление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Отдел ГО и ЧС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МКУ «ЕДДС»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ТОМС с. Мироново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</a:rPr>
                        <a:t>1 (0,1%)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452"/>
            <a:ext cx="8229600" cy="2088232"/>
          </a:xfrm>
        </p:spPr>
        <p:txBody>
          <a:bodyPr/>
          <a:lstStyle/>
          <a:p>
            <a:r>
              <a:rPr lang="ru-RU" sz="3000" dirty="0">
                <a:latin typeface="Liberation Serif" pitchFamily="18" charset="0"/>
              </a:rPr>
              <a:t>Количество обращений граждан, поступивших </a:t>
            </a:r>
            <a:r>
              <a:rPr lang="ru-RU" sz="3000" dirty="0" smtClean="0">
                <a:latin typeface="Liberation Serif" pitchFamily="18" charset="0"/>
              </a:rPr>
              <a:t>в </a:t>
            </a:r>
            <a:r>
              <a:rPr lang="ru-RU" sz="3000" dirty="0">
                <a:latin typeface="Liberation Serif" pitchFamily="18" charset="0"/>
              </a:rPr>
              <a:t>«Электронную приемную</a:t>
            </a:r>
            <a:r>
              <a:rPr lang="ru-RU" sz="3000" dirty="0" smtClean="0">
                <a:latin typeface="Liberation Serif" pitchFamily="18" charset="0"/>
              </a:rPr>
              <a:t>»</a:t>
            </a:r>
            <a:endParaRPr lang="ru-RU" sz="3000" dirty="0">
              <a:latin typeface="Liberation Serif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70742"/>
              </p:ext>
            </p:extLst>
          </p:nvPr>
        </p:nvGraphicFramePr>
        <p:xfrm>
          <a:off x="-179144" y="1988840"/>
          <a:ext cx="9329320" cy="460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905579" y="4293096"/>
            <a:ext cx="1183797" cy="161857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полугодие2018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085060" y="4869160"/>
            <a:ext cx="1183797" cy="161857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полугодие2019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1824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689</Words>
  <Application>Microsoft Office PowerPoint</Application>
  <PresentationFormat>Экран (4:3)</PresentationFormat>
  <Paragraphs>224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Лист</vt:lpstr>
      <vt:lpstr>Динамика поступления обращений граждан</vt:lpstr>
      <vt:lpstr> Общее количество обращений в первом полугодии 2019 года</vt:lpstr>
      <vt:lpstr>Территориальная принадлежность обращений граждан, поступивших в первом полугодии 2019 года</vt:lpstr>
      <vt:lpstr>Территориальная принадлежность обращений граждан за первое  полугодие 2019 года по ТОМС</vt:lpstr>
      <vt:lpstr>Сравнительный анализ обращений, поступивших из вышестоящих органов</vt:lpstr>
      <vt:lpstr>Сравнительный анализ обращений граждан по тематике  за первое полугодие 2018 года, первое полугодие 2019 года</vt:lpstr>
      <vt:lpstr>Динамика изменения тематики, обозначенной в обращениях, поступивших в первом полугодии 2019 года,  в сравнении с первым полугодием 2018 года</vt:lpstr>
      <vt:lpstr>Информация о поручениях по исполнению обращений граждан в первом полугодии 2019 года</vt:lpstr>
      <vt:lpstr>Количество обращений граждан, поступивших в «Электронную приемную»</vt:lpstr>
      <vt:lpstr>Количество обращений граждан,  поступивших в 1 полугодии 2019 года в «Электронную приемную»</vt:lpstr>
      <vt:lpstr>Тематика обращений граждан,  поступивших в 1 полугодии 2019 года в «Электронную приемную»</vt:lpstr>
      <vt:lpstr>Динамика обращений граждан на личном приеме  главы Артемовского городского округа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поступлений обращений граждан</dc:title>
  <dc:creator>user</dc:creator>
  <cp:lastModifiedBy>Дарья Павловна Мальченко</cp:lastModifiedBy>
  <cp:revision>431</cp:revision>
  <cp:lastPrinted>2015-08-03T11:53:11Z</cp:lastPrinted>
  <dcterms:created xsi:type="dcterms:W3CDTF">2002-12-31T22:29:49Z</dcterms:created>
  <dcterms:modified xsi:type="dcterms:W3CDTF">2019-08-16T11:01:47Z</dcterms:modified>
</cp:coreProperties>
</file>