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7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theme/themeOverride8.xml" ContentType="application/vnd.openxmlformats-officedocument.themeOverr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9.xml" ContentType="application/vnd.openxmlformats-officedocument.themeOverr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0.xml" ContentType="application/vnd.openxmlformats-officedocument.themeOverr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71" r:id="rId2"/>
  </p:sldMasterIdLst>
  <p:handoutMasterIdLst>
    <p:handoutMasterId r:id="rId28"/>
  </p:handoutMasterIdLst>
  <p:sldIdLst>
    <p:sldId id="258" r:id="rId3"/>
    <p:sldId id="347" r:id="rId4"/>
    <p:sldId id="259" r:id="rId5"/>
    <p:sldId id="350" r:id="rId6"/>
    <p:sldId id="267" r:id="rId7"/>
    <p:sldId id="297" r:id="rId8"/>
    <p:sldId id="298" r:id="rId9"/>
    <p:sldId id="353" r:id="rId10"/>
    <p:sldId id="352" r:id="rId11"/>
    <p:sldId id="362" r:id="rId12"/>
    <p:sldId id="354" r:id="rId13"/>
    <p:sldId id="355" r:id="rId14"/>
    <p:sldId id="361" r:id="rId15"/>
    <p:sldId id="351" r:id="rId16"/>
    <p:sldId id="322" r:id="rId17"/>
    <p:sldId id="363" r:id="rId18"/>
    <p:sldId id="356" r:id="rId19"/>
    <p:sldId id="330" r:id="rId20"/>
    <p:sldId id="359" r:id="rId21"/>
    <p:sldId id="348" r:id="rId22"/>
    <p:sldId id="328" r:id="rId23"/>
    <p:sldId id="349" r:id="rId24"/>
    <p:sldId id="327" r:id="rId25"/>
    <p:sldId id="360" r:id="rId26"/>
    <p:sldId id="357" r:id="rId27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F9D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32" autoAdjust="0"/>
  </p:normalViewPr>
  <p:slideViewPr>
    <p:cSldViewPr>
      <p:cViewPr varScale="1">
        <p:scale>
          <a:sx n="82" d="100"/>
          <a:sy n="82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_____Microsoft_Excel9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_____Microsoft_Excel12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_____Microsoft_Excel13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_____Microsoft_Excel14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User\Desktop\&#1063;&#1048;&#1057;&#1058;&#1067;&#1049;%20&#1051;&#1048;&#1057;&#1058;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Liberation Serif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latin typeface="Liberation Serif" panose="02020603050405020304" pitchFamily="18" charset="0"/>
                <a:cs typeface="Times New Roman" panose="02020603050405020304" pitchFamily="18" charset="0"/>
              </a:rPr>
              <a:t>Состав Комиссии по координации работы</a:t>
            </a:r>
          </a:p>
          <a:p>
            <a:pPr>
              <a:defRPr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>
                <a:latin typeface="Liberation Serif" panose="02020603050405020304" pitchFamily="18" charset="0"/>
                <a:cs typeface="Times New Roman" panose="02020603050405020304" pitchFamily="18" charset="0"/>
              </a:rPr>
              <a:t>по противодействию коррупции в Артемовском городском округе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Liberation Serif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Лист1!$B$57</c:f>
              <c:strCache>
                <c:ptCount val="1"/>
                <c:pt idx="0">
                  <c:v>Представители институтов гражданского общества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Лист1!$A$58:$A$60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Лист1!$B$58:$B$60</c:f>
              <c:numCache>
                <c:formatCode>0.00%</c:formatCode>
                <c:ptCount val="3"/>
                <c:pt idx="0">
                  <c:v>0.105</c:v>
                </c:pt>
                <c:pt idx="1">
                  <c:v>0.158</c:v>
                </c:pt>
                <c:pt idx="2" formatCode="0%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BA-4DDC-925B-5E10B5B9C1CC}"/>
            </c:ext>
          </c:extLst>
        </c:ser>
        <c:ser>
          <c:idx val="1"/>
          <c:order val="1"/>
          <c:tx>
            <c:strRef>
              <c:f>Лист1!$C$57</c:f>
              <c:strCache>
                <c:ptCount val="1"/>
                <c:pt idx="0">
                  <c:v>Представители органов государственной власти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Лист1!$A$58:$A$60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Лист1!$C$58:$C$60</c:f>
              <c:numCache>
                <c:formatCode>0.00%</c:formatCode>
                <c:ptCount val="3"/>
                <c:pt idx="0">
                  <c:v>0.26300000000000001</c:v>
                </c:pt>
                <c:pt idx="1">
                  <c:v>0.26300000000000001</c:v>
                </c:pt>
                <c:pt idx="2" formatCode="0%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BA-4DDC-925B-5E10B5B9C1CC}"/>
            </c:ext>
          </c:extLst>
        </c:ser>
        <c:ser>
          <c:idx val="2"/>
          <c:order val="2"/>
          <c:tx>
            <c:strRef>
              <c:f>Лист1!$D$57</c:f>
              <c:strCache>
                <c:ptCount val="1"/>
                <c:pt idx="0">
                  <c:v>Представители органов местного самоуправления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Лист1!$A$58:$A$60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Лист1!$D$58:$D$60</c:f>
              <c:numCache>
                <c:formatCode>0.00%</c:formatCode>
                <c:ptCount val="3"/>
                <c:pt idx="0">
                  <c:v>0.63200000000000001</c:v>
                </c:pt>
                <c:pt idx="1">
                  <c:v>0.57899999999999996</c:v>
                </c:pt>
                <c:pt idx="2" formatCode="0%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BA-4DDC-925B-5E10B5B9C1C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6673792"/>
        <c:axId val="96675328"/>
      </c:barChart>
      <c:catAx>
        <c:axId val="96673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Liberation Serif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6675328"/>
        <c:crosses val="autoZero"/>
        <c:auto val="1"/>
        <c:lblAlgn val="ctr"/>
        <c:lblOffset val="100"/>
        <c:noMultiLvlLbl val="0"/>
      </c:catAx>
      <c:valAx>
        <c:axId val="96675328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9667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Liberation Serif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66570812229491"/>
          <c:y val="0.14298675404497668"/>
          <c:w val="0.85063146974261072"/>
          <c:h val="0.712971559178002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Лист1!$B$122</c:f>
              <c:strCache>
                <c:ptCount val="1"/>
                <c:pt idx="0">
                  <c:v>Количество муниципальных служащих, представивших сведения о доходах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Лист1!$A$123:$A$124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Лист1!$B$123:$B$124</c:f>
              <c:numCache>
                <c:formatCode>General</c:formatCode>
                <c:ptCount val="2"/>
                <c:pt idx="0">
                  <c:v>116</c:v>
                </c:pt>
                <c:pt idx="1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A3-4E0B-A60A-E89A8AEF6E3F}"/>
            </c:ext>
          </c:extLst>
        </c:ser>
        <c:ser>
          <c:idx val="1"/>
          <c:order val="1"/>
          <c:tx>
            <c:strRef>
              <c:f>Лист1!$C$122</c:f>
              <c:strCache>
                <c:ptCount val="1"/>
                <c:pt idx="0">
                  <c:v>Количество муниципальных служащих, подавших неточные сведения о доходах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Лист1!$A$123:$A$124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Лист1!$C$123:$C$124</c:f>
              <c:numCache>
                <c:formatCode>General</c:formatCode>
                <c:ptCount val="2"/>
                <c:pt idx="0">
                  <c:v>12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A3-4E0B-A60A-E89A8AEF6E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56914048"/>
        <c:axId val="156916736"/>
      </c:barChart>
      <c:catAx>
        <c:axId val="156914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6916736"/>
        <c:crosses val="autoZero"/>
        <c:auto val="1"/>
        <c:lblAlgn val="ctr"/>
        <c:lblOffset val="100"/>
        <c:noMultiLvlLbl val="0"/>
      </c:catAx>
      <c:valAx>
        <c:axId val="15691673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691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Лист1!$A$129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Лист1!$B$128:$D$128</c:f>
              <c:strCache>
                <c:ptCount val="3"/>
                <c:pt idx="0">
                  <c:v>Уведомление муниципального служащего о возникновении личной заинтересованности, которая приводит или может привести к конфликту интересов </c:v>
                </c:pt>
                <c:pt idx="1">
                  <c:v>Факт несвоевременного уведомления представителя нанимателя (работодателя) о выполнении иной оплачиваемой работы </c:v>
                </c:pt>
                <c:pt idx="2">
                  <c:v>Факт представления муниципальным служащим недостоверных или неполных сведений о доходах, расходах, об имуществе и обязательствах имущественного характера</c:v>
                </c:pt>
              </c:strCache>
            </c:strRef>
          </c:cat>
          <c:val>
            <c:numRef>
              <c:f>Лист1!$B$129:$D$129</c:f>
              <c:numCache>
                <c:formatCode>General</c:formatCode>
                <c:ptCount val="3"/>
                <c:pt idx="0">
                  <c:v>6</c:v>
                </c:pt>
                <c:pt idx="1">
                  <c:v>2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1F-4330-A45B-C692F23A688F}"/>
            </c:ext>
          </c:extLst>
        </c:ser>
        <c:ser>
          <c:idx val="1"/>
          <c:order val="1"/>
          <c:tx>
            <c:strRef>
              <c:f>Лист1!$A$130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Лист1!$B$128:$D$128</c:f>
              <c:strCache>
                <c:ptCount val="3"/>
                <c:pt idx="0">
                  <c:v>Уведомление муниципального служащего о возникновении личной заинтересованности, которая приводит или может привести к конфликту интересов </c:v>
                </c:pt>
                <c:pt idx="1">
                  <c:v>Факт несвоевременного уведомления представителя нанимателя (работодателя) о выполнении иной оплачиваемой работы </c:v>
                </c:pt>
                <c:pt idx="2">
                  <c:v>Факт представления муниципальным служащим недостоверных или неполных сведений о доходах, расходах, об имуществе и обязательствах имущественного характера</c:v>
                </c:pt>
              </c:strCache>
            </c:strRef>
          </c:cat>
          <c:val>
            <c:numRef>
              <c:f>Лист1!$B$130:$D$130</c:f>
              <c:numCache>
                <c:formatCode>General</c:formatCode>
                <c:ptCount val="3"/>
                <c:pt idx="0">
                  <c:v>3</c:v>
                </c:pt>
                <c:pt idx="1">
                  <c:v>0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1F-4330-A45B-C692F23A68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146432"/>
        <c:axId val="168147968"/>
      </c:barChart>
      <c:catAx>
        <c:axId val="16814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8147968"/>
        <c:crosses val="autoZero"/>
        <c:auto val="1"/>
        <c:lblAlgn val="ctr"/>
        <c:lblOffset val="100"/>
        <c:noMultiLvlLbl val="0"/>
      </c:catAx>
      <c:valAx>
        <c:axId val="16814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814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852094977952642"/>
          <c:y val="0.88794514281296122"/>
          <c:w val="0.41309410704046934"/>
          <c:h val="9.15977783934588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семинаров с муниципальными служащими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Лист1!$A$149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Лист1!$B$148:$C$148</c:f>
              <c:strCache>
                <c:ptCount val="2"/>
                <c:pt idx="0">
                  <c:v>Семинары по заполнению справок о доходах</c:v>
                </c:pt>
                <c:pt idx="1">
                  <c:v>Семинары по вопросам противодействия коррупции</c:v>
                </c:pt>
              </c:strCache>
            </c:strRef>
          </c:cat>
          <c:val>
            <c:numRef>
              <c:f>Лист1!$B$149:$C$149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0F-40E1-A203-67F46817B406}"/>
            </c:ext>
          </c:extLst>
        </c:ser>
        <c:ser>
          <c:idx val="1"/>
          <c:order val="1"/>
          <c:tx>
            <c:strRef>
              <c:f>Лист1!$A$150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Лист1!$B$148:$C$148</c:f>
              <c:strCache>
                <c:ptCount val="2"/>
                <c:pt idx="0">
                  <c:v>Семинары по заполнению справок о доходах</c:v>
                </c:pt>
                <c:pt idx="1">
                  <c:v>Семинары по вопросам противодействия коррупции</c:v>
                </c:pt>
              </c:strCache>
            </c:strRef>
          </c:cat>
          <c:val>
            <c:numRef>
              <c:f>Лист1!$B$150:$C$150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0F-40E1-A203-67F46817B4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5167872"/>
        <c:axId val="185169408"/>
        <c:axId val="0"/>
      </c:bar3DChart>
      <c:catAx>
        <c:axId val="18516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5169408"/>
        <c:crosses val="autoZero"/>
        <c:auto val="1"/>
        <c:lblAlgn val="ctr"/>
        <c:lblOffset val="100"/>
        <c:noMultiLvlLbl val="0"/>
      </c:catAx>
      <c:valAx>
        <c:axId val="18516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167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Лист1!$B$3</c:f>
              <c:strCache>
                <c:ptCount val="1"/>
                <c:pt idx="0">
                  <c:v>Количество респондентов</c:v>
                </c:pt>
              </c:strCache>
            </c:strRef>
          </c:cat>
          <c:val>
            <c:numRef>
              <c:f>Лист1!$B$4</c:f>
              <c:numCache>
                <c:formatCode>General</c:formatCode>
                <c:ptCount val="1"/>
                <c:pt idx="0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6A-48E1-A16A-E30F026528E5}"/>
            </c:ext>
          </c:extLst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Лист1!$B$3</c:f>
              <c:strCache>
                <c:ptCount val="1"/>
                <c:pt idx="0">
                  <c:v>Количество респондентов</c:v>
                </c:pt>
              </c:strCache>
            </c:strRef>
          </c:cat>
          <c:val>
            <c:numRef>
              <c:f>Лист1!$B$5</c:f>
              <c:numCache>
                <c:formatCode>General</c:formatCode>
                <c:ptCount val="1"/>
                <c:pt idx="0">
                  <c:v>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6A-48E1-A16A-E30F026528E5}"/>
            </c:ext>
          </c:extLst>
        </c:ser>
        <c:ser>
          <c:idx val="2"/>
          <c:order val="2"/>
          <c:tx>
            <c:strRef>
              <c:f>Лист1!$A$6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Лист1!$B$3</c:f>
              <c:strCache>
                <c:ptCount val="1"/>
                <c:pt idx="0">
                  <c:v>Количество респондентов</c:v>
                </c:pt>
              </c:strCache>
            </c:strRef>
          </c:cat>
          <c:val>
            <c:numRef>
              <c:f>Лист1!$B$6</c:f>
              <c:numCache>
                <c:formatCode>General</c:formatCode>
                <c:ptCount val="1"/>
                <c:pt idx="0">
                  <c:v>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6A-48E1-A16A-E30F026528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4504192"/>
        <c:axId val="194505728"/>
      </c:barChart>
      <c:catAx>
        <c:axId val="194504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Liberation Serif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4505728"/>
        <c:crosses val="autoZero"/>
        <c:auto val="1"/>
        <c:lblAlgn val="ctr"/>
        <c:lblOffset val="100"/>
        <c:noMultiLvlLbl val="0"/>
      </c:catAx>
      <c:valAx>
        <c:axId val="19450572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450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Liberation Serif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Лист1!$F$5</c:f>
              <c:strCache>
                <c:ptCount val="1"/>
                <c:pt idx="0">
                  <c:v>2017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82B-4BD7-9E47-2F8704A7E9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82B-4BD7-9E47-2F8704A7E9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Лист1!$G$4:$H$4</c:f>
              <c:strCache>
                <c:ptCount val="2"/>
                <c:pt idx="0">
                  <c:v>Респонденты, никогда  не попадавшие в коррупционную ситуацию</c:v>
                </c:pt>
                <c:pt idx="1">
                  <c:v>Респонденты, попадавшие в коррупционную ситуацию</c:v>
                </c:pt>
              </c:strCache>
            </c:strRef>
          </c:cat>
          <c:val>
            <c:numRef>
              <c:f>Лист1!$G$5:$H$5</c:f>
              <c:numCache>
                <c:formatCode>0%</c:formatCode>
                <c:ptCount val="2"/>
                <c:pt idx="0">
                  <c:v>0.92</c:v>
                </c:pt>
                <c:pt idx="1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2B-4BD7-9E47-2F8704A7E9A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Лист1!$F$6</c15:sqref>
                        </c15:formulaRef>
                      </c:ext>
                    </c:extLst>
                    <c:strCache>
                      <c:ptCount val="1"/>
                      <c:pt idx="0">
                        <c:v>2018 год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6-D82B-4BD7-9E47-2F8704A7E9A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8-D82B-4BD7-9E47-2F8704A7E9A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Лист1!$G$4:$H$4</c15:sqref>
                        </c15:formulaRef>
                      </c:ext>
                    </c:extLst>
                    <c:strCache>
                      <c:ptCount val="2"/>
                      <c:pt idx="0">
                        <c:v>Респонденты, никогда  не попадавшие в коррупционную ситуацию</c:v>
                      </c:pt>
                      <c:pt idx="1">
                        <c:v>Респонденты, попадавшие в коррупционную ситуацию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Лист1!$G$6:$H$6</c15:sqref>
                        </c15:formulaRef>
                      </c:ext>
                    </c:extLst>
                    <c:numCache>
                      <c:formatCode>0%</c:formatCode>
                      <c:ptCount val="2"/>
                      <c:pt idx="0">
                        <c:v>0.97</c:v>
                      </c:pt>
                      <c:pt idx="1">
                        <c:v>0.03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D82B-4BD7-9E47-2F8704A7E9A8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>
                  <a:lumMod val="25000"/>
                </a:schemeClr>
              </a:solidFill>
              <a:latin typeface="Liberation Serif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1"/>
          <c:order val="1"/>
          <c:tx>
            <c:strRef>
              <c:f>Лист1!$F$6</c:f>
              <c:strCache>
                <c:ptCount val="1"/>
                <c:pt idx="0">
                  <c:v>2018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FE1-4F72-BA48-6D7EAD495D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FE1-4F72-BA48-6D7EAD495D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Лист1!$G$4:$H$4</c:f>
              <c:strCache>
                <c:ptCount val="2"/>
                <c:pt idx="0">
                  <c:v>Респонденты, никогда  не попадавшие в коррупционную ситуацию</c:v>
                </c:pt>
                <c:pt idx="1">
                  <c:v>Респонденты, попадавшие в коррупционную ситуацию</c:v>
                </c:pt>
              </c:strCache>
            </c:strRef>
          </c:cat>
          <c:val>
            <c:numRef>
              <c:f>Лист1!$G$6:$H$6</c:f>
              <c:numCache>
                <c:formatCode>0%</c:formatCode>
                <c:ptCount val="2"/>
                <c:pt idx="0">
                  <c:v>0.97</c:v>
                </c:pt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E1-4F72-BA48-6D7EAD495D4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Лист1!$F$5</c15:sqref>
                        </c15:formulaRef>
                      </c:ext>
                    </c:extLst>
                    <c:strCache>
                      <c:ptCount val="1"/>
                      <c:pt idx="0">
                        <c:v>2017 год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6-7FE1-4F72-BA48-6D7EAD495D4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8-7FE1-4F72-BA48-6D7EAD495D4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Лист1!$G$4:$H$4</c15:sqref>
                        </c15:formulaRef>
                      </c:ext>
                    </c:extLst>
                    <c:strCache>
                      <c:ptCount val="2"/>
                      <c:pt idx="0">
                        <c:v>Респонденты, никогда  не попадавшие в коррупционную ситуацию</c:v>
                      </c:pt>
                      <c:pt idx="1">
                        <c:v>Респонденты, попадавшие в коррупционную ситуацию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Лист1!$G$5:$H$5</c15:sqref>
                        </c15:formulaRef>
                      </c:ext>
                    </c:extLst>
                    <c:numCache>
                      <c:formatCode>0%</c:formatCode>
                      <c:ptCount val="2"/>
                      <c:pt idx="0">
                        <c:v>0.92</c:v>
                      </c:pt>
                      <c:pt idx="1">
                        <c:v>0.08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7FE1-4F72-BA48-6D7EAD495D48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rgbClr val="FFFF00"/>
        </a:gs>
        <a:gs pos="74000">
          <a:srgbClr val="009999">
            <a:lumMod val="45000"/>
            <a:lumOff val="55000"/>
          </a:srgbClr>
        </a:gs>
        <a:gs pos="83000">
          <a:srgbClr val="009999">
            <a:lumMod val="45000"/>
            <a:lumOff val="55000"/>
          </a:srgbClr>
        </a:gs>
        <a:gs pos="100000">
          <a:srgbClr val="009999">
            <a:lumMod val="30000"/>
            <a:lumOff val="70000"/>
          </a:srgbClr>
        </a:gs>
      </a:gsLst>
      <a:lin ang="5400000" scaled="1"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Лист1!$F$5</c:f>
              <c:strCache>
                <c:ptCount val="1"/>
                <c:pt idx="0">
                  <c:v>2017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16-4CF8-9A92-A0363029D9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F16-4CF8-9A92-A0363029D9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Лист1!$G$4:$H$4</c:f>
              <c:strCache>
                <c:ptCount val="2"/>
                <c:pt idx="0">
                  <c:v>Респонденты, никогда  не попадавшие в коррупционную ситуацию</c:v>
                </c:pt>
                <c:pt idx="1">
                  <c:v>Респонденты, попадавшие в коррупционную ситуацию</c:v>
                </c:pt>
              </c:strCache>
            </c:strRef>
          </c:cat>
          <c:val>
            <c:numRef>
              <c:f>Лист1!$G$5:$H$5</c:f>
              <c:numCache>
                <c:formatCode>0%</c:formatCode>
                <c:ptCount val="2"/>
                <c:pt idx="0">
                  <c:v>0.92</c:v>
                </c:pt>
                <c:pt idx="1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16-4CF8-9A92-A0363029D9C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Лист1!$F$6</c15:sqref>
                        </c15:formulaRef>
                      </c:ext>
                    </c:extLst>
                    <c:strCache>
                      <c:ptCount val="1"/>
                      <c:pt idx="0">
                        <c:v>2018 год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6-9F16-4CF8-9A92-A0363029D9C7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8-9F16-4CF8-9A92-A0363029D9C7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Лист1!$G$4:$H$4</c15:sqref>
                        </c15:formulaRef>
                      </c:ext>
                    </c:extLst>
                    <c:strCache>
                      <c:ptCount val="2"/>
                      <c:pt idx="0">
                        <c:v>Респонденты, никогда  не попадавшие в коррупционную ситуацию</c:v>
                      </c:pt>
                      <c:pt idx="1">
                        <c:v>Респонденты, попадавшие в коррупционную ситуацию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Лист1!$G$6:$H$6</c15:sqref>
                        </c15:formulaRef>
                      </c:ext>
                    </c:extLst>
                    <c:numCache>
                      <c:formatCode>0%</c:formatCode>
                      <c:ptCount val="2"/>
                      <c:pt idx="0">
                        <c:v>0.97</c:v>
                      </c:pt>
                      <c:pt idx="1">
                        <c:v>0.03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9F16-4CF8-9A92-A0363029D9C7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rgbClr val="FFFF00"/>
        </a:gs>
        <a:gs pos="74000">
          <a:srgbClr val="009999">
            <a:lumMod val="45000"/>
            <a:lumOff val="55000"/>
          </a:srgbClr>
        </a:gs>
        <a:gs pos="83000">
          <a:srgbClr val="009999">
            <a:lumMod val="45000"/>
            <a:lumOff val="55000"/>
          </a:srgbClr>
        </a:gs>
        <a:gs pos="100000">
          <a:srgbClr val="009999">
            <a:lumMod val="30000"/>
            <a:lumOff val="70000"/>
          </a:srgbClr>
        </a:gs>
      </a:gsLst>
      <a:lin ang="5400000" scaled="1"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r>
              <a:rPr lang="ru-RU">
                <a:latin typeface="Liberation Serif" panose="02020603050405020304" pitchFamily="18" charset="0"/>
                <a:cs typeface="Times New Roman" panose="02020603050405020304" pitchFamily="18" charset="0"/>
              </a:rPr>
              <a:t>Антикоррупционная экспертиза МНПА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Liberation Serif" panose="0202060305040502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Лист2!$B$8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Лист2!$C$7:$D$7</c:f>
              <c:strCache>
                <c:ptCount val="2"/>
                <c:pt idx="0">
                  <c:v>Количество  проектов МНПА, прошедших антикоррупционную экспертизу</c:v>
                </c:pt>
                <c:pt idx="1">
                  <c:v>Количество выявленных коррупциогенных факторов</c:v>
                </c:pt>
              </c:strCache>
            </c:strRef>
          </c:cat>
          <c:val>
            <c:numRef>
              <c:f>Лист2!$C$8:$D$8</c:f>
              <c:numCache>
                <c:formatCode>General</c:formatCode>
                <c:ptCount val="2"/>
                <c:pt idx="0">
                  <c:v>230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D0-4087-B1C0-5A78523DD17C}"/>
            </c:ext>
          </c:extLst>
        </c:ser>
        <c:ser>
          <c:idx val="1"/>
          <c:order val="1"/>
          <c:tx>
            <c:strRef>
              <c:f>Лист2!$B$9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Лист2!$C$7:$D$7</c:f>
              <c:strCache>
                <c:ptCount val="2"/>
                <c:pt idx="0">
                  <c:v>Количество  проектов МНПА, прошедших антикоррупционную экспертизу</c:v>
                </c:pt>
                <c:pt idx="1">
                  <c:v>Количество выявленных коррупциогенных факторов</c:v>
                </c:pt>
              </c:strCache>
            </c:strRef>
          </c:cat>
          <c:val>
            <c:numRef>
              <c:f>Лист2!$C$9:$D$9</c:f>
              <c:numCache>
                <c:formatCode>General</c:formatCode>
                <c:ptCount val="2"/>
                <c:pt idx="0">
                  <c:v>233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D0-4087-B1C0-5A78523DD1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97560064"/>
        <c:axId val="97561600"/>
        <c:axId val="0"/>
      </c:bar3DChart>
      <c:catAx>
        <c:axId val="9756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97561600"/>
        <c:crosses val="autoZero"/>
        <c:auto val="1"/>
        <c:lblAlgn val="ctr"/>
        <c:lblOffset val="100"/>
        <c:noMultiLvlLbl val="0"/>
      </c:catAx>
      <c:valAx>
        <c:axId val="97561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56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Liberation Serif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iberation Serif" panose="02020603050405020304" pitchFamily="18" charset="0"/>
                <a:ea typeface="+mn-ea"/>
                <a:cs typeface="+mn-cs"/>
              </a:defRPr>
            </a:pPr>
            <a:r>
              <a:rPr lang="ru-RU" sz="1400">
                <a:latin typeface="Liberation Serif" panose="02020603050405020304" pitchFamily="18" charset="0"/>
                <a:cs typeface="Times New Roman" panose="02020603050405020304" pitchFamily="18" charset="0"/>
              </a:rPr>
              <a:t>Административные регламенты предоставления муниципальных услуг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Liberation Serif" panose="0202060305040502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Лист2!$B$13</c:f>
              <c:strCache>
                <c:ptCount val="1"/>
                <c:pt idx="0">
                  <c:v>2017 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Лист2!$C$12:$D$12</c:f>
              <c:strCache>
                <c:ptCount val="2"/>
                <c:pt idx="0">
                  <c:v>Количество  муниципальных услуг, оказываемых органами местного самоуправления</c:v>
                </c:pt>
                <c:pt idx="1">
                  <c:v>Количество услуг, по которым утверждены Административные регламенты</c:v>
                </c:pt>
              </c:strCache>
            </c:strRef>
          </c:cat>
          <c:val>
            <c:numRef>
              <c:f>Лист2!$C$13:$D$13</c:f>
              <c:numCache>
                <c:formatCode>General</c:formatCode>
                <c:ptCount val="2"/>
                <c:pt idx="0">
                  <c:v>60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98-4344-B958-2E5FC669D7E3}"/>
            </c:ext>
          </c:extLst>
        </c:ser>
        <c:ser>
          <c:idx val="1"/>
          <c:order val="1"/>
          <c:tx>
            <c:strRef>
              <c:f>Лист2!$B$14</c:f>
              <c:strCache>
                <c:ptCount val="1"/>
                <c:pt idx="0">
                  <c:v>2018 год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Лист2!$C$12:$D$12</c:f>
              <c:strCache>
                <c:ptCount val="2"/>
                <c:pt idx="0">
                  <c:v>Количество  муниципальных услуг, оказываемых органами местного самоуправления</c:v>
                </c:pt>
                <c:pt idx="1">
                  <c:v>Количество услуг, по которым утверждены Административные регламенты</c:v>
                </c:pt>
              </c:strCache>
            </c:strRef>
          </c:cat>
          <c:val>
            <c:numRef>
              <c:f>Лист2!$C$14:$D$14</c:f>
              <c:numCache>
                <c:formatCode>General</c:formatCode>
                <c:ptCount val="2"/>
                <c:pt idx="0">
                  <c:v>61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98-4344-B958-2E5FC669D7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9249536"/>
        <c:axId val="99251328"/>
        <c:axId val="0"/>
      </c:bar3DChart>
      <c:catAx>
        <c:axId val="9924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99251328"/>
        <c:crosses val="autoZero"/>
        <c:auto val="1"/>
        <c:lblAlgn val="ctr"/>
        <c:lblOffset val="100"/>
        <c:noMultiLvlLbl val="0"/>
      </c:catAx>
      <c:valAx>
        <c:axId val="9925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249536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Liberation Serif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r>
              <a:rPr lang="ru-RU" dirty="0" smtClean="0">
                <a:solidFill>
                  <a:srgbClr val="0000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Количество проверок финансово-хозяйственной</a:t>
            </a:r>
            <a:r>
              <a:rPr lang="ru-RU" baseline="0" dirty="0" smtClean="0">
                <a:solidFill>
                  <a:srgbClr val="0000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деятельности муниципальных учреждений</a:t>
            </a:r>
            <a:endParaRPr lang="ru-RU" dirty="0">
              <a:solidFill>
                <a:srgbClr val="000000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322853016331519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Liberation Serif" panose="0202060305040502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296122540817575"/>
          <c:y val="0.11137566137566138"/>
          <c:w val="0.84931851006453829"/>
          <c:h val="0.5271407740699078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Лист1!$B$74:$B$75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59-4E8B-B93C-5C80B9B6BAEB}"/>
            </c:ext>
          </c:extLst>
        </c:ser>
        <c:ser>
          <c:idx val="1"/>
          <c:order val="1"/>
          <c:tx>
            <c:strRef>
              <c:f>Лист1!$C$73</c:f>
              <c:strCache>
                <c:ptCount val="1"/>
                <c:pt idx="0">
                  <c:v>Проверки по плану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Лист1!$B$74:$B$75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Лист1!$C$74:$C$75</c:f>
              <c:numCache>
                <c:formatCode>General</c:formatCode>
                <c:ptCount val="2"/>
                <c:pt idx="0">
                  <c:v>7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59-4E8B-B93C-5C80B9B6BAEB}"/>
            </c:ext>
          </c:extLst>
        </c:ser>
        <c:ser>
          <c:idx val="2"/>
          <c:order val="2"/>
          <c:tx>
            <c:strRef>
              <c:f>Лист1!$D$73</c:f>
              <c:strCache>
                <c:ptCount val="1"/>
                <c:pt idx="0">
                  <c:v>Проверки по поручению главы АГО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Лист1!$B$74:$B$75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Лист1!$D$74:$D$75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59-4E8B-B93C-5C80B9B6BAEB}"/>
            </c:ext>
          </c:extLst>
        </c:ser>
        <c:ser>
          <c:idx val="3"/>
          <c:order val="3"/>
          <c:tx>
            <c:strRef>
              <c:f>Лист1!$E$73</c:f>
              <c:strCache>
                <c:ptCount val="1"/>
                <c:pt idx="0">
                  <c:v>Проверки по вопросу устранения выявленных нарушений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Лист1!$B$74:$B$75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Лист1!$E$74:$E$75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59-4E8B-B93C-5C80B9B6BAEB}"/>
            </c:ext>
          </c:extLst>
        </c:ser>
        <c:ser>
          <c:idx val="4"/>
          <c:order val="4"/>
          <c:tx>
            <c:strRef>
              <c:f>Лист1!$F$73</c:f>
              <c:strCache>
                <c:ptCount val="1"/>
                <c:pt idx="0">
                  <c:v>Проверка по обращению прокуратуры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Лист1!$B$74:$B$75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Лист1!$F$74:$F$75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59-4E8B-B93C-5C80B9B6BAEB}"/>
            </c:ext>
          </c:extLst>
        </c:ser>
        <c:ser>
          <c:idx val="5"/>
          <c:order val="5"/>
          <c:tx>
            <c:strRef>
              <c:f>Лист1!$G$73</c:f>
              <c:strCache>
                <c:ptCount val="1"/>
                <c:pt idx="0">
                  <c:v>Встречная проверка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Лист1!$B$74:$B$75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Лист1!$G$74:$G$75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C59-4E8B-B93C-5C80B9B6BAE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1027200"/>
        <c:axId val="101053568"/>
        <c:axId val="0"/>
      </c:bar3DChart>
      <c:catAx>
        <c:axId val="101027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1053568"/>
        <c:crosses val="autoZero"/>
        <c:auto val="1"/>
        <c:lblAlgn val="ctr"/>
        <c:lblOffset val="100"/>
        <c:noMultiLvlLbl val="0"/>
      </c:catAx>
      <c:valAx>
        <c:axId val="101053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027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5"/>
        <c:delete val="1"/>
      </c:legendEntry>
      <c:layout>
        <c:manualLayout>
          <c:xMode val="edge"/>
          <c:yMode val="edge"/>
          <c:x val="0"/>
          <c:y val="0.71576052993375827"/>
          <c:w val="1"/>
          <c:h val="0.284239470066241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iberation Serif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Лист1!$B$102</c:f>
              <c:strCache>
                <c:ptCount val="1"/>
                <c:pt idx="0">
                  <c:v>2017 год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1671-4C1A-B445-2DD381489AA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1671-4C1A-B445-2DD381489AA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1671-4C1A-B445-2DD381489AA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1671-4C1A-B445-2DD381489AA6}"/>
              </c:ext>
            </c:extLst>
          </c:dPt>
          <c:cat>
            <c:strRef>
              <c:f>Лист1!$C$101:$F$101</c:f>
              <c:strCache>
                <c:ptCount val="4"/>
                <c:pt idx="0">
                  <c:v>Нецелевое использование средств</c:v>
                </c:pt>
                <c:pt idx="1">
                  <c:v>Неправомерное расходование средств</c:v>
                </c:pt>
                <c:pt idx="2">
                  <c:v>Другие финансовые нарушения</c:v>
                </c:pt>
                <c:pt idx="3">
                  <c:v>Неэффективное расходование средств</c:v>
                </c:pt>
              </c:strCache>
            </c:strRef>
          </c:cat>
          <c:val>
            <c:numRef>
              <c:f>Лист1!$C$102:$F$102</c:f>
              <c:numCache>
                <c:formatCode>0.00</c:formatCode>
                <c:ptCount val="4"/>
                <c:pt idx="0">
                  <c:v>1545</c:v>
                </c:pt>
                <c:pt idx="1">
                  <c:v>36175</c:v>
                </c:pt>
                <c:pt idx="2">
                  <c:v>4547</c:v>
                </c:pt>
                <c:pt idx="3">
                  <c:v>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671-4C1A-B445-2DD381489AA6}"/>
            </c:ext>
          </c:extLst>
        </c:ser>
        <c:ser>
          <c:idx val="1"/>
          <c:order val="1"/>
          <c:tx>
            <c:strRef>
              <c:f>Лист1!$B$103</c:f>
              <c:strCache>
                <c:ptCount val="1"/>
                <c:pt idx="0">
                  <c:v>2018 год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A-1671-4C1A-B445-2DD381489AA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C-1671-4C1A-B445-2DD381489AA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E-1671-4C1A-B445-2DD381489AA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0-1671-4C1A-B445-2DD381489AA6}"/>
              </c:ext>
            </c:extLst>
          </c:dPt>
          <c:cat>
            <c:strRef>
              <c:f>Лист1!$C$101:$F$101</c:f>
              <c:strCache>
                <c:ptCount val="4"/>
                <c:pt idx="0">
                  <c:v>Нецелевое использование средств</c:v>
                </c:pt>
                <c:pt idx="1">
                  <c:v>Неправомерное расходование средств</c:v>
                </c:pt>
                <c:pt idx="2">
                  <c:v>Другие финансовые нарушения</c:v>
                </c:pt>
                <c:pt idx="3">
                  <c:v>Неэффективное расходование средств</c:v>
                </c:pt>
              </c:strCache>
            </c:strRef>
          </c:cat>
          <c:val>
            <c:numRef>
              <c:f>Лист1!$C$103:$F$103</c:f>
              <c:numCache>
                <c:formatCode>0.00</c:formatCode>
                <c:ptCount val="4"/>
                <c:pt idx="0">
                  <c:v>1</c:v>
                </c:pt>
                <c:pt idx="1">
                  <c:v>754</c:v>
                </c:pt>
                <c:pt idx="2">
                  <c:v>47250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1671-4C1A-B445-2DD381489A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Liberation Serif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Лист1!$B$102</c:f>
              <c:strCache>
                <c:ptCount val="1"/>
                <c:pt idx="0">
                  <c:v>2017 год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AECB-4C13-AACF-23F1D55ADC4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AECB-4C13-AACF-23F1D55ADC4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AECB-4C13-AACF-23F1D55ADC4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AECB-4C13-AACF-23F1D55ADC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Лист1!$C$101:$F$101</c:f>
              <c:strCache>
                <c:ptCount val="4"/>
                <c:pt idx="0">
                  <c:v>Нецелевое использование средств</c:v>
                </c:pt>
                <c:pt idx="1">
                  <c:v>Неправомерное расходование средств</c:v>
                </c:pt>
                <c:pt idx="2">
                  <c:v>Другие финансовые нарушения</c:v>
                </c:pt>
                <c:pt idx="3">
                  <c:v>Неэффективное расходование средств</c:v>
                </c:pt>
              </c:strCache>
            </c:strRef>
          </c:cat>
          <c:val>
            <c:numRef>
              <c:f>Лист1!$C$102:$F$102</c:f>
              <c:numCache>
                <c:formatCode>0.00</c:formatCode>
                <c:ptCount val="4"/>
                <c:pt idx="0">
                  <c:v>1545</c:v>
                </c:pt>
                <c:pt idx="1">
                  <c:v>36175</c:v>
                </c:pt>
                <c:pt idx="2">
                  <c:v>4547</c:v>
                </c:pt>
                <c:pt idx="3">
                  <c:v>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ECB-4C13-AACF-23F1D55ADC4D}"/>
            </c:ext>
          </c:extLst>
        </c:ser>
        <c:ser>
          <c:idx val="1"/>
          <c:order val="1"/>
          <c:tx>
            <c:strRef>
              <c:f>Лист1!$B$103</c:f>
              <c:strCache>
                <c:ptCount val="1"/>
                <c:pt idx="0">
                  <c:v>2018 год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A-AECB-4C13-AACF-23F1D55ADC4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C-AECB-4C13-AACF-23F1D55ADC4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E-AECB-4C13-AACF-23F1D55ADC4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0-AECB-4C13-AACF-23F1D55ADC4D}"/>
              </c:ext>
            </c:extLst>
          </c:dPt>
          <c:cat>
            <c:strRef>
              <c:f>Лист1!$C$101:$F$101</c:f>
              <c:strCache>
                <c:ptCount val="4"/>
                <c:pt idx="0">
                  <c:v>Нецелевое использование средств</c:v>
                </c:pt>
                <c:pt idx="1">
                  <c:v>Неправомерное расходование средств</c:v>
                </c:pt>
                <c:pt idx="2">
                  <c:v>Другие финансовые нарушения</c:v>
                </c:pt>
                <c:pt idx="3">
                  <c:v>Неэффективное расходование средств</c:v>
                </c:pt>
              </c:strCache>
            </c:strRef>
          </c:cat>
          <c:val>
            <c:numRef>
              <c:f>Лист1!$C$103:$F$103</c:f>
              <c:numCache>
                <c:formatCode>0.00</c:formatCode>
                <c:ptCount val="4"/>
                <c:pt idx="0">
                  <c:v>1</c:v>
                </c:pt>
                <c:pt idx="1">
                  <c:v>754</c:v>
                </c:pt>
                <c:pt idx="2">
                  <c:v>47250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ECB-4C13-AACF-23F1D55AD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1"/>
          <c:order val="1"/>
          <c:tx>
            <c:strRef>
              <c:f>Лист1!$B$103</c:f>
              <c:strCache>
                <c:ptCount val="1"/>
                <c:pt idx="0">
                  <c:v>2018 год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5CBF-4662-A25F-67AC0AA213B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5CBF-4662-A25F-67AC0AA213B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5CBF-4662-A25F-67AC0AA213B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5CBF-4662-A25F-67AC0AA213BF}"/>
              </c:ext>
            </c:extLst>
          </c:dPt>
          <c:dLbls>
            <c:dLbl>
              <c:idx val="0"/>
              <c:layout>
                <c:manualLayout>
                  <c:x val="-5.6298071214575786E-2"/>
                  <c:y val="-4.534649095151036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BF-4662-A25F-67AC0AA213BF}"/>
                </c:ext>
              </c:extLst>
            </c:dLbl>
            <c:dLbl>
              <c:idx val="1"/>
              <c:layout>
                <c:manualLayout>
                  <c:x val="6.6461026039036447E-2"/>
                  <c:y val="8.052525379910460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BF-4662-A25F-67AC0AA213B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CBF-4662-A25F-67AC0AA213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Лист1!$C$101:$F$101</c:f>
              <c:strCache>
                <c:ptCount val="4"/>
                <c:pt idx="0">
                  <c:v>Нецелевое использование средств</c:v>
                </c:pt>
                <c:pt idx="1">
                  <c:v>Неправомерное расходование средств</c:v>
                </c:pt>
                <c:pt idx="2">
                  <c:v>Другие финансовые нарушения</c:v>
                </c:pt>
                <c:pt idx="3">
                  <c:v>Неэффективное расходование средств</c:v>
                </c:pt>
              </c:strCache>
            </c:strRef>
          </c:cat>
          <c:val>
            <c:numRef>
              <c:f>Лист1!$C$103:$F$103</c:f>
              <c:numCache>
                <c:formatCode>0.00</c:formatCode>
                <c:ptCount val="4"/>
                <c:pt idx="0">
                  <c:v>1</c:v>
                </c:pt>
                <c:pt idx="1">
                  <c:v>754</c:v>
                </c:pt>
                <c:pt idx="2">
                  <c:v>47250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CBF-4662-A25F-67AC0AA21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Лист1!$B$102</c15:sqref>
                        </c15:formulaRef>
                      </c:ext>
                    </c:extLst>
                    <c:strCache>
                      <c:ptCount val="1"/>
                      <c:pt idx="0">
                        <c:v>2017 год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A-5CBF-4662-A25F-67AC0AA213BF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hade val="51000"/>
                            <a:satMod val="130000"/>
                          </a:schemeClr>
                        </a:gs>
                        <a:gs pos="80000">
                          <a:schemeClr val="accent2">
                            <a:shade val="93000"/>
                            <a:satMod val="130000"/>
                          </a:schemeClr>
                        </a:gs>
                        <a:gs pos="100000">
                          <a:schemeClr val="accent2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C-5CBF-4662-A25F-67AC0AA213BF}"/>
                    </c:ext>
                  </c:extLst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shade val="51000"/>
                            <a:satMod val="130000"/>
                          </a:schemeClr>
                        </a:gs>
                        <a:gs pos="80000">
                          <a:schemeClr val="accent3">
                            <a:shade val="93000"/>
                            <a:satMod val="130000"/>
                          </a:schemeClr>
                        </a:gs>
                        <a:gs pos="100000">
                          <a:schemeClr val="accent3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E-5CBF-4662-A25F-67AC0AA213BF}"/>
                    </c:ext>
                  </c:extLst>
                </c:dPt>
                <c:dPt>
                  <c:idx val="3"/>
                  <c:bubble3D val="0"/>
                  <c:spPr>
                    <a:gradFill rotWithShape="1">
                      <a:gsLst>
                        <a:gs pos="0">
                          <a:schemeClr val="accent4">
                            <a:shade val="51000"/>
                            <a:satMod val="130000"/>
                          </a:schemeClr>
                        </a:gs>
                        <a:gs pos="80000">
                          <a:schemeClr val="accent4">
                            <a:shade val="93000"/>
                            <a:satMod val="130000"/>
                          </a:schemeClr>
                        </a:gs>
                        <a:gs pos="100000">
                          <a:schemeClr val="accent4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10-5CBF-4662-A25F-67AC0AA213BF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Лист1!$C$101:$F$101</c15:sqref>
                        </c15:formulaRef>
                      </c:ext>
                    </c:extLst>
                    <c:strCache>
                      <c:ptCount val="4"/>
                      <c:pt idx="0">
                        <c:v>Нецелевое использование средств</c:v>
                      </c:pt>
                      <c:pt idx="1">
                        <c:v>Неправомерное расходование средств</c:v>
                      </c:pt>
                      <c:pt idx="2">
                        <c:v>Другие финансовые нарушения</c:v>
                      </c:pt>
                      <c:pt idx="3">
                        <c:v>Неэффективное расходование средств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Лист1!$C$102:$F$102</c15:sqref>
                        </c15:formulaRef>
                      </c:ext>
                    </c:extLst>
                    <c:numCache>
                      <c:formatCode>0.00</c:formatCode>
                      <c:ptCount val="4"/>
                      <c:pt idx="0">
                        <c:v>1545</c:v>
                      </c:pt>
                      <c:pt idx="1">
                        <c:v>36175</c:v>
                      </c:pt>
                      <c:pt idx="2">
                        <c:v>4547</c:v>
                      </c:pt>
                      <c:pt idx="3">
                        <c:v>841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1-5CBF-4662-A25F-67AC0AA213BF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проверок,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проведенных</a:t>
            </a:r>
          </a:p>
          <a:p>
            <a:pPr>
              <a:defRPr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Счетной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палатой Артемовского городского округа</a:t>
            </a:r>
          </a:p>
        </c:rich>
      </c:tx>
      <c:layout>
        <c:manualLayout>
          <c:xMode val="edge"/>
          <c:yMode val="edge"/>
          <c:x val="0.1237430008748906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solidFill>
            <a:srgbClr val="000000"/>
          </a:solidFill>
        </a:ln>
        <a:effectLst/>
        <a:sp3d>
          <a:contourClr>
            <a:srgbClr val="000000"/>
          </a:contourClr>
        </a:sp3d>
      </c:spPr>
    </c:sideWall>
    <c:backWall>
      <c:thickness val="0"/>
      <c:spPr>
        <a:noFill/>
        <a:ln>
          <a:solidFill>
            <a:srgbClr val="000000"/>
          </a:solidFill>
        </a:ln>
        <a:effectLst/>
        <a:sp3d>
          <a:contourClr>
            <a:srgbClr val="000000"/>
          </a:contourClr>
        </a:sp3d>
      </c:spPr>
    </c:backWall>
    <c:plotArea>
      <c:layout>
        <c:manualLayout>
          <c:layoutTarget val="inner"/>
          <c:xMode val="edge"/>
          <c:yMode val="edge"/>
          <c:x val="4.8358705161854761E-2"/>
          <c:y val="0.25546296296296295"/>
          <c:w val="0.9155301837270341"/>
          <c:h val="0.641767279090113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Лист1!$B$11</c:f>
              <c:strCache>
                <c:ptCount val="1"/>
                <c:pt idx="0">
                  <c:v>Количество проверок, проведенных Счетной палатой Артемовского городского округа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Лист1!$A$12:$A$13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Лист1!$B$12:$B$13</c:f>
              <c:numCache>
                <c:formatCode>General</c:formatCode>
                <c:ptCount val="2"/>
                <c:pt idx="0">
                  <c:v>8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14-4A56-AA25-57BF57FD32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7347920"/>
        <c:axId val="307348248"/>
        <c:axId val="0"/>
      </c:bar3DChart>
      <c:catAx>
        <c:axId val="30734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07348248"/>
        <c:crosses val="autoZero"/>
        <c:auto val="1"/>
        <c:lblAlgn val="ctr"/>
        <c:lblOffset val="100"/>
        <c:noMultiLvlLbl val="0"/>
      </c:catAx>
      <c:valAx>
        <c:axId val="307348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07347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Лист1!$A$141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Лист1!$B$140:$D$140</c:f>
              <c:strCache>
                <c:ptCount val="3"/>
                <c:pt idx="0">
                  <c:v>Отказов в предоставлении субсилий и компенсаций на оплату ЖКУ, всего</c:v>
                </c:pt>
                <c:pt idx="1">
                  <c:v>Отказов в предоставлении гражданам субсидий на оплату жилого помещения</c:v>
                </c:pt>
                <c:pt idx="2">
                  <c:v>Отказов в предоставлении гражданам компенсации расходов на оплату жилого помещения и коммунальных услуг</c:v>
                </c:pt>
              </c:strCache>
            </c:strRef>
          </c:cat>
          <c:val>
            <c:numRef>
              <c:f>Лист1!$B$141:$D$141</c:f>
              <c:numCache>
                <c:formatCode>General</c:formatCode>
                <c:ptCount val="3"/>
                <c:pt idx="0">
                  <c:v>252</c:v>
                </c:pt>
                <c:pt idx="1">
                  <c:v>122</c:v>
                </c:pt>
                <c:pt idx="2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33-44A0-82A4-8A4011ADE59A}"/>
            </c:ext>
          </c:extLst>
        </c:ser>
        <c:ser>
          <c:idx val="1"/>
          <c:order val="1"/>
          <c:tx>
            <c:strRef>
              <c:f>Лист1!$A$142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Лист1!$B$140:$D$140</c:f>
              <c:strCache>
                <c:ptCount val="3"/>
                <c:pt idx="0">
                  <c:v>Отказов в предоставлении субсилий и компенсаций на оплату ЖКУ, всего</c:v>
                </c:pt>
                <c:pt idx="1">
                  <c:v>Отказов в предоставлении гражданам субсидий на оплату жилого помещения</c:v>
                </c:pt>
                <c:pt idx="2">
                  <c:v>Отказов в предоставлении гражданам компенсации расходов на оплату жилого помещения и коммунальных услуг</c:v>
                </c:pt>
              </c:strCache>
            </c:strRef>
          </c:cat>
          <c:val>
            <c:numRef>
              <c:f>Лист1!$B$142:$D$142</c:f>
              <c:numCache>
                <c:formatCode>General</c:formatCode>
                <c:ptCount val="3"/>
                <c:pt idx="0">
                  <c:v>159</c:v>
                </c:pt>
                <c:pt idx="1">
                  <c:v>135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33-44A0-82A4-8A4011ADE5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2494336"/>
        <c:axId val="122520704"/>
        <c:axId val="0"/>
      </c:bar3DChart>
      <c:catAx>
        <c:axId val="12249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>
                    <a:lumMod val="25000"/>
                  </a:schemeClr>
                </a:solidFill>
                <a:latin typeface="Liberation Serif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2520704"/>
        <c:crosses val="autoZero"/>
        <c:auto val="1"/>
        <c:lblAlgn val="ctr"/>
        <c:lblOffset val="100"/>
        <c:noMultiLvlLbl val="0"/>
      </c:catAx>
      <c:valAx>
        <c:axId val="122520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2494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Liberation Serif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BEC0C-F56B-478D-B232-6963461FEC3A}" type="datetimeFigureOut">
              <a:rPr lang="ru-RU" smtClean="0"/>
              <a:t>пн 04.02.19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CC151-918B-44AA-8995-443EC78C9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955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8AC4D-D4F0-4567-89B6-ED0610255F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7217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DB625E-95A4-4BBA-A1C6-20364CC5E5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206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F81DFA-0DF1-48DB-8598-CE25439F68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0648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</p:grpSp>
      </p:grpSp>
      <p:sp>
        <p:nvSpPr>
          <p:cNvPr id="4409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409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04220AF-D135-419C-8A82-BA9C2C5293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8582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54F8E0-A88E-4733-AD70-41A36DCD56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7874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D7721-DE04-4F75-96A9-688D1D10E3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280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BDE16-8799-444F-A022-03F76A3828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3331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5A3543-6B0E-4B0E-9CFE-387DD23E19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6646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F7E61-780F-4A69-B425-847E8843A8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654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2C537F-8518-4F2C-ADE2-686A4D4F64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8064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58CA85-4794-4FD0-8300-A18C09545F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204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E30A0D-C417-4DE5-9FA0-23C214E476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8402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D5E5E4-85E6-42A2-B812-D792E5571A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5682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5B60F5-6202-4B91-9F49-43C328FC45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7319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51DBBE-030E-4643-896F-F7F229F46E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8831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050A04-37AA-4C5E-843C-5B75EE3196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5279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263E7A-3612-4552-9FDC-C44BBFAF40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276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1AAFC1-33C4-42DF-B323-09C1A0AB02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20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422CE-17E1-4A1D-9715-E00C96A82E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9819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84D494-56CA-413E-849A-71FD8F6655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6226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6224D6-C226-4DD7-A5D8-856FBA36D3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2525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481ACC-C852-4C0B-A3F1-CD4127FAF0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334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EDE343-9BA6-4A93-9290-450EFC5FD7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581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CEA53E4-174D-435D-8EC3-E7367C52953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3082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301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01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01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01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01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01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02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02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02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02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02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308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302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02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02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02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03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03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03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03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03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03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03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03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03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03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04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04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04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04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308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304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04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04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05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05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05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05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05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05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05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05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05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05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06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06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3085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306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06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06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06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06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06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06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grpSp>
            <p:nvGrpSpPr>
              <p:cNvPr id="3093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307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4307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4307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4307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</p:grpSp>
      </p:grpSp>
      <p:sp>
        <p:nvSpPr>
          <p:cNvPr id="4307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07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7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7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7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0F84FD0-A9A4-4E5D-B5FA-2FD3A580694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4071938" y="1865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1026205" y="538808"/>
            <a:ext cx="7632848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400" b="1" dirty="0"/>
          </a:p>
          <a:p>
            <a:pPr algn="ctr" eaLnBrk="1" hangingPunct="1"/>
            <a:r>
              <a:rPr lang="ru-RU" altLang="ru-RU" sz="36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Отчет об исполнении</a:t>
            </a:r>
          </a:p>
          <a:p>
            <a:pPr algn="ctr" eaLnBrk="1" hangingPunct="1"/>
            <a:r>
              <a:rPr lang="ru-RU" altLang="ru-RU" sz="36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Плана мероприятий</a:t>
            </a:r>
          </a:p>
          <a:p>
            <a:pPr algn="ctr" eaLnBrk="1" hangingPunct="1"/>
            <a:r>
              <a:rPr lang="ru-RU" altLang="ru-RU" sz="36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по противодействию коррупции</a:t>
            </a:r>
          </a:p>
          <a:p>
            <a:pPr algn="ctr" eaLnBrk="1" hangingPunct="1"/>
            <a:r>
              <a:rPr lang="ru-RU" altLang="ru-RU" sz="36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в Артемовском городском округе</a:t>
            </a:r>
          </a:p>
          <a:p>
            <a:pPr algn="ctr" eaLnBrk="1" hangingPunct="1"/>
            <a:r>
              <a:rPr lang="ru-RU" altLang="ru-RU" sz="36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на 2018 – 2020 годы</a:t>
            </a:r>
          </a:p>
          <a:p>
            <a:pPr algn="ctr" eaLnBrk="1" hangingPunct="1"/>
            <a:r>
              <a:rPr lang="ru-RU" altLang="ru-RU" sz="36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за 2018 год</a:t>
            </a:r>
            <a:endParaRPr lang="ru-RU" altLang="ru-RU" sz="3600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000" dirty="0"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endParaRPr lang="ru-RU" altLang="ru-RU" sz="2000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r>
              <a:rPr lang="ru-RU" altLang="ru-RU" sz="2000" i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Исполнитель:</a:t>
            </a:r>
          </a:p>
          <a:p>
            <a:pPr algn="r" eaLnBrk="1" hangingPunct="1"/>
            <a:r>
              <a:rPr lang="ru-RU" altLang="ru-RU" sz="2000" i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А.И. Угланова</a:t>
            </a:r>
            <a:endParaRPr lang="ru-RU" altLang="ru-RU" sz="2000" i="1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endParaRPr lang="ru-RU" altLang="ru-RU" sz="2000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endParaRPr lang="ru-RU" altLang="ru-RU" sz="2000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8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Артемовский</a:t>
            </a:r>
            <a:endParaRPr lang="ru-RU" altLang="ru-RU" sz="1800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8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2019</a:t>
            </a:r>
            <a:endParaRPr lang="ru-RU" altLang="ru-RU" sz="1800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ChangeArrowheads="1"/>
          </p:cNvSpPr>
          <p:nvPr/>
        </p:nvSpPr>
        <p:spPr bwMode="auto">
          <a:xfrm>
            <a:off x="1043608" y="353562"/>
            <a:ext cx="770413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 dirty="0" smtClean="0">
                <a:solidFill>
                  <a:schemeClr val="bg1">
                    <a:lumMod val="50000"/>
                  </a:schemeClr>
                </a:solidFill>
                <a:latin typeface="Liberation Serif" panose="02020603050405020304" pitchFamily="18" charset="0"/>
              </a:rPr>
              <a:t>За 2018 год Счетной палатой Артемовского городского округа проведены </a:t>
            </a:r>
            <a:r>
              <a:rPr lang="ru-RU" altLang="ru-RU" b="1" dirty="0" smtClean="0">
                <a:solidFill>
                  <a:schemeClr val="bg1">
                    <a:lumMod val="50000"/>
                  </a:schemeClr>
                </a:solidFill>
                <a:latin typeface="Liberation Serif" panose="02020603050405020304" pitchFamily="18" charset="0"/>
              </a:rPr>
              <a:t>6 </a:t>
            </a:r>
            <a:r>
              <a:rPr lang="ru-RU" altLang="ru-RU" b="1" dirty="0" smtClean="0">
                <a:solidFill>
                  <a:schemeClr val="bg1">
                    <a:lumMod val="50000"/>
                  </a:schemeClr>
                </a:solidFill>
                <a:latin typeface="Liberation Serif" panose="02020603050405020304" pitchFamily="18" charset="0"/>
              </a:rPr>
              <a:t>проверок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  <a:t>финансово-хозяйственной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  <a:t>деятельности муниципальных учреждений, органов местного самоуправления, отраслевых (функциональных) органов Администрации Артемовского городского округа, а также целевого, эффективного и правомерного использования средств бюджета Артемовского городского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  <a:t>округа (в 2017 году было проведено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  <a:t>8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  <a:t>проверок)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Liberation Serif" panose="02020603050405020304" pitchFamily="18" charset="0"/>
              </a:rPr>
              <a:t>. Все материалы по результатам проверок переданы в Артемовскую городскую прокуратуру.</a:t>
            </a:r>
            <a:endParaRPr lang="ru-RU" altLang="ru-RU" b="1" dirty="0">
              <a:solidFill>
                <a:schemeClr val="bg1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671542"/>
              </p:ext>
            </p:extLst>
          </p:nvPr>
        </p:nvGraphicFramePr>
        <p:xfrm>
          <a:off x="1691680" y="2564904"/>
          <a:ext cx="6696744" cy="4037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415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692696"/>
            <a:ext cx="72728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 algn="just"/>
            <a:r>
              <a:rPr lang="ru-RU" sz="1800" dirty="0">
                <a:latin typeface="Liberation Serif" panose="02020603050405020304" pitchFamily="18" charset="0"/>
              </a:rPr>
              <a:t>Проведен анализ нарушений Федерального закона от 05.04.2013 № 44-ФЗ «О контрактной системе в сфере закупок товаров, работ, услуг для обеспечения государственных и муниципальных нужд», допущенных муниципальными заказчиками в 2017-2018 годах. Выявлены следующие основные нарушения:</a:t>
            </a:r>
          </a:p>
          <a:p>
            <a:pPr indent="363538" algn="just"/>
            <a:r>
              <a:rPr lang="ru-RU" sz="1800" dirty="0">
                <a:latin typeface="Liberation Serif" panose="02020603050405020304" pitchFamily="18" charset="0"/>
              </a:rPr>
              <a:t>- неправомерный выбор способа определения поставщика (подрядчика);</a:t>
            </a:r>
          </a:p>
          <a:p>
            <a:pPr indent="363538" algn="just"/>
            <a:r>
              <a:rPr lang="ru-RU" sz="1800" dirty="0">
                <a:latin typeface="Liberation Serif" panose="02020603050405020304" pitchFamily="18" charset="0"/>
              </a:rPr>
              <a:t>- отсутствие экспертизы исполнения контрактов, актов приемки приобретаемого имущества;</a:t>
            </a:r>
          </a:p>
          <a:p>
            <a:pPr indent="363538" algn="just"/>
            <a:r>
              <a:rPr lang="ru-RU" sz="1800" dirty="0">
                <a:latin typeface="Liberation Serif" panose="02020603050405020304" pitchFamily="18" charset="0"/>
              </a:rPr>
              <a:t>- не соответствие поставленного товара условиям контракта;</a:t>
            </a:r>
          </a:p>
          <a:p>
            <a:pPr indent="363538" algn="just"/>
            <a:r>
              <a:rPr lang="ru-RU" sz="1800" dirty="0">
                <a:latin typeface="Liberation Serif" panose="02020603050405020304" pitchFamily="18" charset="0"/>
              </a:rPr>
              <a:t>- не применение заказчиком мер ответственности в случаях нарушения поставщиком (подрядчиком, исполнителем) условий контрактов</a:t>
            </a:r>
            <a:r>
              <a:rPr lang="ru-RU" sz="1800" dirty="0" smtClean="0">
                <a:latin typeface="Liberation Serif" panose="02020603050405020304" pitchFamily="18" charset="0"/>
              </a:rPr>
              <a:t>;</a:t>
            </a:r>
            <a:endParaRPr lang="ru-RU" sz="1800" dirty="0">
              <a:latin typeface="Liberation Serif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4118998"/>
            <a:ext cx="2143125" cy="2143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7473" y="4293096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sz="1800" dirty="0">
                <a:latin typeface="Liberation Serif" panose="02020603050405020304" pitchFamily="18" charset="0"/>
              </a:rPr>
              <a:t>- не верный расчет совокупного годового объема закупок.</a:t>
            </a:r>
          </a:p>
          <a:p>
            <a:pPr indent="354013" algn="just"/>
            <a:r>
              <a:rPr lang="ru-RU" sz="1800" dirty="0">
                <a:latin typeface="Liberation Serif" panose="02020603050405020304" pitchFamily="18" charset="0"/>
              </a:rPr>
              <a:t>В декабре 2018 проведено совещание с председателями ТОМС по обзору нарушений Федерального закона № 44-ФЗ.</a:t>
            </a:r>
          </a:p>
        </p:txBody>
      </p:sp>
    </p:spTree>
    <p:extLst>
      <p:ext uri="{BB962C8B-B14F-4D97-AF65-F5344CB8AC3E}">
        <p14:creationId xmlns:p14="http://schemas.microsoft.com/office/powerpoint/2010/main" val="3685901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547664" y="277813"/>
            <a:ext cx="7139136" cy="1422995"/>
          </a:xfrm>
        </p:spPr>
        <p:txBody>
          <a:bodyPr/>
          <a:lstStyle/>
          <a:p>
            <a:pPr marL="0" indent="539750" algn="just">
              <a:buNone/>
            </a:pPr>
            <a:r>
              <a:rPr lang="ru-RU" sz="1800" dirty="0">
                <a:solidFill>
                  <a:schemeClr val="bg1">
                    <a:lumMod val="75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По итогам 2018 года проведен анализ причин отказов в предоставлении гражданам субсидий на оплату жилого помещения и коммунальных услуг и компенсации расходов на оплату жилого помещения и коммунальных услуг.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5786995"/>
              </p:ext>
            </p:extLst>
          </p:nvPr>
        </p:nvGraphicFramePr>
        <p:xfrm>
          <a:off x="1566870" y="1556792"/>
          <a:ext cx="7056784" cy="3987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47664" y="5733256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1338" algn="just"/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Liberation Serif" panose="02020603050405020304" pitchFamily="18" charset="0"/>
              </a:rPr>
              <a:t>В 2018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Liberation Serif" panose="02020603050405020304" pitchFamily="18" charset="0"/>
              </a:rPr>
              <a:t>году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Liberation Serif" panose="02020603050405020304" pitchFamily="18" charset="0"/>
              </a:rPr>
              <a:t>необоснованных отказов в предоставлении гражданам субсидий на оплату жилого помещения и коммунальных услуг и компенсации расходов на оплату жилого помещения и коммунальных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Liberation Serif" panose="02020603050405020304" pitchFamily="18" charset="0"/>
              </a:rPr>
              <a:t>услуг не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Liberation Serif" panose="02020603050405020304" pitchFamily="18" charset="0"/>
              </a:rPr>
              <a:t>выявлено.</a:t>
            </a:r>
          </a:p>
        </p:txBody>
      </p:sp>
    </p:spTree>
    <p:extLst>
      <p:ext uri="{BB962C8B-B14F-4D97-AF65-F5344CB8AC3E}">
        <p14:creationId xmlns:p14="http://schemas.microsoft.com/office/powerpoint/2010/main" val="2565058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403648" y="620688"/>
            <a:ext cx="7139136" cy="1422995"/>
          </a:xfrm>
        </p:spPr>
        <p:txBody>
          <a:bodyPr/>
          <a:lstStyle/>
          <a:p>
            <a:pPr marL="0" indent="539750" algn="just">
              <a:buNone/>
            </a:pPr>
            <a:r>
              <a:rPr lang="ru-RU" sz="2000" dirty="0">
                <a:solidFill>
                  <a:schemeClr val="bg1">
                    <a:lumMod val="75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Анализ причин отказов в выдаче разрешений на строительство и ввод в эксплуатацию проводится в постоянном режиме.</a:t>
            </a:r>
          </a:p>
          <a:p>
            <a:pPr marL="0" indent="539750" algn="just">
              <a:buNone/>
            </a:pPr>
            <a:r>
              <a:rPr lang="ru-RU" sz="2000" dirty="0">
                <a:solidFill>
                  <a:schemeClr val="bg1">
                    <a:lumMod val="75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Основные причины отказов - несоответствие построенного объекта градостроительным нормам:</a:t>
            </a:r>
          </a:p>
          <a:p>
            <a:pPr marL="0" indent="539750" algn="just">
              <a:buNone/>
            </a:pPr>
            <a:r>
              <a:rPr lang="ru-RU" sz="2000" dirty="0">
                <a:solidFill>
                  <a:schemeClr val="bg1">
                    <a:lumMod val="75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- нарушение нормируемого расстояния от стены возведенного дома (</a:t>
            </a:r>
            <a:r>
              <a:rPr lang="ru-RU" sz="2000" dirty="0" err="1">
                <a:solidFill>
                  <a:schemeClr val="bg1">
                    <a:lumMod val="75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пристроя</a:t>
            </a:r>
            <a:r>
              <a:rPr lang="ru-RU" sz="2000" dirty="0">
                <a:solidFill>
                  <a:schemeClr val="bg1">
                    <a:lumMod val="75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) до границы земельного участка – не менее 3 метров;</a:t>
            </a:r>
          </a:p>
          <a:p>
            <a:pPr marL="0" indent="539750" algn="just">
              <a:buNone/>
            </a:pPr>
            <a:r>
              <a:rPr lang="ru-RU" sz="2000" dirty="0">
                <a:solidFill>
                  <a:schemeClr val="bg1">
                    <a:lumMod val="75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- нарушение зоны места допустимого для размещения объекта;</a:t>
            </a:r>
          </a:p>
          <a:p>
            <a:pPr marL="0" indent="539750" algn="just">
              <a:buNone/>
            </a:pPr>
            <a:r>
              <a:rPr lang="ru-RU" sz="2000" dirty="0">
                <a:solidFill>
                  <a:schemeClr val="bg1">
                    <a:lumMod val="75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- непредставление технического плана объекта капитального строительства, подготовленного в соответствии с Федеральным законом от 13 июля 2015 года № 218-ФЗ «О государственной регистрации недвижимости».</a:t>
            </a:r>
          </a:p>
          <a:p>
            <a:pPr marL="0" indent="539750" algn="just">
              <a:buNone/>
            </a:pPr>
            <a:r>
              <a:rPr lang="ru-RU" sz="2000" dirty="0">
                <a:solidFill>
                  <a:schemeClr val="bg1">
                    <a:lumMod val="75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В 2018 году было подготовлено и выдано 3 отказа в выдаче разрешения на ввод в эксплуатацию объектов, необоснованных отказов не </a:t>
            </a: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выявлено.</a:t>
            </a:r>
            <a:endParaRPr lang="ru-RU" sz="2000" dirty="0">
              <a:solidFill>
                <a:schemeClr val="bg1">
                  <a:lumMod val="75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63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ChangeArrowheads="1"/>
          </p:cNvSpPr>
          <p:nvPr/>
        </p:nvSpPr>
        <p:spPr bwMode="auto">
          <a:xfrm>
            <a:off x="1115616" y="476672"/>
            <a:ext cx="770413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</a:t>
            </a: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2018 году сведения о своих доходах, расходах, об имуществе и обязательствах имущественного характера, а также сведения о доходах, расходах, об имуществе и обязательствах имущественного характера своих супруги (супруга) и несовершеннолетних детей </a:t>
            </a:r>
            <a:r>
              <a:rPr lang="ru-RU" alt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 2017 год представили 110 муниципальных служащих (100%) в установленные сроки. По результатам проверки указанных в справках сведений было установлено, что 23 муниципальных служащих представили неполные либо неточные сведения</a:t>
            </a:r>
            <a:endParaRPr lang="ru-RU" alt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877973"/>
              </p:ext>
            </p:extLst>
          </p:nvPr>
        </p:nvGraphicFramePr>
        <p:xfrm>
          <a:off x="1417258" y="2132856"/>
          <a:ext cx="7416106" cy="453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146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260648"/>
            <a:ext cx="7704856" cy="2476872"/>
          </a:xfrm>
        </p:spPr>
        <p:txBody>
          <a:bodyPr/>
          <a:lstStyle/>
          <a:p>
            <a:pPr marL="0" indent="363538" algn="just" eaLnBrk="1" hangingPunct="1">
              <a:lnSpc>
                <a:spcPct val="80000"/>
              </a:lnSpc>
              <a:buNone/>
              <a:defRPr/>
            </a:pPr>
            <a:r>
              <a:rPr lang="ru-RU" sz="1600" b="1" dirty="0">
                <a:latin typeface="Times New Roman" pitchFamily="18" charset="0"/>
              </a:rPr>
              <a:t>За 12 месяцев 2018 года состоялось </a:t>
            </a:r>
            <a:r>
              <a:rPr lang="ru-RU" sz="1600" b="1" dirty="0" smtClean="0">
                <a:latin typeface="Times New Roman" pitchFamily="18" charset="0"/>
              </a:rPr>
              <a:t>12 </a:t>
            </a:r>
            <a:r>
              <a:rPr lang="ru-RU" sz="1600" b="1" dirty="0">
                <a:latin typeface="Times New Roman" pitchFamily="18" charset="0"/>
              </a:rPr>
              <a:t>заседаний комиссии по служебному поведению муниципальных служащих Артемовского городского округа  и урегулированию конфликта </a:t>
            </a:r>
            <a:r>
              <a:rPr lang="ru-RU" sz="1600" b="1" dirty="0" smtClean="0">
                <a:latin typeface="Times New Roman" pitchFamily="18" charset="0"/>
              </a:rPr>
              <a:t>интересов. На заседаниях были рассмотрены такие вопросы, как:</a:t>
            </a:r>
            <a:endParaRPr lang="ru-RU" sz="1600" b="1" dirty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1600" b="1" dirty="0" smtClean="0">
                <a:latin typeface="Times New Roman" pitchFamily="18" charset="0"/>
              </a:rPr>
              <a:t>уведомление </a:t>
            </a:r>
            <a:r>
              <a:rPr lang="ru-RU" sz="1600" b="1" dirty="0">
                <a:latin typeface="Times New Roman" pitchFamily="18" charset="0"/>
              </a:rPr>
              <a:t>муниципального служащего о возникновении личной заинтересованности, которая приводит или может привести к конфликту интересов </a:t>
            </a:r>
            <a:endParaRPr lang="ru-RU" sz="1600" b="1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1600" b="1" dirty="0" smtClean="0">
                <a:latin typeface="Times New Roman" pitchFamily="18" charset="0"/>
              </a:rPr>
              <a:t>факт </a:t>
            </a:r>
            <a:r>
              <a:rPr lang="ru-RU" sz="1600" b="1" dirty="0">
                <a:latin typeface="Times New Roman" pitchFamily="18" charset="0"/>
              </a:rPr>
              <a:t>несвоевременного уведомления представителя нанимателя (работодателя) о выполнении иной оплачиваемой работы ;</a:t>
            </a:r>
            <a:endParaRPr lang="ru-RU" sz="1600" b="1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ru-RU" sz="1600" b="1" dirty="0" smtClean="0">
                <a:latin typeface="Times New Roman" pitchFamily="18" charset="0"/>
              </a:rPr>
              <a:t> - факт </a:t>
            </a:r>
            <a:r>
              <a:rPr lang="ru-RU" sz="1600" b="1" dirty="0">
                <a:latin typeface="Times New Roman" pitchFamily="18" charset="0"/>
              </a:rPr>
              <a:t>представления муниципальным служащим недостоверных или неполных сведений о доходах, расходах, об имуществе и обязательствах имущественного характера за 2017 год </a:t>
            </a:r>
            <a:r>
              <a:rPr lang="ru-RU" sz="1600" b="1" dirty="0" smtClean="0">
                <a:latin typeface="Times New Roman" pitchFamily="18" charset="0"/>
              </a:rPr>
              <a:t>.</a:t>
            </a:r>
            <a:endParaRPr lang="ru-RU" sz="1600" b="1" dirty="0"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ru-RU" sz="1600" b="1" dirty="0" smtClean="0">
              <a:latin typeface="Times New Roman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77002"/>
              </p:ext>
            </p:extLst>
          </p:nvPr>
        </p:nvGraphicFramePr>
        <p:xfrm>
          <a:off x="1691680" y="2996952"/>
          <a:ext cx="6768752" cy="3724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692696"/>
            <a:ext cx="7488832" cy="5832648"/>
          </a:xfrm>
        </p:spPr>
        <p:txBody>
          <a:bodyPr/>
          <a:lstStyle/>
          <a:p>
            <a:pPr marL="0" indent="450850" algn="just" eaLnBrk="1" hangingPunct="1">
              <a:lnSpc>
                <a:spcPct val="80000"/>
              </a:lnSpc>
              <a:buNone/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</a:rPr>
              <a:t>Комиссией по соблюдению требований к служебному поведению муниципальных служащих, замещающих должности муниципальной службы в органах местного самоуправления Артемовского городского округа, и урегулированию конфликта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</a:rPr>
              <a:t>интересов приняты следующие решения: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</a:endParaRPr>
          </a:p>
          <a:p>
            <a:pPr marL="0" indent="269875" algn="just" eaLnBrk="1" hangingPunct="1">
              <a:lnSpc>
                <a:spcPct val="80000"/>
              </a:lnSpc>
              <a:buNone/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</a:rPr>
              <a:t>- установить, что сведения, представленные 6 муниципальными служащими являются неполными, относятся к малосущественным проступкам, не влекущим привлечения муниципального служащего к дисциплинарной ответственности;</a:t>
            </a:r>
          </a:p>
          <a:p>
            <a:pPr marL="0" indent="269875" algn="just" eaLnBrk="1" hangingPunct="1">
              <a:lnSpc>
                <a:spcPct val="80000"/>
              </a:lnSpc>
              <a:buNone/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</a:rPr>
              <a:t>- признать, что в сведениях о доходах, представленных 2 муниципальными служащими, признаки предоставления заведомо недостоверной информации не усматриваются, факты умышленного сокрытия доходов не выявлены;</a:t>
            </a:r>
          </a:p>
          <a:p>
            <a:pPr marL="0" indent="269875" algn="just"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</a:rPr>
              <a:t>установить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</a:rPr>
              <a:t>, что сведения, представленные 2 муниципальными служащими являются недостоверными. Рекомендовать представителю нанимателя (работодателю) применить к муниципальным служащим дисциплинарные взыскания в виде замечания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endParaRPr lang="ru-RU" sz="1600" b="1" dirty="0">
              <a:latin typeface="Liberation Serif" panose="02020603050405020304" pitchFamily="18" charset="0"/>
            </a:endParaRPr>
          </a:p>
          <a:p>
            <a:pPr marL="0" indent="450850" algn="just" eaLnBrk="1" hangingPunct="1">
              <a:lnSpc>
                <a:spcPct val="80000"/>
              </a:lnSpc>
              <a:buNone/>
              <a:defRPr/>
            </a:pPr>
            <a:endParaRPr lang="ru-RU" sz="1600" b="1" dirty="0" smtClean="0">
              <a:latin typeface="Liberation Serif" panose="02020603050405020304" pitchFamily="18" charset="0"/>
            </a:endParaRPr>
          </a:p>
          <a:p>
            <a:pPr marL="0" indent="450850" algn="just" eaLnBrk="1" hangingPunct="1">
              <a:lnSpc>
                <a:spcPct val="80000"/>
              </a:lnSpc>
              <a:buNone/>
              <a:defRPr/>
            </a:pPr>
            <a:r>
              <a:rPr lang="ru-RU" sz="1600" b="1" dirty="0" smtClean="0">
                <a:solidFill>
                  <a:srgbClr val="0070C0"/>
                </a:solidFill>
                <a:effectLst/>
                <a:latin typeface="Liberation Serif" panose="02020603050405020304" pitchFamily="18" charset="0"/>
              </a:rPr>
              <a:t>Уведомлений </a:t>
            </a:r>
            <a:r>
              <a:rPr lang="ru-RU" sz="1600" b="1" dirty="0">
                <a:solidFill>
                  <a:srgbClr val="0070C0"/>
                </a:solidFill>
                <a:effectLst/>
                <a:latin typeface="Liberation Serif" panose="02020603050405020304" pitchFamily="18" charset="0"/>
              </a:rPr>
              <a:t>от муниципальных служащих о фактах обращений в целях склонения их к совершению коррупционных правонарушений и обращений от граждан и организаций о совершении муниципальными служащими коррупционных правонарушений в адрес Администрации Артемовского городского округа не поступало.</a:t>
            </a:r>
            <a:r>
              <a:rPr lang="ru-RU" sz="1600" b="1" dirty="0">
                <a:solidFill>
                  <a:srgbClr val="7030A0"/>
                </a:solidFill>
                <a:effectLst/>
                <a:latin typeface="Liberation Serif" panose="02020603050405020304" pitchFamily="18" charset="0"/>
              </a:rPr>
              <a:t> </a:t>
            </a:r>
          </a:p>
          <a:p>
            <a:pPr marL="0" indent="450850" algn="just" eaLnBrk="1" hangingPunct="1">
              <a:lnSpc>
                <a:spcPct val="80000"/>
              </a:lnSpc>
              <a:buNone/>
              <a:defRPr/>
            </a:pPr>
            <a:endParaRPr lang="ru-RU" sz="1600" b="1" dirty="0" smtClean="0">
              <a:latin typeface="Liberation Serif" panose="02020603050405020304" pitchFamily="18" charset="0"/>
            </a:endParaRPr>
          </a:p>
          <a:p>
            <a:pPr marL="0" indent="450850" algn="just" eaLnBrk="1" hangingPunct="1">
              <a:lnSpc>
                <a:spcPct val="80000"/>
              </a:lnSpc>
              <a:buNone/>
              <a:defRPr/>
            </a:pPr>
            <a:r>
              <a:rPr lang="ru-RU" sz="1600" b="1" dirty="0" smtClean="0">
                <a:solidFill>
                  <a:srgbClr val="C00000"/>
                </a:solidFill>
                <a:effectLst/>
                <a:latin typeface="Liberation Serif" panose="02020603050405020304" pitchFamily="18" charset="0"/>
              </a:rPr>
              <a:t>К </a:t>
            </a:r>
            <a:r>
              <a:rPr lang="ru-RU" sz="1600" b="1" dirty="0">
                <a:solidFill>
                  <a:srgbClr val="C00000"/>
                </a:solidFill>
                <a:effectLst/>
                <a:latin typeface="Liberation Serif" panose="02020603050405020304" pitchFamily="18" charset="0"/>
              </a:rPr>
              <a:t>административной и уголовной ответственности за совершение коррупционных правонарушений муниципальные служащие Артемовского городского округа не привлекались.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  <a:defRPr/>
            </a:pPr>
            <a:endParaRPr lang="ru-RU" sz="1600" b="1" dirty="0">
              <a:latin typeface="Liberation Serif" panose="02020603050405020304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endParaRPr lang="ru-RU" sz="1600" b="1" dirty="0">
              <a:latin typeface="Liberation Serif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ru-RU" sz="1600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608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692696"/>
            <a:ext cx="7488832" cy="936104"/>
          </a:xfrm>
        </p:spPr>
        <p:txBody>
          <a:bodyPr/>
          <a:lstStyle/>
          <a:p>
            <a:pPr marL="0" indent="363538" algn="just" eaLnBrk="1" hangingPunct="1">
              <a:lnSpc>
                <a:spcPct val="80000"/>
              </a:lnSpc>
              <a:buNone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 2018 году с муниципальными служащими Артемовского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городского округа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было проведено 5 семинаров по вопросам противодействия коррупции.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ru-RU" sz="1600" b="1" dirty="0" smtClean="0">
              <a:latin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200144"/>
              </p:ext>
            </p:extLst>
          </p:nvPr>
        </p:nvGraphicFramePr>
        <p:xfrm>
          <a:off x="1043608" y="2057400"/>
          <a:ext cx="7488832" cy="432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9352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899592" y="620688"/>
            <a:ext cx="777686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0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ru-RU" sz="1800" dirty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Консультативная помощь по вопросам прохождения муниципальной службы оказывается своевременно, по мере </a:t>
            </a:r>
            <a:r>
              <a:rPr lang="ru-RU" sz="1800" dirty="0" smtClean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необходимости.</a:t>
            </a:r>
          </a:p>
          <a:p>
            <a:pPr algn="just">
              <a:spcAft>
                <a:spcPts val="0"/>
              </a:spcAft>
            </a:pPr>
            <a:r>
              <a:rPr lang="ru-RU" sz="1800" dirty="0" smtClean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 </a:t>
            </a:r>
            <a:r>
              <a:rPr lang="ru-RU" sz="1800" dirty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2018 год консультативная помощь оказывалась 8 муниципальным служащим в связи с поступлением на муниципальную службу, а также 45 муниципальным служащим по вопросам заполнения справок о доходах, об имуществе и обязательствах имущественного характера за 2017 год</a:t>
            </a:r>
            <a:endParaRPr lang="ru-RU" altLang="ru-RU" sz="1800" b="1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8920"/>
            <a:ext cx="5199947" cy="366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899592" y="404664"/>
            <a:ext cx="77768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0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ru-RU" sz="1800" dirty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Ежегодный социологический опрос уровня восприятия коррупции в Артемовском городском округе проведен в августе 2018 года.</a:t>
            </a:r>
          </a:p>
          <a:p>
            <a:pPr algn="just"/>
            <a:r>
              <a:rPr lang="ru-RU" sz="1800" dirty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2018 году всего было опрошено 422 респондента</a:t>
            </a:r>
            <a:r>
              <a:rPr lang="ru-RU" sz="1800" dirty="0" smtClean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 2017 году  в социологическом опросе приняло участие 411 респондентов.</a:t>
            </a:r>
            <a:endParaRPr lang="ru-RU" altLang="ru-RU" sz="1800" b="1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3494104"/>
              </p:ext>
            </p:extLst>
          </p:nvPr>
        </p:nvGraphicFramePr>
        <p:xfrm>
          <a:off x="1079612" y="1700808"/>
          <a:ext cx="7416824" cy="4920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1892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4071938" y="1865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1331640" y="980728"/>
            <a:ext cx="6912768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400" b="1" dirty="0"/>
          </a:p>
          <a:p>
            <a:pPr algn="ctr" eaLnBrk="1" hangingPunct="1"/>
            <a:r>
              <a:rPr lang="ru-RU" sz="2400" dirty="0" smtClean="0">
                <a:effectLst/>
                <a:latin typeface="Liberation Serif" panose="02020603050405020304" pitchFamily="18" charset="0"/>
                <a:ea typeface="Calibri" panose="020F0502020204030204" pitchFamily="34" charset="0"/>
              </a:rPr>
              <a:t>Во исполнение </a:t>
            </a:r>
            <a:r>
              <a:rPr lang="ru-RU" sz="2400" dirty="0" smtClean="0">
                <a:effectLst/>
                <a:latin typeface="Liberation Serif" panose="02020603050405020304" pitchFamily="18" charset="0"/>
                <a:ea typeface="Times New Roman" panose="02020603050405020304" pitchFamily="18" charset="0"/>
              </a:rPr>
              <a:t>требований</a:t>
            </a:r>
          </a:p>
          <a:p>
            <a:pPr algn="ctr" eaLnBrk="1" hangingPunct="1"/>
            <a:r>
              <a:rPr lang="ru-RU" sz="2400" dirty="0" smtClean="0">
                <a:effectLst/>
                <a:latin typeface="Liberation Serif" panose="02020603050405020304" pitchFamily="18" charset="0"/>
                <a:ea typeface="Times New Roman" panose="02020603050405020304" pitchFamily="18" charset="0"/>
              </a:rPr>
              <a:t>подпункта «б» пункта 3 и пункта 4 указа Президента Российской Федерации от 29 июня 2018 года № 378 «О Национальном плане противодействия коррупции на 2018-2020 годы»  постановлением</a:t>
            </a:r>
          </a:p>
          <a:p>
            <a:pPr algn="ctr" eaLnBrk="1" hangingPunct="1"/>
            <a:r>
              <a:rPr lang="ru-RU" sz="2400" dirty="0" smtClean="0">
                <a:effectLst/>
                <a:latin typeface="Liberation Serif" panose="02020603050405020304" pitchFamily="18" charset="0"/>
                <a:ea typeface="Times New Roman" panose="02020603050405020304" pitchFamily="18" charset="0"/>
              </a:rPr>
              <a:t>Администрации Артемовского городского округа от 13.09.2018 № 955-ПА был утвержден</a:t>
            </a:r>
          </a:p>
          <a:p>
            <a:pPr algn="ctr" eaLnBrk="1" hangingPunct="1"/>
            <a:r>
              <a:rPr lang="ru-RU" sz="2400" dirty="0" smtClean="0">
                <a:effectLst/>
                <a:latin typeface="Liberation Serif" panose="02020603050405020304" pitchFamily="18" charset="0"/>
                <a:ea typeface="Times New Roman" panose="02020603050405020304" pitchFamily="18" charset="0"/>
              </a:rPr>
              <a:t>План мероприятий</a:t>
            </a:r>
          </a:p>
          <a:p>
            <a:pPr algn="ctr" eaLnBrk="1" hangingPunct="1"/>
            <a:r>
              <a:rPr lang="ru-RU" sz="2400" dirty="0" smtClean="0">
                <a:effectLst/>
                <a:latin typeface="Liberation Serif" panose="02020603050405020304" pitchFamily="18" charset="0"/>
                <a:ea typeface="Times New Roman" panose="02020603050405020304" pitchFamily="18" charset="0"/>
              </a:rPr>
              <a:t>по противодействию коррупции</a:t>
            </a:r>
          </a:p>
          <a:p>
            <a:pPr algn="ctr" eaLnBrk="1" hangingPunct="1"/>
            <a:r>
              <a:rPr lang="ru-RU" sz="2400" dirty="0" smtClean="0">
                <a:effectLst/>
                <a:latin typeface="Liberation Serif" panose="02020603050405020304" pitchFamily="18" charset="0"/>
                <a:ea typeface="Times New Roman" panose="02020603050405020304" pitchFamily="18" charset="0"/>
              </a:rPr>
              <a:t>в Артемовском городском округе</a:t>
            </a:r>
          </a:p>
          <a:p>
            <a:pPr algn="ctr" eaLnBrk="1" hangingPunct="1"/>
            <a:r>
              <a:rPr lang="ru-RU" sz="2400" dirty="0" smtClean="0">
                <a:effectLst/>
                <a:latin typeface="Liberation Serif" panose="02020603050405020304" pitchFamily="18" charset="0"/>
                <a:ea typeface="Times New Roman" panose="02020603050405020304" pitchFamily="18" charset="0"/>
              </a:rPr>
              <a:t>на 2018-2020 годы</a:t>
            </a:r>
            <a:endParaRPr lang="ru-RU" altLang="ru-RU" sz="2000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781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3356914"/>
              </p:ext>
            </p:extLst>
          </p:nvPr>
        </p:nvGraphicFramePr>
        <p:xfrm>
          <a:off x="1259632" y="1916832"/>
          <a:ext cx="6984776" cy="4683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Объект 4"/>
          <p:cNvSpPr>
            <a:spLocks noGrp="1"/>
          </p:cNvSpPr>
          <p:nvPr>
            <p:ph/>
          </p:nvPr>
        </p:nvSpPr>
        <p:spPr>
          <a:xfrm>
            <a:off x="1043608" y="277813"/>
            <a:ext cx="7643192" cy="1278979"/>
          </a:xfrm>
        </p:spPr>
        <p:txBody>
          <a:bodyPr/>
          <a:lstStyle/>
          <a:p>
            <a:pPr marL="0" indent="363538" algn="just">
              <a:buNone/>
            </a:pPr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Среди респондентов, принявших участие в социологическом опросе в 2018 году, 3 % опрошенных посчитали, что попадали в коррупционную ситуацию.  В 2017 году число респондентов, попавших в коррупционную ситуацию, по результатам опроса составило 8 %.</a:t>
            </a:r>
            <a:endParaRPr lang="ru-RU" sz="2000" dirty="0">
              <a:solidFill>
                <a:schemeClr val="tx2">
                  <a:lumMod val="25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9350655"/>
              </p:ext>
            </p:extLst>
          </p:nvPr>
        </p:nvGraphicFramePr>
        <p:xfrm>
          <a:off x="4355468" y="2061483"/>
          <a:ext cx="4536504" cy="353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6839645"/>
              </p:ext>
            </p:extLst>
          </p:nvPr>
        </p:nvGraphicFramePr>
        <p:xfrm>
          <a:off x="827584" y="2061483"/>
          <a:ext cx="4572000" cy="353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01790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336756" y="404664"/>
            <a:ext cx="7272808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0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ru-RU" sz="1800" dirty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устных обращений граждан и организаций о фактах совершения коррупционных правонарушений муниципальными служащими Артемовского городского округа действует «телефон доверия» Администрации Артемовского городского </a:t>
            </a:r>
            <a:r>
              <a:rPr lang="ru-RU" sz="1800" dirty="0" smtClean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округа. </a:t>
            </a:r>
          </a:p>
          <a:p>
            <a:pPr algn="just">
              <a:spcAft>
                <a:spcPts val="0"/>
              </a:spcAft>
            </a:pPr>
            <a:r>
              <a:rPr lang="ru-RU" sz="1800" dirty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Кроме этого, ежеквартально в </a:t>
            </a:r>
            <a:r>
              <a:rPr lang="ru-RU" sz="1800" dirty="0" smtClean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Администрации </a:t>
            </a:r>
            <a:r>
              <a:rPr lang="ru-RU" sz="1800" dirty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Артемовского городского округа проводятся «прямые линии» с гражданами по антикоррупционному просвещению и по вопросам противодействия коррупции </a:t>
            </a:r>
          </a:p>
          <a:p>
            <a:pPr algn="just">
              <a:spcAft>
                <a:spcPts val="0"/>
              </a:spcAft>
            </a:pPr>
            <a:endParaRPr lang="ru-RU" sz="1800" dirty="0">
              <a:latin typeface="Liberation Serif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775" y="3105343"/>
            <a:ext cx="260526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22006" y="2991522"/>
            <a:ext cx="4176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 algn="just"/>
            <a:r>
              <a:rPr lang="ru-RU" sz="18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В 2018 году «прямые линии» с гражданами по антикоррупционному просвещению и по вопросам </a:t>
            </a:r>
            <a:r>
              <a:rPr lang="ru-RU" sz="1800" dirty="0">
                <a:latin typeface="Liberation Serif" panose="02020603050405020304" pitchFamily="18" charset="0"/>
                <a:cs typeface="Times New Roman" panose="02020603050405020304" pitchFamily="18" charset="0"/>
              </a:rPr>
              <a:t>противодействия коррупции </a:t>
            </a:r>
            <a:r>
              <a:rPr lang="ru-RU" sz="18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проводились 28.03.2018</a:t>
            </a:r>
            <a:r>
              <a:rPr lang="ru-RU" sz="1800" dirty="0">
                <a:latin typeface="Liberation Serif" panose="02020603050405020304" pitchFamily="18" charset="0"/>
                <a:cs typeface="Times New Roman" panose="02020603050405020304" pitchFamily="18" charset="0"/>
              </a:rPr>
              <a:t>, 22.06.2018, 28.09.2018, </a:t>
            </a:r>
            <a:r>
              <a:rPr lang="ru-RU" sz="18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19.12.2018.</a:t>
            </a:r>
          </a:p>
          <a:p>
            <a:pPr indent="363538" algn="just"/>
            <a:r>
              <a:rPr lang="ru-RU" sz="18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В течение 2018 года сообщений о фактах коррупции на «телефон доверия» , а также на «прямую линию» не поступало .</a:t>
            </a:r>
            <a:endParaRPr lang="ru-RU" sz="1800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indent="363538" algn="just"/>
            <a:endParaRPr lang="ru-RU" sz="1800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542896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FFFF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5-72-98</a:t>
            </a:r>
            <a:endParaRPr lang="ru-RU" sz="3200" dirty="0">
              <a:latin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836712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sz="18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В течение года анализируются публикации в местных СМИ о состоянии коррупции на территории Артемовского городского округа.</a:t>
            </a:r>
          </a:p>
          <a:p>
            <a:pPr indent="363538" algn="just"/>
            <a:r>
              <a:rPr lang="ru-RU" sz="18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800" dirty="0">
                <a:latin typeface="Liberation Serif" panose="02020603050405020304" pitchFamily="18" charset="0"/>
                <a:cs typeface="Times New Roman" panose="02020603050405020304" pitchFamily="18" charset="0"/>
              </a:rPr>
              <a:t>2018 год проанализировано 52 выпуска газеты «</a:t>
            </a:r>
            <a:r>
              <a:rPr lang="ru-RU" sz="1800" dirty="0" err="1">
                <a:latin typeface="Liberation Serif" panose="02020603050405020304" pitchFamily="18" charset="0"/>
                <a:cs typeface="Times New Roman" panose="02020603050405020304" pitchFamily="18" charset="0"/>
              </a:rPr>
              <a:t>Егоршинские</a:t>
            </a:r>
            <a:r>
              <a:rPr lang="ru-RU" sz="1800" dirty="0">
                <a:latin typeface="Liberation Serif" panose="02020603050405020304" pitchFamily="18" charset="0"/>
                <a:cs typeface="Times New Roman" panose="02020603050405020304" pitchFamily="18" charset="0"/>
              </a:rPr>
              <a:t> вести» и 52 выпуска газеты «Всё будет</a:t>
            </a:r>
            <a:r>
              <a:rPr lang="ru-RU" sz="18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!».</a:t>
            </a:r>
          </a:p>
          <a:p>
            <a:pPr indent="363538"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2635627"/>
            <a:ext cx="1819275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2564904"/>
            <a:ext cx="51125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 algn="just"/>
            <a:r>
              <a:rPr lang="ru-RU" sz="18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За отчетный период было опубликовано 14 статей и заметок о коррупции, из них:</a:t>
            </a:r>
          </a:p>
          <a:p>
            <a:pPr marL="285750" indent="-285750">
              <a:buFontTx/>
              <a:buChar char="-"/>
            </a:pPr>
            <a:r>
              <a:rPr lang="ru-RU" sz="18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О фактах дачи взятки должностному лицу при исполнении – 1;</a:t>
            </a:r>
          </a:p>
          <a:p>
            <a:pPr marL="285750" indent="-285750">
              <a:buFontTx/>
              <a:buChar char="-"/>
            </a:pPr>
            <a:r>
              <a:rPr lang="ru-RU" sz="18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О рассмотрении дела по факту коммерческого подкупа – 2;</a:t>
            </a:r>
          </a:p>
          <a:p>
            <a:pPr marL="285750" indent="-285750">
              <a:buFontTx/>
              <a:buChar char="-"/>
            </a:pPr>
            <a:r>
              <a:rPr lang="ru-RU" sz="18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О противодействии коррупции – 3;</a:t>
            </a:r>
          </a:p>
          <a:p>
            <a:pPr marL="285750" indent="-285750">
              <a:buFontTx/>
              <a:buChar char="-"/>
            </a:pPr>
            <a:r>
              <a:rPr lang="ru-RU" sz="18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Об общих вопросах коррупционной направленности - 8</a:t>
            </a:r>
            <a:endParaRPr lang="ru-RU" sz="1800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135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043608" y="584394"/>
            <a:ext cx="7632700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>
            <a:lvl1pPr indent="450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46088" algn="just" eaLnBrk="1" hangingPunct="1"/>
            <a:r>
              <a:rPr lang="ru-RU" altLang="ru-RU" sz="1400" b="1" dirty="0" smtClean="0">
                <a:latin typeface="Liberation Serif" panose="02020603050405020304" pitchFamily="18" charset="0"/>
              </a:rPr>
              <a:t>Ежеквартально в течение 2018 года в газете «Артемовский рабочий» публиковались материалы антикоррупционной направленности:</a:t>
            </a:r>
          </a:p>
          <a:p>
            <a:pPr lvl="0" indent="446088" algn="just" eaLnBrk="1" hangingPunct="1"/>
            <a:r>
              <a:rPr lang="ru-RU" altLang="ru-RU" sz="1400" b="1" dirty="0" smtClean="0">
                <a:solidFill>
                  <a:srgbClr val="FFFFFF"/>
                </a:solidFill>
                <a:latin typeface="Liberation Serif" panose="02020603050405020304" pitchFamily="18" charset="0"/>
              </a:rPr>
              <a:t>- </a:t>
            </a:r>
            <a:r>
              <a:rPr lang="ru-RU" altLang="ru-RU" sz="1400" b="1" dirty="0">
                <a:solidFill>
                  <a:srgbClr val="FFFFFF"/>
                </a:solidFill>
                <a:latin typeface="Liberation Serif" panose="02020603050405020304" pitchFamily="18" charset="0"/>
              </a:rPr>
              <a:t>график приема граждан по личным вопросам главой Артемовского городского округа, заместителями главы Администрации;</a:t>
            </a:r>
          </a:p>
          <a:p>
            <a:pPr lvl="0" indent="446088" algn="just" eaLnBrk="1" hangingPunct="1"/>
            <a:r>
              <a:rPr lang="ru-RU" altLang="ru-RU" sz="1400" b="1" dirty="0">
                <a:solidFill>
                  <a:srgbClr val="FFFFFF"/>
                </a:solidFill>
                <a:latin typeface="Liberation Serif" panose="02020603050405020304" pitchFamily="18" charset="0"/>
              </a:rPr>
              <a:t>- способы направления обращений (сообщений) по фактам коррупции в действиях (бездействии) муниципальных служащих Артемовского городского округа;</a:t>
            </a:r>
          </a:p>
          <a:p>
            <a:pPr lvl="0" indent="446088" algn="just" eaLnBrk="1" hangingPunct="1"/>
            <a:r>
              <a:rPr lang="ru-RU" altLang="ru-RU" sz="1400" b="1" dirty="0">
                <a:solidFill>
                  <a:srgbClr val="FFFFFF"/>
                </a:solidFill>
                <a:latin typeface="Liberation Serif" panose="02020603050405020304" pitchFamily="18" charset="0"/>
              </a:rPr>
              <a:t>- «Телефон доверия» Администрации по приему устных обращений о фактах коррупционных правонарушений;</a:t>
            </a:r>
          </a:p>
          <a:p>
            <a:pPr lvl="0" indent="446088" algn="just" eaLnBrk="1" hangingPunct="1"/>
            <a:r>
              <a:rPr lang="ru-RU" altLang="ru-RU" sz="1400" b="1" dirty="0">
                <a:solidFill>
                  <a:srgbClr val="FFFFFF"/>
                </a:solidFill>
                <a:latin typeface="Liberation Serif" panose="02020603050405020304" pitchFamily="18" charset="0"/>
              </a:rPr>
              <a:t>- памятка о видах коррупционных правонарушений, наказании за взятку или подкуп;</a:t>
            </a:r>
          </a:p>
          <a:p>
            <a:pPr lvl="0" indent="446088" algn="just" eaLnBrk="1" hangingPunct="1"/>
            <a:r>
              <a:rPr lang="ru-RU" altLang="ru-RU" sz="1400" b="1" dirty="0">
                <a:solidFill>
                  <a:srgbClr val="FFFFFF"/>
                </a:solidFill>
                <a:latin typeface="Liberation Serif" panose="02020603050405020304" pitchFamily="18" charset="0"/>
              </a:rPr>
              <a:t>- памятка муниципальному служащему о том, какие действия и высказывания могут быть восприняты как согласие принять взятку или как просьба о даче взятки;</a:t>
            </a:r>
          </a:p>
          <a:p>
            <a:pPr lvl="0" indent="446088" algn="just" eaLnBrk="1" hangingPunct="1"/>
            <a:r>
              <a:rPr lang="ru-RU" altLang="ru-RU" sz="1400" b="1" dirty="0">
                <a:solidFill>
                  <a:srgbClr val="FFFFFF"/>
                </a:solidFill>
                <a:latin typeface="Liberation Serif" panose="02020603050405020304" pitchFamily="18" charset="0"/>
              </a:rPr>
              <a:t>- информация о Международном дне борьбы с коррупцией;</a:t>
            </a:r>
          </a:p>
          <a:p>
            <a:pPr lvl="0" indent="446088" algn="just" eaLnBrk="1" hangingPunct="1"/>
            <a:r>
              <a:rPr lang="ru-RU" altLang="ru-RU" sz="1400" b="1" dirty="0">
                <a:solidFill>
                  <a:srgbClr val="FFFFFF"/>
                </a:solidFill>
                <a:latin typeface="Liberation Serif" panose="02020603050405020304" pitchFamily="18" charset="0"/>
              </a:rPr>
              <a:t>- объявление о проведении 19.12.2018 «прямой линии» с гражданами по вопросам антикоррупционного просвещения</a:t>
            </a:r>
          </a:p>
          <a:p>
            <a:pPr algn="just" eaLnBrk="1" hangingPunct="1"/>
            <a:endParaRPr lang="ru-RU" altLang="ru-RU" sz="1400" b="1" dirty="0" smtClean="0"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4005064"/>
            <a:ext cx="338437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6088" algn="just"/>
            <a:r>
              <a:rPr lang="ru-RU" altLang="ru-RU" sz="1400" b="1" dirty="0" smtClean="0">
                <a:solidFill>
                  <a:srgbClr val="FFFFFF"/>
                </a:solidFill>
                <a:latin typeface="Liberation Serif" panose="02020603050405020304" pitchFamily="18" charset="0"/>
              </a:rPr>
              <a:t>Тематическая полоса </a:t>
            </a:r>
            <a:r>
              <a:rPr lang="ru-RU" altLang="ru-RU" sz="1400" b="1" dirty="0">
                <a:solidFill>
                  <a:srgbClr val="FFFFFF"/>
                </a:solidFill>
                <a:latin typeface="Liberation Serif" panose="02020603050405020304" pitchFamily="18" charset="0"/>
              </a:rPr>
              <a:t>«Противодействие коррупции»  </a:t>
            </a:r>
            <a:r>
              <a:rPr lang="ru-RU" altLang="ru-RU" sz="1400" b="1" dirty="0" smtClean="0">
                <a:solidFill>
                  <a:srgbClr val="FFFFFF"/>
                </a:solidFill>
                <a:latin typeface="Liberation Serif" panose="02020603050405020304" pitchFamily="18" charset="0"/>
              </a:rPr>
              <a:t>была опубликована в следующих выпусках:</a:t>
            </a:r>
            <a:endParaRPr lang="ru-RU" altLang="ru-RU" sz="1400" b="1" dirty="0">
              <a:solidFill>
                <a:srgbClr val="FFFFFF"/>
              </a:solidFill>
              <a:latin typeface="Liberation Serif" panose="02020603050405020304" pitchFamily="18" charset="0"/>
            </a:endParaRPr>
          </a:p>
          <a:p>
            <a:pPr lvl="0" algn="just"/>
            <a:endParaRPr lang="ru-RU" altLang="ru-RU" sz="800" b="1" dirty="0" smtClean="0">
              <a:solidFill>
                <a:srgbClr val="FFFFFF"/>
              </a:solidFill>
              <a:latin typeface="Liberation Serif" panose="02020603050405020304" pitchFamily="18" charset="0"/>
            </a:endParaRPr>
          </a:p>
          <a:p>
            <a:pPr lvl="0" algn="just"/>
            <a:r>
              <a:rPr lang="ru-RU" altLang="ru-RU" sz="1400" b="1" dirty="0" smtClean="0">
                <a:solidFill>
                  <a:srgbClr val="FFFFFF"/>
                </a:solidFill>
                <a:latin typeface="Liberation Serif" panose="02020603050405020304" pitchFamily="18" charset="0"/>
              </a:rPr>
              <a:t>от </a:t>
            </a:r>
            <a:r>
              <a:rPr lang="ru-RU" altLang="ru-RU" sz="1400" b="1" dirty="0">
                <a:solidFill>
                  <a:srgbClr val="FFFFFF"/>
                </a:solidFill>
                <a:latin typeface="Liberation Serif" panose="02020603050405020304" pitchFamily="18" charset="0"/>
              </a:rPr>
              <a:t>23.03.2018 № 21 (10782) на стр. 10 </a:t>
            </a:r>
          </a:p>
          <a:p>
            <a:pPr lvl="0" algn="just"/>
            <a:r>
              <a:rPr lang="ru-RU" altLang="ru-RU" sz="1400" b="1" dirty="0">
                <a:solidFill>
                  <a:srgbClr val="FFFFFF"/>
                </a:solidFill>
                <a:latin typeface="Liberation Serif" panose="02020603050405020304" pitchFamily="18" charset="0"/>
              </a:rPr>
              <a:t>от 30.03.2018 № 23 (10784) на стр. 2 </a:t>
            </a:r>
          </a:p>
          <a:p>
            <a:pPr lvl="0" algn="just"/>
            <a:r>
              <a:rPr lang="ru-RU" altLang="ru-RU" sz="1400" b="1" dirty="0">
                <a:solidFill>
                  <a:srgbClr val="FFFFFF"/>
                </a:solidFill>
                <a:latin typeface="Liberation Serif" panose="02020603050405020304" pitchFamily="18" charset="0"/>
              </a:rPr>
              <a:t>от 01.06.2018 № 40 (10801) на стр. 11 </a:t>
            </a:r>
          </a:p>
          <a:p>
            <a:pPr lvl="0" algn="just"/>
            <a:r>
              <a:rPr lang="ru-RU" altLang="ru-RU" sz="1400" b="1" dirty="0">
                <a:solidFill>
                  <a:srgbClr val="FFFFFF"/>
                </a:solidFill>
                <a:latin typeface="Liberation Serif" panose="02020603050405020304" pitchFamily="18" charset="0"/>
              </a:rPr>
              <a:t>от 28.09.2018 № 72 (10833) на стр. 11</a:t>
            </a:r>
          </a:p>
          <a:p>
            <a:pPr lvl="0" algn="just"/>
            <a:r>
              <a:rPr lang="ru-RU" altLang="ru-RU" sz="1400" b="1" dirty="0">
                <a:solidFill>
                  <a:srgbClr val="FFFFFF"/>
                </a:solidFill>
                <a:latin typeface="Liberation Serif" panose="02020603050405020304" pitchFamily="18" charset="0"/>
              </a:rPr>
              <a:t>от 05.10.2018 № 74 (10835) на стр. 11 </a:t>
            </a:r>
          </a:p>
          <a:p>
            <a:pPr lvl="0" algn="just"/>
            <a:r>
              <a:rPr lang="ru-RU" altLang="ru-RU" sz="1400" b="1" dirty="0">
                <a:solidFill>
                  <a:srgbClr val="FFFFFF"/>
                </a:solidFill>
                <a:latin typeface="Liberation Serif" panose="02020603050405020304" pitchFamily="18" charset="0"/>
              </a:rPr>
              <a:t>от 07.12.2018 № 93 (10835) на стр. 11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3664412"/>
            <a:ext cx="3331071" cy="249508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043608" y="260648"/>
            <a:ext cx="7776864" cy="4248472"/>
          </a:xfrm>
        </p:spPr>
        <p:txBody>
          <a:bodyPr/>
          <a:lstStyle/>
          <a:p>
            <a:pPr marL="0" indent="538163" algn="just">
              <a:buNone/>
            </a:pPr>
            <a:r>
              <a:rPr lang="ru-RU" sz="1600" b="1" dirty="0" smtClean="0">
                <a:solidFill>
                  <a:srgbClr val="7030A0"/>
                </a:solidFill>
                <a:effectLst/>
                <a:latin typeface="Liberation Serif" panose="02020603050405020304" pitchFamily="18" charset="0"/>
              </a:rPr>
              <a:t>Информация о реализации мер по противодействию коррупции в Артемовском городском округе доводится до представителей институтов гражданского общества следующим образом:</a:t>
            </a:r>
          </a:p>
          <a:p>
            <a:pPr marL="0" indent="538163" algn="just">
              <a:buFontTx/>
              <a:buChar char="-"/>
            </a:pPr>
            <a:r>
              <a:rPr lang="ru-RU" sz="1600" b="1" dirty="0" smtClean="0">
                <a:solidFill>
                  <a:srgbClr val="7030A0"/>
                </a:solidFill>
                <a:effectLst/>
                <a:latin typeface="Liberation Serif" panose="02020603050405020304" pitchFamily="18" charset="0"/>
              </a:rPr>
              <a:t>1. Информирование </a:t>
            </a:r>
            <a:r>
              <a:rPr lang="ru-RU" sz="1600" b="1" dirty="0">
                <a:solidFill>
                  <a:srgbClr val="7030A0"/>
                </a:solidFill>
                <a:effectLst/>
                <a:latin typeface="Liberation Serif" panose="02020603050405020304" pitchFamily="18" charset="0"/>
              </a:rPr>
              <a:t>членов Совета по делам молодежи Артемовского городского округа по вопросам антикоррупционной направленности в целях формирования у подростков и молодежи нетерпимости к коррупционным </a:t>
            </a:r>
            <a:r>
              <a:rPr lang="ru-RU" sz="1600" b="1" dirty="0" smtClean="0">
                <a:solidFill>
                  <a:srgbClr val="7030A0"/>
                </a:solidFill>
                <a:effectLst/>
                <a:latin typeface="Liberation Serif" panose="02020603050405020304" pitchFamily="18" charset="0"/>
              </a:rPr>
              <a:t>проявлениям (21.03.2018, 17.10.2018)</a:t>
            </a:r>
          </a:p>
          <a:p>
            <a:pPr marL="0" indent="538163" algn="just">
              <a:buFontTx/>
              <a:buChar char="-"/>
            </a:pPr>
            <a:r>
              <a:rPr lang="ru-RU" sz="1600" b="1" dirty="0">
                <a:solidFill>
                  <a:srgbClr val="7030A0"/>
                </a:solidFill>
                <a:effectLst/>
                <a:latin typeface="Liberation Serif" panose="02020603050405020304" pitchFamily="18" charset="0"/>
              </a:rPr>
              <a:t>2. </a:t>
            </a:r>
            <a:r>
              <a:rPr lang="ru-RU" sz="1600" b="1" dirty="0" smtClean="0">
                <a:solidFill>
                  <a:srgbClr val="7030A0"/>
                </a:solidFill>
                <a:effectLst/>
                <a:latin typeface="Liberation Serif" panose="02020603050405020304" pitchFamily="18" charset="0"/>
              </a:rPr>
              <a:t>Проведение совещаний </a:t>
            </a:r>
            <a:r>
              <a:rPr lang="ru-RU" sz="1600" b="1" dirty="0">
                <a:solidFill>
                  <a:srgbClr val="7030A0"/>
                </a:solidFill>
                <a:effectLst/>
                <a:latin typeface="Liberation Serif" panose="02020603050405020304" pitchFamily="18" charset="0"/>
              </a:rPr>
              <a:t>главы Артемовского городского округа с представителями некоммерческих (общественных) организаций, осуществляющих свою деятельность на территории Артемовского городского </a:t>
            </a:r>
            <a:r>
              <a:rPr lang="ru-RU" sz="1600" b="1" dirty="0" smtClean="0">
                <a:solidFill>
                  <a:srgbClr val="7030A0"/>
                </a:solidFill>
                <a:effectLst/>
                <a:latin typeface="Liberation Serif" panose="02020603050405020304" pitchFamily="18" charset="0"/>
              </a:rPr>
              <a:t>округа с </a:t>
            </a:r>
            <a:r>
              <a:rPr lang="ru-RU" sz="1600" b="1" dirty="0">
                <a:solidFill>
                  <a:srgbClr val="7030A0"/>
                </a:solidFill>
                <a:effectLst/>
                <a:latin typeface="Liberation Serif" panose="02020603050405020304" pitchFamily="18" charset="0"/>
              </a:rPr>
              <a:t>обсуждением принимаемых </a:t>
            </a:r>
            <a:r>
              <a:rPr lang="ru-RU" sz="1600" b="1" dirty="0" smtClean="0">
                <a:solidFill>
                  <a:srgbClr val="7030A0"/>
                </a:solidFill>
                <a:effectLst/>
                <a:latin typeface="Liberation Serif" panose="02020603050405020304" pitchFamily="18" charset="0"/>
              </a:rPr>
              <a:t> мер </a:t>
            </a:r>
            <a:r>
              <a:rPr lang="ru-RU" sz="1600" b="1" dirty="0">
                <a:solidFill>
                  <a:srgbClr val="7030A0"/>
                </a:solidFill>
                <a:effectLst/>
                <a:latin typeface="Liberation Serif" panose="02020603050405020304" pitchFamily="18" charset="0"/>
              </a:rPr>
              <a:t>по противодействию </a:t>
            </a:r>
            <a:r>
              <a:rPr lang="ru-RU" sz="1600" b="1" dirty="0" smtClean="0">
                <a:solidFill>
                  <a:srgbClr val="7030A0"/>
                </a:solidFill>
                <a:effectLst/>
                <a:latin typeface="Liberation Serif" panose="02020603050405020304" pitchFamily="18" charset="0"/>
              </a:rPr>
              <a:t>коррупции (07.02.2018, 11.10.2018)</a:t>
            </a:r>
          </a:p>
          <a:p>
            <a:pPr marL="0" indent="538163" algn="just">
              <a:buFontTx/>
              <a:buChar char="-"/>
            </a:pPr>
            <a:r>
              <a:rPr lang="ru-RU" sz="1600" b="1" dirty="0" smtClean="0">
                <a:solidFill>
                  <a:srgbClr val="7030A0"/>
                </a:solidFill>
                <a:effectLst/>
                <a:latin typeface="Liberation Serif" panose="02020603050405020304" pitchFamily="18" charset="0"/>
              </a:rPr>
              <a:t>3</a:t>
            </a:r>
            <a:r>
              <a:rPr lang="ru-RU" sz="1600" b="1" dirty="0">
                <a:solidFill>
                  <a:srgbClr val="7030A0"/>
                </a:solidFill>
                <a:effectLst/>
                <a:latin typeface="Liberation Serif" panose="02020603050405020304" pitchFamily="18" charset="0"/>
              </a:rPr>
              <a:t>. </a:t>
            </a:r>
            <a:r>
              <a:rPr lang="ru-RU" sz="1600" b="1" dirty="0" smtClean="0">
                <a:solidFill>
                  <a:srgbClr val="7030A0"/>
                </a:solidFill>
                <a:effectLst/>
                <a:latin typeface="Liberation Serif" panose="02020603050405020304" pitchFamily="18" charset="0"/>
              </a:rPr>
              <a:t>Проведение заместителем главы Администрации по социальным вопросам «круглого </a:t>
            </a:r>
            <a:r>
              <a:rPr lang="ru-RU" sz="1600" b="1" dirty="0">
                <a:solidFill>
                  <a:srgbClr val="7030A0"/>
                </a:solidFill>
                <a:effectLst/>
                <a:latin typeface="Liberation Serif" panose="02020603050405020304" pitchFamily="18" charset="0"/>
              </a:rPr>
              <a:t>стола» с участием институтов гражданского общества для информирования о ходе реализации Программы и для обсуждения проблем противодействия </a:t>
            </a:r>
            <a:r>
              <a:rPr lang="ru-RU" sz="1600" b="1" dirty="0" smtClean="0">
                <a:solidFill>
                  <a:srgbClr val="7030A0"/>
                </a:solidFill>
                <a:effectLst/>
                <a:latin typeface="Liberation Serif" panose="02020603050405020304" pitchFamily="18" charset="0"/>
              </a:rPr>
              <a:t>коррупции (04.04.2018, 08.08.2018, 27.11.2018)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09120"/>
            <a:ext cx="314389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4414172"/>
            <a:ext cx="40324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b="1" dirty="0">
                <a:solidFill>
                  <a:srgbClr val="7030A0"/>
                </a:solidFill>
                <a:latin typeface="Liberation Serif" panose="02020603050405020304" pitchFamily="18" charset="0"/>
              </a:rPr>
              <a:t>4. Проведение «круглого стола» с представителями некоммерческих (общественных) организаций, осуществляющих свою деятельность на территории Артемовского городского округа, посвященный Международному дню борьбы с коррупцией (17.12.2018)</a:t>
            </a:r>
          </a:p>
        </p:txBody>
      </p:sp>
    </p:spTree>
    <p:extLst>
      <p:ext uri="{BB962C8B-B14F-4D97-AF65-F5344CB8AC3E}">
        <p14:creationId xmlns:p14="http://schemas.microsoft.com/office/powerpoint/2010/main" val="3620662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115616" y="764704"/>
            <a:ext cx="7581528" cy="5040560"/>
          </a:xfrm>
        </p:spPr>
        <p:txBody>
          <a:bodyPr/>
          <a:lstStyle/>
          <a:p>
            <a:pPr marL="0" indent="444500" algn="just">
              <a:buNone/>
            </a:pPr>
            <a:r>
              <a:rPr lang="ru-RU" sz="1800" dirty="0">
                <a:latin typeface="Liberation Serif" panose="02020603050405020304" pitchFamily="18" charset="0"/>
              </a:rPr>
              <a:t>Из 109 мероприятий Плана, запланированных к выполнению в 2018 году, в полном объеме и в установленные сроки выполнено 106 мероприятий.</a:t>
            </a:r>
          </a:p>
          <a:p>
            <a:pPr marL="0" indent="444500" algn="just">
              <a:buNone/>
            </a:pPr>
            <a:r>
              <a:rPr lang="ru-RU" sz="1800" dirty="0">
                <a:latin typeface="Liberation Serif" panose="02020603050405020304" pitchFamily="18" charset="0"/>
              </a:rPr>
              <a:t>Не выполнено 3 мероприятия по </a:t>
            </a:r>
            <a:r>
              <a:rPr lang="ru-RU" sz="1800" dirty="0" smtClean="0">
                <a:latin typeface="Liberation Serif" panose="02020603050405020304" pitchFamily="18" charset="0"/>
              </a:rPr>
              <a:t>имеющимся на то основаниям:</a:t>
            </a:r>
            <a:endParaRPr lang="ru-RU" sz="1800" dirty="0">
              <a:latin typeface="Liberation Serif" panose="02020603050405020304" pitchFamily="18" charset="0"/>
            </a:endParaRPr>
          </a:p>
          <a:p>
            <a:pPr marL="0" indent="444500" algn="just">
              <a:buNone/>
            </a:pPr>
            <a:r>
              <a:rPr lang="ru-RU" sz="1800" dirty="0">
                <a:latin typeface="Liberation Serif" panose="02020603050405020304" pitchFamily="18" charset="0"/>
              </a:rPr>
              <a:t>-  «Проведение проверок расходования бюджетных средств, выделяемых на реализацию приоритетных программ, проведение мероприятий, связанных с отопительным сезоном и иными сезонными работами</a:t>
            </a:r>
            <a:r>
              <a:rPr lang="ru-RU" sz="1800" dirty="0" smtClean="0">
                <a:latin typeface="Liberation Serif" panose="02020603050405020304" pitchFamily="18" charset="0"/>
              </a:rPr>
              <a:t>»);</a:t>
            </a:r>
            <a:endParaRPr lang="ru-RU" sz="1800" dirty="0">
              <a:latin typeface="Liberation Serif" panose="02020603050405020304" pitchFamily="18" charset="0"/>
            </a:endParaRPr>
          </a:p>
          <a:p>
            <a:pPr marL="0" indent="444500" algn="just">
              <a:buNone/>
            </a:pPr>
            <a:r>
              <a:rPr lang="ru-RU" sz="1800" dirty="0">
                <a:latin typeface="Liberation Serif" panose="02020603050405020304" pitchFamily="18" charset="0"/>
              </a:rPr>
              <a:t>«Проведение конкурсов для формирования кадрового резерва на должности муниципальной службы, относящиеся к ведущим, главным и высшим группам должностей муниципальной службы</a:t>
            </a:r>
            <a:r>
              <a:rPr lang="ru-RU" sz="1800" dirty="0" smtClean="0">
                <a:latin typeface="Liberation Serif" panose="02020603050405020304" pitchFamily="18" charset="0"/>
              </a:rPr>
              <a:t>»; </a:t>
            </a:r>
            <a:endParaRPr lang="ru-RU" sz="1800" dirty="0">
              <a:latin typeface="Liberation Serif" panose="02020603050405020304" pitchFamily="18" charset="0"/>
            </a:endParaRPr>
          </a:p>
          <a:p>
            <a:pPr marL="0" indent="444500" algn="just">
              <a:buNone/>
            </a:pPr>
            <a:r>
              <a:rPr lang="ru-RU" sz="1800" dirty="0">
                <a:latin typeface="Liberation Serif" panose="02020603050405020304" pitchFamily="18" charset="0"/>
              </a:rPr>
              <a:t>- «Реализация мер по контролю за исполнением законодательства Российской Федерации о контрактной системе в сфере закупок товаров, работ, услуг для обеспечения государственных и муниципальных нужд в части определения начальной (максимальной) цены контрактов на выполнение строительно-монтажных работ в целях недопущения их удорожания, нарушения принципа эффективности использования бюджетных средств</a:t>
            </a:r>
            <a:r>
              <a:rPr lang="ru-RU" sz="1800" dirty="0" smtClean="0">
                <a:latin typeface="Liberation Serif" panose="02020603050405020304" pitchFamily="18" charset="0"/>
              </a:rPr>
              <a:t>».</a:t>
            </a:r>
            <a:endParaRPr lang="ru-RU" sz="1800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943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alphaModFix amt="9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935509" y="332656"/>
            <a:ext cx="7993062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indent="228600" algn="just">
              <a:tabLst>
                <a:tab pos="228600" algn="l"/>
              </a:tabLst>
              <a:defRPr/>
            </a:pPr>
            <a:r>
              <a:rPr lang="ru-RU" b="1" dirty="0" smtClean="0">
                <a:solidFill>
                  <a:srgbClr val="0000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За 2018 год заседания Комиссии по координации работы по противодействию коррупции в Артемовском городском округе были проведены 21.02.2018, 22.05.2018, 18.09.2018, 27.11.2018. Из предусмотренных Планом к рассмотрению 27 вопросов рассмотрены все. </a:t>
            </a:r>
          </a:p>
          <a:p>
            <a:pPr indent="228600" algn="just">
              <a:tabLst>
                <a:tab pos="228600" algn="l"/>
              </a:tabLst>
              <a:defRPr/>
            </a:pPr>
            <a:r>
              <a:rPr lang="ru-RU" b="1" dirty="0" smtClean="0">
                <a:solidFill>
                  <a:srgbClr val="0000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За аналогичный период 2017 года на заседаниях Комиссии</a:t>
            </a:r>
            <a:r>
              <a:rPr lang="ru-RU" b="1" dirty="0">
                <a:solidFill>
                  <a:srgbClr val="0000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по координации работы по противодействию коррупции в Артемовском городском </a:t>
            </a:r>
            <a:r>
              <a:rPr lang="ru-RU" b="1" dirty="0" smtClean="0">
                <a:solidFill>
                  <a:srgbClr val="0000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округе было рассмотрено 32 вопроса, что составляет 100 % от числа запланированных.</a:t>
            </a:r>
            <a:endParaRPr lang="ru-RU" b="1" i="1" dirty="0">
              <a:solidFill>
                <a:srgbClr val="000000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79"/>
            <a:ext cx="6768752" cy="406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alphaModFix amt="9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899592" y="476672"/>
            <a:ext cx="799306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indent="228600" algn="just">
              <a:tabLst>
                <a:tab pos="228600" algn="l"/>
              </a:tabLst>
              <a:defRPr/>
            </a:pPr>
            <a:r>
              <a:rPr lang="ru-RU" b="1" dirty="0" smtClean="0">
                <a:solidFill>
                  <a:srgbClr val="0000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 состав Комиссии по координации работы по противодействию коррупции входят представители органов государственной власти, органов местного самоуправления, институтов гражданского общества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510529"/>
              </p:ext>
            </p:extLst>
          </p:nvPr>
        </p:nvGraphicFramePr>
        <p:xfrm>
          <a:off x="1511747" y="1556792"/>
          <a:ext cx="676875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0790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ChangeArrowheads="1"/>
          </p:cNvSpPr>
          <p:nvPr/>
        </p:nvSpPr>
        <p:spPr bwMode="auto">
          <a:xfrm>
            <a:off x="755650" y="3144838"/>
            <a:ext cx="7992814" cy="172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0850" eaLnBrk="0" hangingPunct="0">
              <a:tabLst>
                <a:tab pos="6302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6302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6302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6302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6302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b="1">
              <a:latin typeface="Times New Roman" panose="02020603050405020304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52136" y="404664"/>
            <a:ext cx="7993062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indent="269875" algn="just">
              <a:tabLst>
                <a:tab pos="228600" algn="l"/>
              </a:tabLst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 2018 году юридическим </a:t>
            </a:r>
            <a:r>
              <a:rPr lang="ru-RU" sz="1400" b="1" dirty="0">
                <a:solidFill>
                  <a:srgbClr val="0000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отделом </a:t>
            </a:r>
            <a:r>
              <a:rPr lang="ru-RU" sz="1400" b="1" dirty="0" smtClean="0">
                <a:solidFill>
                  <a:srgbClr val="0000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Администрации Артемовского городского округа проведена </a:t>
            </a:r>
            <a:r>
              <a:rPr lang="ru-RU" sz="1400" b="1" dirty="0">
                <a:solidFill>
                  <a:srgbClr val="0000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антикоррупционная экспертиза 233 проектов МНПА.</a:t>
            </a:r>
          </a:p>
          <a:p>
            <a:pPr indent="269875" algn="just">
              <a:tabLst>
                <a:tab pos="228600" algn="l"/>
              </a:tabLst>
              <a:defRPr/>
            </a:pPr>
            <a:r>
              <a:rPr lang="ru-RU" sz="1400" b="1" dirty="0">
                <a:solidFill>
                  <a:srgbClr val="0000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 результатам экспертизы </a:t>
            </a:r>
            <a:r>
              <a:rPr lang="ru-RU" sz="1400" b="1" dirty="0" smtClean="0">
                <a:solidFill>
                  <a:srgbClr val="0000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выявлено 2 коррупциогенных фактора:</a:t>
            </a:r>
            <a:endParaRPr lang="ru-RU" sz="1400" b="1" dirty="0">
              <a:solidFill>
                <a:srgbClr val="000000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indent="269875" algn="just">
              <a:tabLst>
                <a:tab pos="228600" algn="l"/>
              </a:tabLst>
              <a:defRPr/>
            </a:pPr>
            <a:r>
              <a:rPr lang="ru-RU" sz="1400" b="1" dirty="0">
                <a:solidFill>
                  <a:srgbClr val="0000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solidFill>
                  <a:srgbClr val="0000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широта </a:t>
            </a:r>
            <a:r>
              <a:rPr lang="ru-RU" sz="1400" b="1" dirty="0">
                <a:solidFill>
                  <a:srgbClr val="0000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дискреционных </a:t>
            </a:r>
            <a:r>
              <a:rPr lang="ru-RU" sz="1400" b="1" dirty="0" smtClean="0">
                <a:solidFill>
                  <a:srgbClr val="0000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полномочий;</a:t>
            </a:r>
            <a:endParaRPr lang="ru-RU" sz="1400" b="1" dirty="0">
              <a:solidFill>
                <a:srgbClr val="000000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indent="269875" algn="just">
              <a:tabLst>
                <a:tab pos="228600" algn="l"/>
              </a:tabLst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 нарушение </a:t>
            </a:r>
            <a:r>
              <a:rPr lang="ru-RU" sz="1400" b="1" dirty="0">
                <a:solidFill>
                  <a:srgbClr val="0000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компетенции органа местного </a:t>
            </a:r>
            <a:r>
              <a:rPr lang="ru-RU" sz="1400" b="1" dirty="0" smtClean="0">
                <a:solidFill>
                  <a:srgbClr val="0000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самоуправления.</a:t>
            </a:r>
          </a:p>
          <a:p>
            <a:pPr indent="269875" algn="just">
              <a:tabLst>
                <a:tab pos="228600" algn="l"/>
              </a:tabLst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За аналогичный период 2017 года проведена антикоррупционная экспертиза 230 проектов МНПА, выявлено 5 коррупциогенных факторов.</a:t>
            </a:r>
            <a:endParaRPr lang="ru-RU" sz="1400" b="1" dirty="0">
              <a:solidFill>
                <a:srgbClr val="000000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tabLst>
                <a:tab pos="228600" algn="l"/>
              </a:tabLst>
              <a:defRPr/>
            </a:pP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018450"/>
              </p:ext>
            </p:extLst>
          </p:nvPr>
        </p:nvGraphicFramePr>
        <p:xfrm>
          <a:off x="1619672" y="2227750"/>
          <a:ext cx="6480720" cy="3721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2136" y="6165304"/>
            <a:ext cx="7993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9875" algn="just"/>
            <a:r>
              <a:rPr lang="ru-RU" sz="1400" b="1" dirty="0" smtClean="0">
                <a:solidFill>
                  <a:srgbClr val="0000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Антикоррупционная экспертиза, проведенная Артемовской городской прокуратурой и независимыми экспертами, коррупциогенных факторов не выявила.</a:t>
            </a:r>
            <a:endParaRPr lang="ru-RU" sz="1400" b="1" dirty="0">
              <a:solidFill>
                <a:srgbClr val="000000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723192" y="260648"/>
            <a:ext cx="79216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63538" algn="just">
              <a:spcAft>
                <a:spcPts val="0"/>
              </a:spcAft>
            </a:pPr>
            <a:r>
              <a:rPr lang="ru-RU" dirty="0">
                <a:latin typeface="Liberation Serif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состоянию на 01.01.2019 </a:t>
            </a:r>
            <a:r>
              <a:rPr lang="ru-RU" dirty="0" smtClean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органами местного самоуправления Артемовского городского округа предоставляются  </a:t>
            </a:r>
            <a:r>
              <a:rPr lang="ru-RU" dirty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61 </a:t>
            </a:r>
            <a:r>
              <a:rPr lang="ru-RU" dirty="0" smtClean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муниципальная услуга, </a:t>
            </a:r>
            <a:r>
              <a:rPr lang="ru-RU" dirty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58 услугам утверждены Административные регламенты, 3 регламента находятся в стадии разработки и согласования.</a:t>
            </a:r>
          </a:p>
          <a:p>
            <a:pPr indent="363538" algn="just">
              <a:spcAft>
                <a:spcPts val="0"/>
              </a:spcAft>
            </a:pPr>
            <a:r>
              <a:rPr lang="ru-RU" dirty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2018 году утвержден 1 новый регламент, 6 регламентов изложено в новой редакции, издано 13 постановлений о внесении изменений в административные </a:t>
            </a:r>
            <a:r>
              <a:rPr lang="ru-RU" dirty="0" smtClean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регламенты</a:t>
            </a:r>
            <a:endParaRPr lang="ru-RU" dirty="0">
              <a:latin typeface="Liberation Serif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Rectangle 485"/>
          <p:cNvSpPr>
            <a:spLocks noChangeArrowheads="1"/>
          </p:cNvSpPr>
          <p:nvPr/>
        </p:nvSpPr>
        <p:spPr bwMode="auto">
          <a:xfrm>
            <a:off x="0" y="6094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3281106"/>
              </p:ext>
            </p:extLst>
          </p:nvPr>
        </p:nvGraphicFramePr>
        <p:xfrm>
          <a:off x="1547664" y="2108993"/>
          <a:ext cx="6552728" cy="445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ChangeArrowheads="1"/>
          </p:cNvSpPr>
          <p:nvPr/>
        </p:nvSpPr>
        <p:spPr bwMode="auto">
          <a:xfrm>
            <a:off x="1043608" y="200253"/>
            <a:ext cx="77041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 dirty="0" smtClean="0">
                <a:solidFill>
                  <a:schemeClr val="bg1">
                    <a:lumMod val="50000"/>
                  </a:schemeClr>
                </a:solidFill>
                <a:latin typeface="Liberation Serif" panose="02020603050405020304" pitchFamily="18" charset="0"/>
              </a:rPr>
              <a:t>За 2018 год Финансовым управлением Администрации проведены 15 проверок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  <a:t>финансово-хозяйственной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  <a:t>деятельности муниципальных учреждений, органов местного самоуправления, отраслевых (функциональных) органов Администрации Артемовского городского округа, а также целевого, эффективного и правомерного использования средств бюджета Артемовского городского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  <a:t>округа ( в 2017 году было проведено 12 проверок)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Liberation Serif" panose="02020603050405020304" pitchFamily="18" charset="0"/>
              </a:rPr>
              <a:t>.</a:t>
            </a:r>
            <a:endParaRPr lang="ru-RU" altLang="ru-RU" b="1" dirty="0">
              <a:solidFill>
                <a:schemeClr val="bg1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4863910"/>
              </p:ext>
            </p:extLst>
          </p:nvPr>
        </p:nvGraphicFramePr>
        <p:xfrm>
          <a:off x="1331640" y="1745723"/>
          <a:ext cx="756084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0234777"/>
              </p:ext>
            </p:extLst>
          </p:nvPr>
        </p:nvGraphicFramePr>
        <p:xfrm>
          <a:off x="3005721" y="3212976"/>
          <a:ext cx="3779912" cy="31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66" name="Rectangle 9"/>
          <p:cNvSpPr>
            <a:spLocks noChangeArrowheads="1"/>
          </p:cNvSpPr>
          <p:nvPr/>
        </p:nvSpPr>
        <p:spPr bwMode="auto">
          <a:xfrm>
            <a:off x="1043608" y="631139"/>
            <a:ext cx="77041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chemeClr val="bg1">
                    <a:lumMod val="50000"/>
                  </a:schemeClr>
                </a:solidFill>
                <a:latin typeface="Liberation Serif" panose="02020603050405020304" pitchFamily="18" charset="0"/>
              </a:rPr>
              <a:t>Выявленные финансовые нарушения с использованием средств бюджета, тыс. руб.</a:t>
            </a:r>
            <a:endParaRPr lang="ru-RU" altLang="ru-RU" sz="2000" b="1" dirty="0">
              <a:solidFill>
                <a:schemeClr val="bg1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3690613"/>
              </p:ext>
            </p:extLst>
          </p:nvPr>
        </p:nvGraphicFramePr>
        <p:xfrm>
          <a:off x="1195460" y="2057400"/>
          <a:ext cx="3779912" cy="31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2109288"/>
              </p:ext>
            </p:extLst>
          </p:nvPr>
        </p:nvGraphicFramePr>
        <p:xfrm>
          <a:off x="4823100" y="2057400"/>
          <a:ext cx="3924646" cy="31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8612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ChangeArrowheads="1"/>
          </p:cNvSpPr>
          <p:nvPr/>
        </p:nvSpPr>
        <p:spPr bwMode="auto">
          <a:xfrm>
            <a:off x="1043608" y="1196752"/>
            <a:ext cx="7704138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b="1" dirty="0" smtClean="0">
                <a:solidFill>
                  <a:schemeClr val="bg1">
                    <a:lumMod val="50000"/>
                  </a:schemeClr>
                </a:solidFill>
                <a:latin typeface="Liberation Serif" panose="02020603050405020304" pitchFamily="18" charset="0"/>
              </a:rPr>
              <a:t>По результатам проведенных проверок Финансовым управлением изданы Представления.</a:t>
            </a:r>
          </a:p>
          <a:p>
            <a:pPr algn="just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Liberation Serif" panose="02020603050405020304" pitchFamily="18" charset="0"/>
              </a:rPr>
              <a:t>Руководителям </a:t>
            </a:r>
            <a:r>
              <a:rPr lang="ru-RU" altLang="ru-RU" sz="2000" b="1" dirty="0" smtClean="0">
                <a:solidFill>
                  <a:schemeClr val="bg1">
                    <a:lumMod val="50000"/>
                  </a:schemeClr>
                </a:solidFill>
                <a:latin typeface="Liberation Serif" panose="02020603050405020304" pitchFamily="18" charset="0"/>
              </a:rPr>
              <a:t>главных распорядителей бюджетных средств (ГРБС) направлена информация о нарушениях, выявленных по результатам проведенных проверок подведомственных учреждений.</a:t>
            </a:r>
          </a:p>
          <a:p>
            <a:pPr algn="just" eaLnBrk="1" hangingPunct="1"/>
            <a:r>
              <a:rPr lang="ru-RU" altLang="ru-RU" sz="2000" b="1" dirty="0" smtClean="0">
                <a:solidFill>
                  <a:schemeClr val="bg1">
                    <a:lumMod val="50000"/>
                  </a:schemeClr>
                </a:solidFill>
                <a:latin typeface="Liberation Serif" panose="02020603050405020304" pitchFamily="18" charset="0"/>
              </a:rPr>
              <a:t>В декабре 2018 года Финансовым  управлением проведен семинар с руководителями </a:t>
            </a:r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Liberation Serif" panose="02020603050405020304" pitchFamily="18" charset="0"/>
              </a:rPr>
              <a:t>муниципальных </a:t>
            </a:r>
            <a:r>
              <a:rPr lang="ru-RU" altLang="ru-RU" sz="2000" b="1" dirty="0" smtClean="0">
                <a:solidFill>
                  <a:schemeClr val="bg1">
                    <a:lumMod val="50000"/>
                  </a:schemeClr>
                </a:solidFill>
                <a:latin typeface="Liberation Serif" panose="02020603050405020304" pitchFamily="18" charset="0"/>
              </a:rPr>
              <a:t>учреждений</a:t>
            </a:r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Liberation Serif" panose="02020603050405020304" pitchFamily="18" charset="0"/>
              </a:rPr>
              <a:t>, органов местного самоуправления, отраслевых (функциональных) органов Администрации Артемовского городского округа, </a:t>
            </a:r>
            <a:r>
              <a:rPr lang="ru-RU" altLang="ru-RU" sz="2000" b="1" dirty="0" smtClean="0">
                <a:solidFill>
                  <a:schemeClr val="bg1">
                    <a:lumMod val="50000"/>
                  </a:schemeClr>
                </a:solidFill>
                <a:latin typeface="Liberation Serif" panose="02020603050405020304" pitchFamily="18" charset="0"/>
              </a:rPr>
              <a:t>на котором был освещен вопрос по типичным ошибкам и нарушениям, выявляемых при проведении </a:t>
            </a:r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Liberation Serif" panose="02020603050405020304" pitchFamily="18" charset="0"/>
              </a:rPr>
              <a:t>проверок финансово-хозяйственной </a:t>
            </a:r>
            <a:r>
              <a:rPr lang="ru-RU" altLang="ru-RU" sz="2000" b="1" dirty="0" smtClean="0">
                <a:solidFill>
                  <a:schemeClr val="bg1">
                    <a:lumMod val="50000"/>
                  </a:schemeClr>
                </a:solidFill>
                <a:latin typeface="Liberation Serif" panose="02020603050405020304" pitchFamily="18" charset="0"/>
              </a:rPr>
              <a:t>деятельности.</a:t>
            </a:r>
          </a:p>
          <a:p>
            <a:pPr algn="just" eaLnBrk="1" hangingPunct="1"/>
            <a:endParaRPr lang="ru-RU" altLang="ru-RU" b="1" dirty="0">
              <a:solidFill>
                <a:schemeClr val="bg1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86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1862</TotalTime>
  <Words>1984</Words>
  <Application>Microsoft Office PowerPoint</Application>
  <PresentationFormat>Экран (4:3)</PresentationFormat>
  <Paragraphs>128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Liberation Serif</vt:lpstr>
      <vt:lpstr>Times New Roman</vt:lpstr>
      <vt:lpstr>Wingdings</vt:lpstr>
      <vt:lpstr>Облака</vt:lpstr>
      <vt:lpstr>Круги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УРАЛЬСКАЯ АКАДЕМИЯ ГОСУДАРСТВЕННОЙ СЛУЖБЫ Кафедра социологии и управления общественными отношениями  Филиал УрАГС в г. Лангепасе</dc:title>
  <dc:creator>Home</dc:creator>
  <cp:lastModifiedBy>УГЛАНОВ</cp:lastModifiedBy>
  <cp:revision>98</cp:revision>
  <dcterms:created xsi:type="dcterms:W3CDTF">2007-09-22T07:47:18Z</dcterms:created>
  <dcterms:modified xsi:type="dcterms:W3CDTF">2019-02-04T04:03:24Z</dcterms:modified>
</cp:coreProperties>
</file>