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5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43929740495821"/>
          <c:y val="4.2688567483431548E-2"/>
          <c:w val="0.67491091972067518"/>
          <c:h val="0.780882056188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Лист1!$D$3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01664"/>
        <c:axId val="208099704"/>
      </c:barChart>
      <c:catAx>
        <c:axId val="20810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099704"/>
        <c:crosses val="autoZero"/>
        <c:auto val="1"/>
        <c:lblAlgn val="ctr"/>
        <c:lblOffset val="100"/>
        <c:noMultiLvlLbl val="0"/>
      </c:catAx>
      <c:valAx>
        <c:axId val="208099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101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/>
              <a:t>Антикоррупционная </a:t>
            </a:r>
            <a:r>
              <a:rPr lang="ru-RU" sz="1400" b="0" dirty="0"/>
              <a:t>экспертиза МНПА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510372016033433"/>
          <c:y val="0.35321165469208299"/>
          <c:w val="0.46733333333333332"/>
          <c:h val="0.70099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Атикоррупционная экспертиза МНПА</c:v>
                </c:pt>
              </c:strCache>
            </c:strRef>
          </c:tx>
          <c:spPr>
            <a:effectLst>
              <a:glow>
                <a:schemeClr val="accent1"/>
              </a:glow>
              <a:outerShdw blurRad="266700" sx="93000" sy="93000" algn="ctr" rotWithShape="0">
                <a:srgbClr val="000000"/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explosion val="32"/>
          <c:dPt>
            <c:idx val="1"/>
            <c:bubble3D val="0"/>
            <c:explosion val="15"/>
          </c:dPt>
          <c:dLbls>
            <c:dLbl>
              <c:idx val="0"/>
              <c:layout>
                <c:manualLayout>
                  <c:x val="2.731463254593176E-2"/>
                  <c:y val="-2.1962844488188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371801181102361"/>
                  <c:y val="-3.921874999999999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2746062992126E-2"/>
                  <c:y val="-3.147957677165354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2019 год 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313</c:v>
                </c:pt>
                <c:pt idx="1">
                  <c:v>320</c:v>
                </c:pt>
                <c:pt idx="2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/>
              <a:t>Количество</a:t>
            </a:r>
            <a:r>
              <a:rPr lang="ru-RU" sz="1400" b="0" baseline="0" dirty="0" smtClean="0"/>
              <a:t> проектов МНПА, </a:t>
            </a:r>
          </a:p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baseline="0" dirty="0" smtClean="0"/>
              <a:t>в которых выявлены </a:t>
            </a:r>
            <a:r>
              <a:rPr lang="ru-RU" sz="1400" b="0" baseline="0" dirty="0" err="1" smtClean="0"/>
              <a:t>коррупциогенные</a:t>
            </a:r>
            <a:r>
              <a:rPr lang="ru-RU" sz="1400" b="0" baseline="0" dirty="0" smtClean="0"/>
              <a:t> факторы </a:t>
            </a:r>
            <a:endParaRPr lang="ru-RU" sz="1400" b="0" dirty="0"/>
          </a:p>
        </c:rich>
      </c:tx>
      <c:layout>
        <c:manualLayout>
          <c:xMode val="edge"/>
          <c:yMode val="edge"/>
          <c:x val="0.1032353858100433"/>
          <c:y val="2.00244313830141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04002624671916"/>
          <c:y val="0.21775"/>
          <c:w val="0.46733333333333332"/>
          <c:h val="0.70099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Атикоррупционная экспертиза МНПА</c:v>
                </c:pt>
              </c:strCache>
            </c:strRef>
          </c:tx>
          <c:spPr>
            <a:effectLst>
              <a:glow>
                <a:schemeClr val="accent1"/>
              </a:glow>
              <a:outerShdw blurRad="266700" sx="93000" sy="93000" algn="ctr" rotWithShape="0">
                <a:srgbClr val="000000"/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explosion val="6"/>
          <c:dPt>
            <c:idx val="0"/>
            <c:bubble3D val="0"/>
            <c:explosion val="18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2.02574476833789E-2"/>
                  <c:y val="1.4276025977699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293698150281398"/>
                  <c:y val="-0.11226451817937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498667562282439"/>
                  <c:y val="6.036158025427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2019 год 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 требований земельного законодательства у физических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ч.1 ст.8.8 КоАП РФ</c:v>
                </c:pt>
                <c:pt idx="1">
                  <c:v>ст. 7.1 КоАП 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105192"/>
        <c:axId val="208102056"/>
      </c:barChart>
      <c:catAx>
        <c:axId val="208105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02056"/>
        <c:crosses val="autoZero"/>
        <c:auto val="1"/>
        <c:lblAlgn val="ctr"/>
        <c:lblOffset val="100"/>
        <c:noMultiLvlLbl val="0"/>
      </c:catAx>
      <c:valAx>
        <c:axId val="20810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0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98688"/>
        <c:axId val="70501824"/>
        <c:axId val="0"/>
      </c:bar3DChart>
      <c:catAx>
        <c:axId val="70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01824"/>
        <c:crosses val="autoZero"/>
        <c:auto val="1"/>
        <c:lblAlgn val="ctr"/>
        <c:lblOffset val="100"/>
        <c:noMultiLvlLbl val="0"/>
      </c:catAx>
      <c:valAx>
        <c:axId val="7050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4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44896"/>
        <c:axId val="208550384"/>
        <c:axId val="0"/>
      </c:bar3DChart>
      <c:catAx>
        <c:axId val="2085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550384"/>
        <c:crosses val="autoZero"/>
        <c:auto val="1"/>
        <c:lblAlgn val="ctr"/>
        <c:lblOffset val="100"/>
        <c:noMultiLvlLbl val="0"/>
      </c:catAx>
      <c:valAx>
        <c:axId val="20855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5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527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1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088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28.01.2022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779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66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5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0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1417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6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28.01.2022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645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7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28.01.2022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14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47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20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2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596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28.01.2022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577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5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85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1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77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8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36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2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64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49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41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28.01.2022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45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2348880"/>
            <a:ext cx="8208912" cy="20882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мероприятий по противодействию коррупции в Артемовском городском округе за 2021 год, утвержденный постановлением Администрации Артемовского городского округа от 18.01.2021 № 17-ПА «Об утверждении Плана мероприятий по противодействию коррупции в Артемовском городском округе на 2021-2023 годы»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8419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8. </a:t>
            </a:r>
            <a:r>
              <a:rPr lang="ru-RU" sz="2200" dirty="0"/>
              <a:t>Организация работы по устранению </a:t>
            </a:r>
            <a:r>
              <a:rPr lang="ru-RU" sz="2200" dirty="0" err="1"/>
              <a:t>коррупциогенных</a:t>
            </a:r>
            <a:r>
              <a:rPr lang="ru-RU" sz="2200" dirty="0"/>
              <a:t> факторов, препятствующих созданию благоприятных условий для привлечения инвестиций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103" y="2320834"/>
            <a:ext cx="4746171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2021 год в соответствии с Порядком проведения оценки регулирующего воздействия проектов нормативных правовых актов Артемовского городского округа, утвержденным постановлением Администрации Артемовского городского округа от 31.12.2015 № 1733-ПА проведена оценка регулирующего воздействия по 7 проектам МНПА и экспертиза по 5 МНПА.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355"/>
            <a:ext cx="853514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59" y="1329418"/>
            <a:ext cx="5628023" cy="5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3325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9. </a:t>
            </a:r>
            <a:r>
              <a:rPr lang="ru-RU" sz="2200" dirty="0"/>
              <a:t>Повышение результативности и эффективности работы с обращениями граждан по фактам коррупции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793965"/>
            <a:ext cx="6217920" cy="4841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Для устных обращений граждан и организаций о фактах совершения коррупционных правонарушений муниципальными служащими Артемовского городского округа действует «телефон доверия» Администрации Артемовского городского округа </a:t>
            </a:r>
            <a:r>
              <a:rPr lang="ru-RU" dirty="0" smtClean="0"/>
              <a:t>–     </a:t>
            </a:r>
            <a:r>
              <a:rPr lang="ru-RU" b="1" dirty="0" smtClean="0"/>
              <a:t>5-72-98</a:t>
            </a:r>
            <a:r>
              <a:rPr lang="ru-RU" dirty="0" smtClean="0"/>
              <a:t>. </a:t>
            </a:r>
            <a:r>
              <a:rPr lang="ru-RU" dirty="0" smtClean="0"/>
              <a:t>С </a:t>
            </a:r>
            <a:r>
              <a:rPr lang="ru-RU" dirty="0"/>
              <a:t>целью ведения учета устных обращений граждан и организаций, сообщения, поступившие на Телефон доверия, заносятся в «Журнал устных обращений граждан и организаций о фактах совершения коррупционных правонарушений муниципальными служащими Артемовского городского </a:t>
            </a:r>
            <a:r>
              <a:rPr lang="ru-RU" dirty="0" smtClean="0"/>
              <a:t>округа.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2021 году обращений не поступало.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897"/>
            <a:ext cx="853514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95" y="143691"/>
            <a:ext cx="5495342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50372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10. </a:t>
            </a:r>
            <a:r>
              <a:rPr lang="ru-RU" sz="2000" dirty="0"/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3" y="1736272"/>
            <a:ext cx="8294916" cy="17297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Сведения о доходах, расходах, об имуществе и обязательствах имущественного характера лиц, замещающих должности муниципальной службы в органах местного самоуправления Артемовского городского округа, за отчетный 2020 год размещены на официальных сайтах органов местного самоуправления Артемовского городского округа в информационно-телекоммуникационной сети «Интернет» в установленные законодательством сроки.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47"/>
            <a:ext cx="853514" cy="1377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3" y="1422490"/>
            <a:ext cx="2295253" cy="2147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670" y="6070407"/>
            <a:ext cx="111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Информация о результатах деятельности комиссии по координации работы по противодействию коррупции в Артемовском городском округе размещена 17.02.2021, 19.05.2021, 20.08.2021, 19.11.2021.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35" y="3345836"/>
            <a:ext cx="4521677" cy="2724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5677" y="3657811"/>
            <a:ext cx="5981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Информация о результатах </a:t>
            </a:r>
            <a:r>
              <a:rPr lang="ru-RU" dirty="0" smtClean="0"/>
              <a:t>деятельности </a:t>
            </a:r>
            <a:r>
              <a:rPr lang="ru-RU" dirty="0"/>
              <a:t>комиссии по соблюдению </a:t>
            </a:r>
            <a:r>
              <a:rPr lang="ru-RU" dirty="0" smtClean="0"/>
              <a:t>требований </a:t>
            </a:r>
            <a:r>
              <a:rPr lang="ru-RU" dirty="0"/>
              <a:t>к служебному поведению </a:t>
            </a:r>
            <a:r>
              <a:rPr lang="ru-RU" dirty="0" smtClean="0"/>
              <a:t>муниципальных </a:t>
            </a:r>
            <a:r>
              <a:rPr lang="ru-RU" dirty="0"/>
              <a:t>служащих, и урегулированию конфликта интересов в органах </a:t>
            </a:r>
            <a:r>
              <a:rPr lang="ru-RU" dirty="0" smtClean="0"/>
              <a:t>местного </a:t>
            </a:r>
            <a:r>
              <a:rPr lang="ru-RU" dirty="0"/>
              <a:t>самоуправления Артемовского </a:t>
            </a:r>
            <a:r>
              <a:rPr lang="ru-RU" dirty="0" smtClean="0"/>
              <a:t>городского </a:t>
            </a:r>
            <a:r>
              <a:rPr lang="ru-RU" dirty="0"/>
              <a:t>округа за 1, 2, 3 кварталы 2021 года размещена 09.04.2021, 05.07.2021, 05.10.2021. В 4 квартале 2021 года </a:t>
            </a:r>
            <a:r>
              <a:rPr lang="ru-RU" dirty="0" smtClean="0"/>
              <a:t>основания </a:t>
            </a:r>
            <a:r>
              <a:rPr lang="ru-RU" dirty="0"/>
              <a:t>для заседаний комиссии </a:t>
            </a:r>
            <a:r>
              <a:rPr lang="ru-RU" dirty="0" smtClean="0"/>
              <a:t>отсутствовали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090" y="45665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11. </a:t>
            </a:r>
            <a:r>
              <a:rPr lang="ru-RU" sz="2000" dirty="0"/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2425804"/>
            <a:ext cx="4881154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2021 году мониторинг хода </a:t>
            </a:r>
            <a:r>
              <a:rPr lang="ru-RU" dirty="0" smtClean="0"/>
              <a:t>реализации </a:t>
            </a:r>
            <a:r>
              <a:rPr lang="ru-RU" dirty="0"/>
              <a:t>и эффективности мероприятий по противодействию коррупции (</a:t>
            </a:r>
            <a:r>
              <a:rPr lang="ru-RU" dirty="0" smtClean="0"/>
              <a:t>федеральный </a:t>
            </a:r>
            <a:r>
              <a:rPr lang="ru-RU" dirty="0"/>
              <a:t>антикоррупционный </a:t>
            </a:r>
            <a:r>
              <a:rPr lang="ru-RU" dirty="0" smtClean="0"/>
              <a:t>мониторинг</a:t>
            </a:r>
            <a:r>
              <a:rPr lang="ru-RU" dirty="0"/>
              <a:t>) в Артемовском городском округе направлен в Департамент </a:t>
            </a:r>
            <a:r>
              <a:rPr lang="ru-RU" dirty="0" smtClean="0"/>
              <a:t>противодействия </a:t>
            </a:r>
            <a:r>
              <a:rPr lang="ru-RU" dirty="0"/>
              <a:t>коррупции и контроля </a:t>
            </a:r>
            <a:r>
              <a:rPr lang="ru-RU" dirty="0" smtClean="0"/>
              <a:t>Свердловской </a:t>
            </a:r>
            <a:r>
              <a:rPr lang="ru-RU" dirty="0"/>
              <a:t>области в установленные </a:t>
            </a:r>
            <a:r>
              <a:rPr lang="ru-RU" dirty="0" smtClean="0"/>
              <a:t>сроки.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17457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707" y="873729"/>
            <a:ext cx="4398376" cy="59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178" y="392836"/>
            <a:ext cx="9614516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12. </a:t>
            </a:r>
            <a:r>
              <a:rPr lang="ru-RU" sz="2200" dirty="0"/>
              <a:t>Обеспечение участия институтов гражданского общества в мероприятиях по противодействию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9506"/>
            <a:ext cx="10681094" cy="2552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состав комиссии по соблюдению требований к служебному поведению муниципальных служащих и урегулированию конфликта интересов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представитель Общественной палаты Артемовского городского округа.</a:t>
            </a:r>
          </a:p>
          <a:p>
            <a:pPr marL="0" indent="0">
              <a:buNone/>
            </a:pPr>
            <a:r>
              <a:rPr lang="ru-RU" dirty="0"/>
              <a:t>В состав комиссии по координации работы по противодействию коррупции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председатель Общественной палаты Артемовского городского округа, член Президиума Совета Местного отделения Свердловской областной общественной организации ветеранов войны, труда боевых действий, государственной службы, пенсионеров Артемовского городского округа.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102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57" y="3936274"/>
            <a:ext cx="9440092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40712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13. </a:t>
            </a:r>
            <a:r>
              <a:rPr lang="ru-RU" sz="2200" dirty="0"/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61" y="1650274"/>
            <a:ext cx="5133704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Подготовлен и размещен на официальном сайте Артемовского городского округа в </a:t>
            </a:r>
            <a:r>
              <a:rPr lang="ru-RU" dirty="0" smtClean="0"/>
              <a:t>информационно-телекоммуникационной сети </a:t>
            </a:r>
            <a:r>
              <a:rPr lang="ru-RU" dirty="0"/>
              <a:t>«Интернет» в подразделе «Доклады, отчеты, обзоры, статистическая информация» раздела «Противодействие коррупции» отчет об исполнении Плана просветительских мероприятий, направленных на создание в обществе атмосферы нетерпимости к коррупционным проявлениям в Артемовском городском округе за 2021 год.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07" y="108858"/>
            <a:ext cx="853514" cy="138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09" y="1397181"/>
            <a:ext cx="5375909" cy="537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5138122"/>
            <a:ext cx="4827270" cy="1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840" y="43036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49" y="1916262"/>
            <a:ext cx="10354491" cy="4941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2021 году состоялось 4 заседания </a:t>
            </a:r>
            <a:r>
              <a:rPr lang="ru-RU" dirty="0" smtClean="0"/>
              <a:t>Комиссии </a:t>
            </a:r>
            <a:r>
              <a:rPr lang="ru-RU" dirty="0"/>
              <a:t>по координации работы по </a:t>
            </a:r>
            <a:r>
              <a:rPr lang="ru-RU" dirty="0" smtClean="0"/>
              <a:t>противодействию </a:t>
            </a:r>
            <a:r>
              <a:rPr lang="ru-RU" dirty="0"/>
              <a:t>коррупции в </a:t>
            </a:r>
            <a:r>
              <a:rPr lang="ru-RU" dirty="0" smtClean="0"/>
              <a:t>Артемовском </a:t>
            </a:r>
            <a:r>
              <a:rPr lang="ru-RU" dirty="0"/>
              <a:t>городском округе (17.02.2021, 19.05.2021, 20.08.2021, 19.11.2021), на которых рассмотрено 33 вопроса.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29" y="176724"/>
            <a:ext cx="853514" cy="1383912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242966845"/>
              </p:ext>
            </p:extLst>
          </p:nvPr>
        </p:nvGraphicFramePr>
        <p:xfrm>
          <a:off x="2119085" y="3143794"/>
          <a:ext cx="8128000" cy="349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2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23999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6628" y="2455818"/>
            <a:ext cx="5660571" cy="3770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результатам рассмотрения вопросов Комиссией дано 70 поручений, исполнителями которых являются как руководители органов местного самоуправления Артемовского городского округа, органов Администрации, структурных подразделений Администрации, так и представители институтов гражданского общества. Ведется контроль исполнения протокольных поручений Комиссии.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03" y="147333"/>
            <a:ext cx="853514" cy="1383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" y="1045029"/>
            <a:ext cx="5784670" cy="57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3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754" y="427677"/>
            <a:ext cx="9601200" cy="1485900"/>
          </a:xfrm>
        </p:spPr>
        <p:txBody>
          <a:bodyPr>
            <a:noAutofit/>
          </a:bodyPr>
          <a:lstStyle/>
          <a:p>
            <a:r>
              <a:rPr lang="ru-RU" sz="2000" b="1" dirty="0"/>
              <a:t>Раздел 15. </a:t>
            </a:r>
            <a:r>
              <a:rPr lang="ru-RU" sz="2000" dirty="0"/>
              <a:t>Мероприятия, предусмотренные концепцией взаимодействия органов государственной власти Свердловской области, органов местного самоуправления муниципальных образований, расположенных на территории Свердловской области, и институтов гражданского общества в сфере противодействия коррупции на период до 2021 года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2277291"/>
            <a:ext cx="7262948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Артемовском городском округе для информационного обмена созданы официальные сайты органов местного самоуправления Артемовского городского округа, кроме того в социальных сетях «</a:t>
            </a:r>
            <a:r>
              <a:rPr lang="ru-RU" dirty="0" err="1"/>
              <a:t>ВКонтакте</a:t>
            </a:r>
            <a:r>
              <a:rPr lang="ru-RU" dirty="0"/>
              <a:t>», «Одноклассники</a:t>
            </a:r>
            <a:r>
              <a:rPr lang="ru-RU" dirty="0" smtClean="0"/>
              <a:t>», «</a:t>
            </a:r>
            <a:r>
              <a:rPr lang="ru-RU" dirty="0" err="1" smtClean="0"/>
              <a:t>Инстаграм</a:t>
            </a:r>
            <a:r>
              <a:rPr lang="ru-RU" dirty="0" smtClean="0"/>
              <a:t>» </a:t>
            </a:r>
            <a:r>
              <a:rPr lang="ru-RU" dirty="0"/>
              <a:t>созданы официальные страницы, сообщества Артемовского городского округа.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54" y="165951"/>
            <a:ext cx="853514" cy="138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423" y="1340612"/>
            <a:ext cx="4110446" cy="5411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38" y="3727269"/>
            <a:ext cx="4363844" cy="32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37457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16. </a:t>
            </a:r>
            <a:r>
              <a:rPr lang="ru-RU" sz="2000" dirty="0"/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851" y="1571897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10 муниципальных служащих, в должностные обязанности которых входит участие в противодействии коррупции прошли повышение квалификации по программе «Противодействие коррупции в органах государственной власти и местного самоуправления».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97" y="73685"/>
            <a:ext cx="853514" cy="1383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4" y="2244634"/>
            <a:ext cx="5209903" cy="5209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26472"/>
            <a:ext cx="5390606" cy="3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380" y="171223"/>
            <a:ext cx="10017489" cy="13681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противодействию коррупции в Артемовском городского округе на 2021-2023 годы включает следующие разделы: </a:t>
            </a:r>
          </a:p>
        </p:txBody>
      </p:sp>
      <p:pic>
        <p:nvPicPr>
          <p:cNvPr id="2052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5" y="49170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9380" y="959669"/>
            <a:ext cx="9824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нормативного правового обеспечения деятельности по противодействию коррупции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бюджетной сфере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муниципальных организациях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устранению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коррупциогенных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 препятствующих созданию благоприятных условий для привлечения инвестиций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эффективности работы с обращениями граждан по фактам коррупции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институтов гражданского общества в мероприятиях по противодействию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 деятельности коллегиальных органов в сфере противодействия коррупции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15.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предусмотренные концепцией взаимодействия органов государственной власти Свердловской области, органов местного самоуправления муниципальных образований, расположенных на территории Свердловской области, и институтов гражданского общества в сфере противодействия коррупции на период до 2021 года </a:t>
            </a:r>
          </a:p>
          <a:p>
            <a:pPr algn="just"/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16.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</a:p>
        </p:txBody>
      </p:sp>
    </p:spTree>
    <p:extLst>
      <p:ext uri="{BB962C8B-B14F-4D97-AF65-F5344CB8AC3E}">
        <p14:creationId xmlns:p14="http://schemas.microsoft.com/office/powerpoint/2010/main" val="1032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78" y="406938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16. </a:t>
            </a:r>
            <a:r>
              <a:rPr lang="ru-RU" sz="2000" dirty="0"/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4903" y="2004773"/>
            <a:ext cx="4850675" cy="43873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2021 году муниципальные служащие, в должностные обязанности которых входит участие в противодействии коррупции приняли участие в методических семинарах, проводимых Департаментом противодействия коррупции и контроля Свердловской области: «Практика предупреждения коррупции в муниципальных организациях на территории Свердловской области и меры по ее </a:t>
            </a:r>
            <a:r>
              <a:rPr lang="ru-RU" dirty="0" smtClean="0"/>
              <a:t>совершенствованию», «</a:t>
            </a:r>
            <a:r>
              <a:rPr lang="ru-RU" dirty="0"/>
              <a:t>О совершенствовании работы по профилактике коррупционных и иных правонарушений в органах местного самоуправления муниципальных образований, расположенных на территории Свердловской </a:t>
            </a:r>
            <a:r>
              <a:rPr lang="ru-RU" dirty="0" smtClean="0"/>
              <a:t>области».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5764"/>
            <a:ext cx="853514" cy="138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218040"/>
            <a:ext cx="6940731" cy="47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477" y="260750"/>
            <a:ext cx="9767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Из 77 мероприятий Плана, запланированных к выполнению в 2021 году выполнено 77 (100%)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27" y="2060405"/>
            <a:ext cx="8700218" cy="47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094" y="481236"/>
            <a:ext cx="8790059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обеспечения деятельности по противодействию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155" y="1408213"/>
            <a:ext cx="9027530" cy="12961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2021 года осуществлялась разработка (внесение изменений) в административные регламенты предоставления муниципальных услуг. По состоянию на 01.01.2022 предоставляется  69 муниципальных услуг, по 66 услугам утверждены Административные регламенты, 3 регламента находятся в стадии разработки и согласования.</a:t>
            </a:r>
          </a:p>
        </p:txBody>
      </p:sp>
      <p:pic>
        <p:nvPicPr>
          <p:cNvPr id="4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2" y="168884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5115870"/>
              </p:ext>
            </p:extLst>
          </p:nvPr>
        </p:nvGraphicFramePr>
        <p:xfrm>
          <a:off x="5421336" y="2548931"/>
          <a:ext cx="619589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2" y="2195736"/>
            <a:ext cx="4632311" cy="4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389006"/>
            <a:ext cx="9155818" cy="100811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217" y="2420889"/>
            <a:ext cx="5666279" cy="1786107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проведена антикоррупционная экспертиза 291 проекта МНПА, за 2020 год проведена экспертиза 320 проектов МНПА, в 2019 году проведена экспертиза 313 проектов МНПА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17683631"/>
              </p:ext>
            </p:extLst>
          </p:nvPr>
        </p:nvGraphicFramePr>
        <p:xfrm>
          <a:off x="1703513" y="2286325"/>
          <a:ext cx="3149918" cy="253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artemov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6633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2743" y="5085184"/>
            <a:ext cx="640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по результатам антикоррупционной экспертизы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выявлены в 1 проекте МНПА, в 2020 году в  1 проекте МНПА, в 2019 году в 4 проектах МНПА.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3073" y="1472745"/>
            <a:ext cx="1074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Артемовского городского округа в информационно-телекоммуникационной сети «Интернет» в разделе «Независимая антикоррупционная экспертиза» в 2021 году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 проект МНПА.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58408337"/>
              </p:ext>
            </p:extLst>
          </p:nvPr>
        </p:nvGraphicFramePr>
        <p:xfrm>
          <a:off x="7927397" y="4053265"/>
          <a:ext cx="3185890" cy="263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52" y="485503"/>
            <a:ext cx="9196251" cy="14859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20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  <a: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11" y="174110"/>
            <a:ext cx="847417" cy="1371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0275" y="2171700"/>
            <a:ext cx="6104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2021 году проведены </a:t>
            </a:r>
            <a:r>
              <a:rPr lang="ru-RU" dirty="0"/>
              <a:t>проверки достоверности и полноты сведений о доходах, об имуществе и обязательствах имущественного характера за 2020 год в отношении 2 муниципальных служащих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роведены </a:t>
            </a:r>
            <a:r>
              <a:rPr lang="ru-RU" dirty="0"/>
              <a:t>проверки на предмет соблюдения запрета на осуществление предпринимательской деятельности и участия в управлении хозяйствующими субъектами на основании сведений, имеющихся в базах данных ЕГРЮЛ и ЕГРИП в отношении 106 муниципальных служащих, замещающих должности муниципальной службы в органах местного самоуправления Артемовского городского округа.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9" y="1606789"/>
            <a:ext cx="2690635" cy="49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794" y="354874"/>
            <a:ext cx="9601200" cy="148590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4.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686" y="1615439"/>
            <a:ext cx="5386251" cy="47766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Всего за 2021 год составлено 8 актов внеплановых проверок в отношении физических лиц (по заявлениям граждан и по результатам плановых (рейдовых) осмотров, обследований земельных участков). </a:t>
            </a:r>
          </a:p>
          <a:p>
            <a:pPr algn="just"/>
            <a:r>
              <a:rPr lang="ru-RU" dirty="0"/>
              <a:t>По результатам внеплановых проверок выявлено 4 нарушения требований земельного законодательства у физических лиц: 1 нарушение требований земельного законодательства по ч.1 ст.8.8 КоАП РФ, 3- по ст. 7.1 КоАП РФ. </a:t>
            </a:r>
          </a:p>
          <a:p>
            <a:pPr algn="just"/>
            <a:r>
              <a:rPr lang="ru-RU" dirty="0"/>
              <a:t>Материалы 2 внеплановых проверок, в результате которых выявлены нарушения, ответственность за которые предусмотрена Кодексом об административных правонарушениях, в соответствии с соглашением о взаимодействии направлены в Межмуниципальный отдел по Артемовскому, </a:t>
            </a:r>
            <a:r>
              <a:rPr lang="ru-RU" dirty="0" err="1"/>
              <a:t>Режевскому</a:t>
            </a:r>
            <a:r>
              <a:rPr lang="ru-RU" dirty="0"/>
              <a:t> городским округам Управления Федеральной службы государственной регистрации, кадастра и картографии по Свердловской области.</a:t>
            </a:r>
          </a:p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408769086"/>
              </p:ext>
            </p:extLst>
          </p:nvPr>
        </p:nvGraphicFramePr>
        <p:xfrm>
          <a:off x="7071360" y="1715588"/>
          <a:ext cx="4606834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45" y="130569"/>
            <a:ext cx="84741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9" y="378522"/>
            <a:ext cx="9361715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5. </a:t>
            </a:r>
            <a:r>
              <a:rPr lang="ru-RU" sz="2000" dirty="0"/>
              <a:t>Совершенствование работы по профилактике коррупционных и иных правонарушений в бюджетной сфере </a:t>
            </a: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8554"/>
              </p:ext>
            </p:extLst>
          </p:nvPr>
        </p:nvGraphicFramePr>
        <p:xfrm>
          <a:off x="618307" y="2989162"/>
          <a:ext cx="7759339" cy="349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05" y="171272"/>
            <a:ext cx="853514" cy="13717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62705" y="1665912"/>
            <a:ext cx="1044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2021 году:</a:t>
            </a:r>
          </a:p>
          <a:p>
            <a:r>
              <a:rPr lang="ru-RU" dirty="0" smtClean="0"/>
              <a:t>- Финансовым управлением Администрации Артемовского городского округа проведено 18 проверок, в том числе 9 плановых, 9 внеплановых (встречных) проверок. </a:t>
            </a:r>
          </a:p>
          <a:p>
            <a:r>
              <a:rPr lang="ru-RU" dirty="0" smtClean="0"/>
              <a:t>- Счетной палатой Артемовского городского округа проведены 5 плановых проверок.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464731" y="4511040"/>
            <a:ext cx="351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по результатам проверок направлена в Артемовскую городскую прокуратуру.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25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06508" y="1450064"/>
            <a:ext cx="9662086" cy="7532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590" y="2245286"/>
            <a:ext cx="6515096" cy="442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15834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6. </a:t>
            </a:r>
            <a:r>
              <a:rPr lang="ru-RU" sz="2000" dirty="0"/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</a:t>
            </a:r>
            <a:r>
              <a:rPr lang="ru-RU" sz="2000" dirty="0" smtClean="0"/>
              <a:t>нужд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394" y="1450064"/>
            <a:ext cx="9601200" cy="7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Через Департамент государственных закупок Свердловской области за 2021 год объявлено 3 конкурса с ограниченным участием в электронной форме, в том числе: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81" y="2630610"/>
            <a:ext cx="7368537" cy="2533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488" y="5103674"/>
            <a:ext cx="853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сумму 13619700 руб. «Приобретение путевок для организации отдыха детей и их оздоровления (санаторий, санаторный оздоровительный лагерь) на период каникулярный период»; </a:t>
            </a:r>
          </a:p>
          <a:p>
            <a:pPr algn="just"/>
            <a:r>
              <a:rPr lang="ru-RU" dirty="0"/>
              <a:t>на сумму 6638400 руб. «Оказание услуг по организации отдыха и оздоровления детей в загородных оздоровительных лагерях, расположенных на территории Свердловской области;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6372" y="2269128"/>
            <a:ext cx="615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Управление образование Артемовского городского округа: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4694" y="4763589"/>
            <a:ext cx="2534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сумму 10082659,96 руб. «Строительство объекта «Газоснабжение жилых домов ПК «Набережный» г. Артемовский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46219" y="2244062"/>
            <a:ext cx="27329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МКУ АГО «</a:t>
            </a:r>
            <a:r>
              <a:rPr lang="ru-RU" dirty="0" err="1"/>
              <a:t>Жилкомстрой</a:t>
            </a:r>
            <a:r>
              <a:rPr lang="ru-RU" dirty="0"/>
              <a:t>»: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611" y="2560320"/>
            <a:ext cx="2702511" cy="2411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08" y="69959"/>
            <a:ext cx="85351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5487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7. </a:t>
            </a:r>
            <a:r>
              <a:rPr lang="ru-RU" sz="2000" dirty="0"/>
              <a:t>Совершенствование работы по профилактике коррупционных и иных правонарушений в муниципальных организациях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46365"/>
            <a:ext cx="4785360" cy="3581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2021 году проводилась разъяснительная     работа по антикоррупционному законодательству:                    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образовательных организациях;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учреждениях, подведомственных Управлению культуры Администрации Артемовского городского округа;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учреждениях, подведомственных Комитету по управлению муниципальным имуществом Артемовского городского округа.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938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74" y="1522753"/>
            <a:ext cx="6731726" cy="49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81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2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3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1881</Words>
  <Application>Microsoft Office PowerPoint</Application>
  <PresentationFormat>Широкоэкранный</PresentationFormat>
  <Paragraphs>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Franklin Gothic Book</vt:lpstr>
      <vt:lpstr>Times New Roman</vt:lpstr>
      <vt:lpstr>Crop</vt:lpstr>
      <vt:lpstr>1_Crop</vt:lpstr>
      <vt:lpstr>2_Crop</vt:lpstr>
      <vt:lpstr>3_Crop</vt:lpstr>
      <vt:lpstr>Презентация PowerPoint</vt:lpstr>
      <vt:lpstr>План мероприятий по противодействию коррупции в Артемовском городского округе на 2021-2023 годы включает следующие разделы: </vt:lpstr>
      <vt:lpstr>Раздел 1. Совершенствование нормативного правового обеспечения деятельности по противодействию коррупции</vt:lpstr>
      <vt:lpstr>Раздел 2. 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 </vt:lpstr>
      <vt:lpstr>Раздел 3. Совершенствование работы по профилактике коррупционных правонарушений в системе кадровой работы </vt:lpstr>
      <vt:lpstr>Раздел 4. Совершенствование работы по профилактике коррупционных и иных правонарушений в сфере управления и распоряжения муниципальной собственностью </vt:lpstr>
      <vt:lpstr>Раздел 5. Совершенствование работы по профилактике коррупционных и иных правонарушений в бюджетной сфере </vt:lpstr>
      <vt:lpstr>Раздел 6. 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vt:lpstr>
      <vt:lpstr>Раздел 7. Совершенствование работы по профилактике коррупционных и иных правонарушений в муниципальных организациях </vt:lpstr>
      <vt:lpstr>Раздел 8. Организация работы по устранению коррупциогенных факторов, препятствующих созданию благоприятных условий для привлечения инвестиций </vt:lpstr>
      <vt:lpstr>Раздел 9. Повышение результативности и эффективности работы с обращениями граждан по фактам коррупции </vt:lpstr>
      <vt:lpstr>Раздел 10. 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 </vt:lpstr>
      <vt:lpstr>Раздел 11. Повышение эффективности антикоррупционной деятельности органов местного самоуправления Артемовского городского округа  </vt:lpstr>
      <vt:lpstr>Раздел 12. Обеспечение участия институтов гражданского общества в мероприятиях по противодействию коррупции  </vt:lpstr>
      <vt:lpstr>Раздел 13. Реализация комплекса просветительских мероприятий, направленных на создание в обществе атмосферы нетерпимости к коррупционным проявлениям  </vt:lpstr>
      <vt:lpstr>Раздел 14. Организационное обеспечение деятельности коллегиальных органов в сфере противодействия коррупции  </vt:lpstr>
      <vt:lpstr>Раздел 14. Организационное обеспечение деятельности коллегиальных органов в сфере противодействия коррупции  </vt:lpstr>
      <vt:lpstr>Раздел 15. Мероприятия, предусмотренные концепцией взаимодействия органов государственной власти Свердловской области, органов местного самоуправления муниципальных образований, расположенных на территории Свердловской области, и институтов гражданского общества в сфере противодействия коррупции на период до 2021 года  </vt:lpstr>
      <vt:lpstr>Раздел 16. 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 </vt:lpstr>
      <vt:lpstr>Раздел 16. 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Евгеньевна Большова</dc:creator>
  <cp:lastModifiedBy>Екатерина Евгеньевна Большова</cp:lastModifiedBy>
  <cp:revision>22</cp:revision>
  <dcterms:created xsi:type="dcterms:W3CDTF">2022-01-26T11:07:51Z</dcterms:created>
  <dcterms:modified xsi:type="dcterms:W3CDTF">2022-01-28T02:58:46Z</dcterms:modified>
</cp:coreProperties>
</file>