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844" r:id="rId1"/>
  </p:sldMasterIdLst>
  <p:notesMasterIdLst>
    <p:notesMasterId r:id="rId53"/>
  </p:notesMasterIdLst>
  <p:handoutMasterIdLst>
    <p:handoutMasterId r:id="rId54"/>
  </p:handoutMasterIdLst>
  <p:sldIdLst>
    <p:sldId id="396" r:id="rId2"/>
    <p:sldId id="432" r:id="rId3"/>
    <p:sldId id="430" r:id="rId4"/>
    <p:sldId id="391" r:id="rId5"/>
    <p:sldId id="392" r:id="rId6"/>
    <p:sldId id="425" r:id="rId7"/>
    <p:sldId id="262" r:id="rId8"/>
    <p:sldId id="357" r:id="rId9"/>
    <p:sldId id="407" r:id="rId10"/>
    <p:sldId id="353" r:id="rId11"/>
    <p:sldId id="356" r:id="rId12"/>
    <p:sldId id="327" r:id="rId13"/>
    <p:sldId id="332" r:id="rId14"/>
    <p:sldId id="333" r:id="rId15"/>
    <p:sldId id="334" r:id="rId16"/>
    <p:sldId id="415" r:id="rId17"/>
    <p:sldId id="416" r:id="rId18"/>
    <p:sldId id="289" r:id="rId19"/>
    <p:sldId id="413" r:id="rId20"/>
    <p:sldId id="349" r:id="rId21"/>
    <p:sldId id="414" r:id="rId22"/>
    <p:sldId id="381" r:id="rId23"/>
    <p:sldId id="420" r:id="rId24"/>
    <p:sldId id="419" r:id="rId25"/>
    <p:sldId id="431" r:id="rId26"/>
    <p:sldId id="433" r:id="rId27"/>
    <p:sldId id="434" r:id="rId28"/>
    <p:sldId id="393" r:id="rId29"/>
    <p:sldId id="417" r:id="rId30"/>
    <p:sldId id="340" r:id="rId31"/>
    <p:sldId id="421" r:id="rId32"/>
    <p:sldId id="341" r:id="rId33"/>
    <p:sldId id="378" r:id="rId34"/>
    <p:sldId id="342" r:id="rId35"/>
    <p:sldId id="422" r:id="rId36"/>
    <p:sldId id="395" r:id="rId37"/>
    <p:sldId id="363" r:id="rId38"/>
    <p:sldId id="423" r:id="rId39"/>
    <p:sldId id="426" r:id="rId40"/>
    <p:sldId id="362" r:id="rId41"/>
    <p:sldId id="344" r:id="rId42"/>
    <p:sldId id="365" r:id="rId43"/>
    <p:sldId id="345" r:id="rId44"/>
    <p:sldId id="424" r:id="rId45"/>
    <p:sldId id="346" r:id="rId46"/>
    <p:sldId id="366" r:id="rId47"/>
    <p:sldId id="382" r:id="rId48"/>
    <p:sldId id="418" r:id="rId49"/>
    <p:sldId id="329" r:id="rId50"/>
    <p:sldId id="330" r:id="rId51"/>
    <p:sldId id="315" r:id="rId52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FF"/>
    <a:srgbClr val="6666FF"/>
    <a:srgbClr val="FFCCFF"/>
    <a:srgbClr val="13EEF9"/>
    <a:srgbClr val="F0EA00"/>
    <a:srgbClr val="C5BFE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16" autoAdjust="0"/>
    <p:restoredTop sz="96493" autoAdjust="0"/>
  </p:normalViewPr>
  <p:slideViewPr>
    <p:cSldViewPr snapToGrid="0">
      <p:cViewPr varScale="1">
        <p:scale>
          <a:sx n="110" d="100"/>
          <a:sy n="110" d="100"/>
        </p:scale>
        <p:origin x="-123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5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-379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-data\&#1044;&#1086;&#1082;&#1091;&#1084;&#1077;&#1085;&#1090;&#1099;\&#1050;&#1072;&#1073;&#1080;&#1085;&#1077;&#1090;%2014\&#1064;&#1048;&#1051;&#1045;&#1053;&#1050;&#1054;\2023\&#1055;&#1088;&#1077;&#1079;&#1077;&#1085;&#1090;&#1072;&#1094;&#1080;&#1103;%20&#1085;&#1072;%20&#1087;&#1091;&#1073;&#1083;&#1080;&#1095;&#1085;&#1099;&#1077;%20&#1089;&#1083;&#1091;&#1096;&#1072;&#1085;&#1080;&#1103;%20&#1087;&#1086;%20&#1087;&#1088;&#1086;&#1077;&#1082;&#1090;&#1091;%20&#1073;&#1102;&#1076;&#1078;&#1077;&#1090;&#1072;\&#1044;&#1086;&#1093;&#1086;&#1076;&#1099;%202021-2025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-data\&#1044;&#1086;&#1082;&#1091;&#1084;&#1077;&#1085;&#1090;&#1099;\&#1050;&#1072;&#1073;&#1080;&#1085;&#1077;&#1090;%2014\&#1064;&#1048;&#1051;&#1045;&#1053;&#1050;&#1054;\2023\&#1055;&#1088;&#1077;&#1079;&#1077;&#1085;&#1090;&#1072;&#1094;&#1080;&#1103;%20&#1085;&#1072;%20&#1087;&#1091;&#1073;&#1083;&#1080;&#1095;&#1085;&#1099;&#1077;%20&#1089;&#1083;&#1091;&#1096;&#1072;&#1085;&#1080;&#1103;%20&#1087;&#1086;%20&#1087;&#1088;&#1086;&#1077;&#1082;&#1090;&#1091;%20&#1073;&#1102;&#1076;&#1078;&#1077;&#1090;&#1072;\&#1044;&#1086;&#1093;&#1086;&#1076;&#1099;%202021-2025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-data\&#1044;&#1086;&#1082;&#1091;&#1084;&#1077;&#1085;&#1090;&#1099;\&#1050;&#1072;&#1073;&#1080;&#1085;&#1077;&#1090;%2014\&#1064;&#1048;&#1051;&#1045;&#1053;&#1050;&#1054;\2023\&#1055;&#1088;&#1077;&#1079;&#1077;&#1085;&#1090;&#1072;&#1094;&#1080;&#1103;%20&#1085;&#1072;%20&#1087;&#1091;&#1073;&#1083;&#1080;&#1095;&#1085;&#1099;&#1077;%20&#1089;&#1083;&#1091;&#1096;&#1072;&#1085;&#1080;&#1103;%20&#1087;&#1086;%20&#1087;&#1088;&#1086;&#1077;&#1082;&#1090;&#1091;%20&#1073;&#1102;&#1076;&#1078;&#1077;&#1090;&#1072;\&#1044;&#1086;&#1093;&#1086;&#1076;&#1099;%202021-2025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-data\&#1044;&#1086;&#1082;&#1091;&#1084;&#1077;&#1085;&#1090;&#1099;\&#1050;&#1072;&#1073;&#1080;&#1085;&#1077;&#1090;%2014\&#1064;&#1048;&#1051;&#1045;&#1053;&#1050;&#1054;\2023\&#1055;&#1088;&#1077;&#1079;&#1077;&#1085;&#1090;&#1072;&#1094;&#1080;&#1103;%20&#1085;&#1072;%20&#1087;&#1091;&#1073;&#1083;&#1080;&#1095;&#1085;&#1099;&#1077;%20&#1089;&#1083;&#1091;&#1096;&#1072;&#1085;&#1080;&#1103;%20&#1087;&#1086;%20&#1087;&#1088;&#1086;&#1077;&#1082;&#1090;&#1091;%20&#1073;&#1102;&#1076;&#1078;&#1077;&#1090;&#1072;\&#1044;&#1086;&#1093;&#1086;&#1076;&#1099;%202021-2025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-data\&#1044;&#1086;&#1082;&#1091;&#1084;&#1077;&#1085;&#1090;&#1099;\&#1050;&#1072;&#1073;&#1080;&#1085;&#1077;&#1090;%2020\&#1047;&#1072;&#1084;\&#1041;&#1102;&#1076;&#1078;&#1077;&#1090;%202023\&#1041;&#1102;&#1076;&#1078;&#1077;&#1090;%20&#1040;&#1043;&#1054;%20-%202023\&#1041;&#1102;&#1076;&#1078;&#1077;&#1090;%20&#1076;&#1083;&#1103;%20&#1075;&#1088;&#1072;&#1078;&#1076;&#1072;&#1085;%20&#1087;&#1086;%20&#1087;&#1088;&#1086;&#1077;&#1082;&#1090;&#1091;%20&#1073;&#1102;&#1076;&#1078;&#1077;&#1090;&#1072;%20&#1085;&#1072;%202023%20&#1080;%20&#1087;&#1083;&#1072;&#1085;&#1086;&#1074;.&#1087;&#1077;&#1088;&#1080;&#1086;&#1076;%202024%20&#1080;%202025\&#1056;&#1072;&#1089;&#1093;&#1086;&#1076;&#1099;%202019-2025%20&#1087;&#1086;%20&#1088;&#1072;&#1079;&#1076;&#1077;&#1083;&#1072;&#1084;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-data\&#1044;&#1086;&#1082;&#1091;&#1084;&#1077;&#1085;&#1090;&#1099;\&#1050;&#1072;&#1073;&#1080;&#1085;&#1077;&#1090;%2020\&#1047;&#1072;&#1084;\&#1041;&#1102;&#1076;&#1078;&#1077;&#1090;%202023\&#1041;&#1102;&#1076;&#1078;&#1077;&#1090;%20&#1040;&#1043;&#1054;%20-%202023\&#1041;&#1102;&#1076;&#1078;&#1077;&#1090;%20&#1076;&#1083;&#1103;%20&#1075;&#1088;&#1072;&#1078;&#1076;&#1072;&#1085;%20&#1087;&#1086;%20&#1087;&#1088;&#1086;&#1077;&#1082;&#1090;&#1091;%20&#1073;&#1102;&#1076;&#1078;&#1077;&#1090;&#1072;%20&#1085;&#1072;%202023%20&#1080;%20&#1087;&#1083;&#1072;&#1085;&#1086;&#1074;.&#1087;&#1077;&#1088;&#1080;&#1086;&#1076;%202024%20&#1080;%202025\&#1056;&#1072;&#1089;&#1093;&#1086;&#1076;&#1099;%202019-2025%20&#1087;&#1086;%20&#1088;&#1072;&#1079;&#1076;&#1077;&#1083;&#1072;&#1084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-data\&#1044;&#1086;&#1082;&#1091;&#1084;&#1077;&#1085;&#1090;&#1099;\&#1050;&#1072;&#1073;&#1080;&#1085;&#1077;&#1090;%2020\&#1047;&#1072;&#1084;\&#1041;&#1102;&#1076;&#1078;&#1077;&#1090;%202023\&#1041;&#1102;&#1076;&#1078;&#1077;&#1090;%20&#1040;&#1043;&#1054;%20-%202023\&#1041;&#1102;&#1076;&#1078;&#1077;&#1090;%20&#1076;&#1083;&#1103;%20&#1075;&#1088;&#1072;&#1078;&#1076;&#1072;&#1085;%20&#1087;&#1086;%20&#1087;&#1088;&#1086;&#1077;&#1082;&#1090;&#1091;%20&#1073;&#1102;&#1076;&#1078;&#1077;&#1090;&#1072;%20&#1085;&#1072;%202023%20&#1080;%20&#1087;&#1083;&#1072;&#1085;&#1086;&#1074;.&#1087;&#1077;&#1088;&#1080;&#1086;&#1076;%202024%20&#1080;%202025\&#1056;&#1072;&#1089;&#1093;&#1086;&#1076;&#1099;%202019-2025%20&#1087;&#1086;%20&#1088;&#1072;&#1079;&#1076;&#1077;&#1083;&#1072;&#1084;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'Безвозмезные поступления'!$B$41:$B$43</c:f>
              <c:strCache>
                <c:ptCount val="3"/>
                <c:pt idx="0">
                  <c:v>Дотации </c:v>
                </c:pt>
                <c:pt idx="1">
                  <c:v>Cубсидии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'Безвозмезные поступления'!$C$41:$C$43</c:f>
              <c:numCache>
                <c:formatCode>#,##0.0</c:formatCode>
                <c:ptCount val="3"/>
                <c:pt idx="0">
                  <c:v>497193</c:v>
                </c:pt>
                <c:pt idx="1">
                  <c:v>73080.100000000006</c:v>
                </c:pt>
                <c:pt idx="2">
                  <c:v>1038938.4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 b="1">
              <a:latin typeface="Liberation Sans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'НДФЛ -'!$D$3:$J$3</c:f>
              <c:strCache>
                <c:ptCount val="5"/>
                <c:pt idx="0">
                  <c:v>Отчет за 2021 год</c:v>
                </c:pt>
                <c:pt idx="1">
                  <c:v>План на 2022 год</c:v>
                </c:pt>
                <c:pt idx="2">
                  <c:v>Проект на 2023 год</c:v>
                </c:pt>
                <c:pt idx="3">
                  <c:v>Проект  на 2024 год</c:v>
                </c:pt>
                <c:pt idx="4">
                  <c:v>Проект на 2025 год</c:v>
                </c:pt>
              </c:strCache>
            </c:strRef>
          </c:cat>
          <c:val>
            <c:numRef>
              <c:f>'НДФЛ -'!$D$4:$J$4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invertIfNegative val="0"/>
          <c:cat>
            <c:strRef>
              <c:f>'НДФЛ -'!$D$3:$J$3</c:f>
              <c:strCache>
                <c:ptCount val="5"/>
                <c:pt idx="0">
                  <c:v>Отчет за 2021 год</c:v>
                </c:pt>
                <c:pt idx="1">
                  <c:v>План на 2022 год</c:v>
                </c:pt>
                <c:pt idx="2">
                  <c:v>Проект на 2023 год</c:v>
                </c:pt>
                <c:pt idx="3">
                  <c:v>Проект  на 2024 год</c:v>
                </c:pt>
                <c:pt idx="4">
                  <c:v>Проект на 2025 год</c:v>
                </c:pt>
              </c:strCache>
            </c:strRef>
          </c:cat>
          <c:val>
            <c:numRef>
              <c:f>'НДФЛ -'!$D$5:$J$5</c:f>
            </c:numRef>
          </c:val>
          <c:shape val="box"/>
        </c:ser>
        <c:ser>
          <c:idx val="2"/>
          <c:order val="2"/>
          <c:invertIfNegative val="0"/>
          <c:cat>
            <c:strRef>
              <c:f>'НДФЛ -'!$D$3:$J$3</c:f>
              <c:strCache>
                <c:ptCount val="5"/>
                <c:pt idx="0">
                  <c:v>Отчет за 2021 год</c:v>
                </c:pt>
                <c:pt idx="1">
                  <c:v>План на 2022 год</c:v>
                </c:pt>
                <c:pt idx="2">
                  <c:v>Проект на 2023 год</c:v>
                </c:pt>
                <c:pt idx="3">
                  <c:v>Проект  на 2024 год</c:v>
                </c:pt>
                <c:pt idx="4">
                  <c:v>Проект на 2025 год</c:v>
                </c:pt>
              </c:strCache>
            </c:strRef>
          </c:cat>
          <c:val>
            <c:numRef>
              <c:f>'НДФЛ -'!$D$6:$J$6</c:f>
            </c:numRef>
          </c:val>
          <c:shape val="box"/>
        </c:ser>
        <c:ser>
          <c:idx val="3"/>
          <c:order val="3"/>
          <c:invertIfNegative val="0"/>
          <c:cat>
            <c:strRef>
              <c:f>'НДФЛ -'!$D$3:$J$3</c:f>
              <c:strCache>
                <c:ptCount val="5"/>
                <c:pt idx="0">
                  <c:v>Отчет за 2021 год</c:v>
                </c:pt>
                <c:pt idx="1">
                  <c:v>План на 2022 год</c:v>
                </c:pt>
                <c:pt idx="2">
                  <c:v>Проект на 2023 год</c:v>
                </c:pt>
                <c:pt idx="3">
                  <c:v>Проект  на 2024 год</c:v>
                </c:pt>
                <c:pt idx="4">
                  <c:v>Проект на 2025 год</c:v>
                </c:pt>
              </c:strCache>
            </c:strRef>
          </c:cat>
          <c:val>
            <c:numRef>
              <c:f>'НДФЛ -'!$D$7:$J$7</c:f>
            </c:numRef>
          </c:val>
          <c:shape val="box"/>
        </c:ser>
        <c:ser>
          <c:idx val="4"/>
          <c:order val="4"/>
          <c:invertIfNegative val="0"/>
          <c:cat>
            <c:strRef>
              <c:f>'НДФЛ -'!$D$3:$J$3</c:f>
              <c:strCache>
                <c:ptCount val="5"/>
                <c:pt idx="0">
                  <c:v>Отчет за 2021 год</c:v>
                </c:pt>
                <c:pt idx="1">
                  <c:v>План на 2022 год</c:v>
                </c:pt>
                <c:pt idx="2">
                  <c:v>Проект на 2023 год</c:v>
                </c:pt>
                <c:pt idx="3">
                  <c:v>Проект  на 2024 год</c:v>
                </c:pt>
                <c:pt idx="4">
                  <c:v>Проект на 2025 год</c:v>
                </c:pt>
              </c:strCache>
            </c:strRef>
          </c:cat>
          <c:val>
            <c:numRef>
              <c:f>'НДФЛ -'!$D$8:$J$8</c:f>
            </c:numRef>
          </c:val>
          <c:shape val="box"/>
        </c:ser>
        <c:ser>
          <c:idx val="5"/>
          <c:order val="5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66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1.4352350197344816E-3"/>
                  <c:y val="-3.183023872679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'НДФЛ -'!$D$3:$J$3</c:f>
              <c:strCache>
                <c:ptCount val="5"/>
                <c:pt idx="0">
                  <c:v>Отчет за 2021 год</c:v>
                </c:pt>
                <c:pt idx="1">
                  <c:v>План на 2022 год</c:v>
                </c:pt>
                <c:pt idx="2">
                  <c:v>Проект на 2023 год</c:v>
                </c:pt>
                <c:pt idx="3">
                  <c:v>Проект  на 2024 год</c:v>
                </c:pt>
                <c:pt idx="4">
                  <c:v>Проект на 2025 год</c:v>
                </c:pt>
              </c:strCache>
            </c:strRef>
          </c:cat>
          <c:val>
            <c:numRef>
              <c:f>'НДФЛ -'!$D$9:$J$9</c:f>
              <c:numCache>
                <c:formatCode>#,##0.0_ ;\-#,##0.0\ </c:formatCode>
                <c:ptCount val="5"/>
                <c:pt idx="0">
                  <c:v>570042.4</c:v>
                </c:pt>
                <c:pt idx="1">
                  <c:v>574590</c:v>
                </c:pt>
                <c:pt idx="2">
                  <c:v>697821</c:v>
                </c:pt>
                <c:pt idx="3">
                  <c:v>792290</c:v>
                </c:pt>
                <c:pt idx="4">
                  <c:v>836316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8202880"/>
        <c:axId val="68204416"/>
        <c:axId val="0"/>
      </c:bar3DChart>
      <c:catAx>
        <c:axId val="6820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68204416"/>
        <c:crosses val="autoZero"/>
        <c:auto val="1"/>
        <c:lblAlgn val="ctr"/>
        <c:lblOffset val="100"/>
        <c:noMultiLvlLbl val="0"/>
      </c:catAx>
      <c:valAx>
        <c:axId val="6820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ans" pitchFamily="34" charset="0"/>
              </a:defRPr>
            </a:pPr>
            <a:endParaRPr lang="ru-RU"/>
          </a:p>
        </c:txPr>
        <c:crossAx val="68202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Госпошлина!$E$3</c:f>
              <c:strCache>
                <c:ptCount val="1"/>
                <c:pt idx="0">
                  <c:v>Факт за 2021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Госпошлина!$E$4:$E$19</c:f>
              <c:numCache>
                <c:formatCode>#,##0.0_ ;\-#,##0.0\ </c:formatCode>
                <c:ptCount val="1"/>
                <c:pt idx="0">
                  <c:v>10386.5</c:v>
                </c:pt>
              </c:numCache>
            </c:numRef>
          </c:val>
        </c:ser>
        <c:ser>
          <c:idx val="1"/>
          <c:order val="1"/>
          <c:tx>
            <c:strRef>
              <c:f>Госпошлина!$F$3</c:f>
              <c:strCache>
                <c:ptCount val="1"/>
                <c:pt idx="0">
                  <c:v>Уточненный прогноз поступлений на 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757015742642433E-3"/>
                  <c:y val="-3.574620196604111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Госпошлина!$F$4:$F$19</c:f>
              <c:numCache>
                <c:formatCode>#,##0.0_ ;\-#,##0.0\ </c:formatCode>
                <c:ptCount val="1"/>
                <c:pt idx="0">
                  <c:v>11232.8</c:v>
                </c:pt>
              </c:numCache>
            </c:numRef>
          </c:val>
        </c:ser>
        <c:ser>
          <c:idx val="2"/>
          <c:order val="2"/>
          <c:tx>
            <c:strRef>
              <c:f>Госпошлина!$G$3</c:f>
              <c:strCache>
                <c:ptCount val="1"/>
                <c:pt idx="0">
                  <c:v>Прогноз поступлений на 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135523613963042E-3"/>
                  <c:y val="-1.072386058981242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Госпошлина!$G$4:$G$19</c:f>
              <c:numCache>
                <c:formatCode>#,##0.0_ ;\-#,##0.0\ </c:formatCode>
                <c:ptCount val="1"/>
                <c:pt idx="0">
                  <c:v>11767</c:v>
                </c:pt>
              </c:numCache>
            </c:numRef>
          </c:val>
        </c:ser>
        <c:ser>
          <c:idx val="3"/>
          <c:order val="3"/>
          <c:tx>
            <c:strRef>
              <c:f>Госпошлина!$H$3</c:f>
              <c:strCache>
                <c:ptCount val="1"/>
                <c:pt idx="0">
                  <c:v>Отклонение Проекта 2023 года от плановых показателей на  2022 год</c:v>
                </c:pt>
              </c:strCache>
            </c:strRef>
          </c:tx>
          <c:invertIfNegative val="0"/>
          <c:val>
            <c:numRef>
              <c:f>Госпошлина!$H$4:$H$19</c:f>
            </c:numRef>
          </c:val>
          <c:shape val="box"/>
        </c:ser>
        <c:ser>
          <c:idx val="4"/>
          <c:order val="4"/>
          <c:tx>
            <c:strRef>
              <c:f>Госпошлина!$I$3</c:f>
              <c:strCache>
                <c:ptCount val="1"/>
              </c:strCache>
            </c:strRef>
          </c:tx>
          <c:invertIfNegative val="0"/>
          <c:val>
            <c:numRef>
              <c:f>Госпошлина!$I$4:$I$19</c:f>
            </c:numRef>
          </c:val>
          <c:shape val="box"/>
        </c:ser>
        <c:ser>
          <c:idx val="5"/>
          <c:order val="5"/>
          <c:tx>
            <c:strRef>
              <c:f>Госпошлина!$J$3</c:f>
              <c:strCache>
                <c:ptCount val="1"/>
                <c:pt idx="0">
                  <c:v>Прогноз поступлений на 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27104722792643E-2"/>
                  <c:y val="-2.144772117962485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Госпошлина!$J$4:$J$19</c:f>
              <c:numCache>
                <c:formatCode>#,##0.0_ ;\-#,##0.0\ </c:formatCode>
                <c:ptCount val="1"/>
                <c:pt idx="0">
                  <c:v>11967</c:v>
                </c:pt>
              </c:numCache>
            </c:numRef>
          </c:val>
        </c:ser>
        <c:ser>
          <c:idx val="6"/>
          <c:order val="6"/>
          <c:tx>
            <c:strRef>
              <c:f>Госпошлина!$K$3</c:f>
              <c:strCache>
                <c:ptCount val="1"/>
                <c:pt idx="0">
                  <c:v>Прогноз поступлений на 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27104722792643E-2"/>
                  <c:y val="-3.217158176943699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Госпошлина!$K$4:$K$19</c:f>
              <c:numCache>
                <c:formatCode>#,##0.0_ ;\-#,##0.0\ </c:formatCode>
                <c:ptCount val="1"/>
                <c:pt idx="0">
                  <c:v>12218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8308352"/>
        <c:axId val="68330624"/>
        <c:axId val="0"/>
      </c:bar3DChart>
      <c:catAx>
        <c:axId val="68308352"/>
        <c:scaling>
          <c:orientation val="minMax"/>
        </c:scaling>
        <c:delete val="1"/>
        <c:axPos val="b"/>
        <c:majorTickMark val="out"/>
        <c:minorTickMark val="none"/>
        <c:tickLblPos val="none"/>
        <c:crossAx val="68330624"/>
        <c:crosses val="autoZero"/>
        <c:auto val="1"/>
        <c:lblAlgn val="ctr"/>
        <c:lblOffset val="100"/>
        <c:noMultiLvlLbl val="0"/>
      </c:catAx>
      <c:valAx>
        <c:axId val="68330624"/>
        <c:scaling>
          <c:orientation val="minMax"/>
        </c:scaling>
        <c:delete val="0"/>
        <c:axPos val="l"/>
        <c:majorGridlines/>
        <c:numFmt formatCode="#,##0.0_ ;\-#,##0.0\ 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68308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'Неналоговые доходы'!$E$3</c:f>
              <c:strCache>
                <c:ptCount val="1"/>
                <c:pt idx="0">
                  <c:v>Факт за 2021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'Неналоговые доходы'!$E$4:$E$20</c:f>
              <c:numCache>
                <c:formatCode>#,##0.0_ ;\-#,##0.0\ </c:formatCode>
                <c:ptCount val="1"/>
                <c:pt idx="0">
                  <c:v>35400.900000000009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доходы'!$F$3</c:f>
              <c:strCache>
                <c:ptCount val="1"/>
                <c:pt idx="0">
                  <c:v>Уточненный прогноз поступлений на 2022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'Неналоговые доходы'!$F$4:$F$20</c:f>
              <c:numCache>
                <c:formatCode>#,##0.0_ ;\-#,##0.0\ </c:formatCode>
                <c:ptCount val="1"/>
                <c:pt idx="0">
                  <c:v>21339.899999999896</c:v>
                </c:pt>
              </c:numCache>
            </c:numRef>
          </c:val>
        </c:ser>
        <c:ser>
          <c:idx val="2"/>
          <c:order val="2"/>
          <c:tx>
            <c:strRef>
              <c:f>'Неналоговые доходы'!$G$3</c:f>
              <c:strCache>
                <c:ptCount val="1"/>
                <c:pt idx="0">
                  <c:v>Прогноз поступлений на 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247787610619494E-3"/>
                  <c:y val="-6.088280060882811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'Неналоговые доходы'!$G$4:$G$20</c:f>
              <c:numCache>
                <c:formatCode>#,##0.0_ ;\-#,##0.0\ </c:formatCode>
                <c:ptCount val="1"/>
                <c:pt idx="0">
                  <c:v>23488</c:v>
                </c:pt>
              </c:numCache>
            </c:numRef>
          </c:val>
        </c:ser>
        <c:ser>
          <c:idx val="3"/>
          <c:order val="3"/>
          <c:tx>
            <c:strRef>
              <c:f>'Неналоговые доходы'!$H$3</c:f>
              <c:strCache>
                <c:ptCount val="1"/>
                <c:pt idx="0">
                  <c:v>Отклонение Проекта 2023 года от плановых показателей на  2022 год</c:v>
                </c:pt>
              </c:strCache>
            </c:strRef>
          </c:tx>
          <c:invertIfNegative val="0"/>
          <c:val>
            <c:numRef>
              <c:f>'Неналоговые доходы'!$H$4:$H$20</c:f>
            </c:numRef>
          </c:val>
          <c:shape val="box"/>
        </c:ser>
        <c:ser>
          <c:idx val="4"/>
          <c:order val="4"/>
          <c:tx>
            <c:strRef>
              <c:f>'Неналоговые доходы'!$I$3</c:f>
              <c:strCache>
                <c:ptCount val="1"/>
              </c:strCache>
            </c:strRef>
          </c:tx>
          <c:invertIfNegative val="0"/>
          <c:val>
            <c:numRef>
              <c:f>'Неналоговые доходы'!$I$4:$I$20</c:f>
            </c:numRef>
          </c:val>
          <c:shape val="box"/>
        </c:ser>
        <c:ser>
          <c:idx val="5"/>
          <c:order val="5"/>
          <c:tx>
            <c:strRef>
              <c:f>'Неналоговые доходы'!$J$3</c:f>
              <c:strCache>
                <c:ptCount val="1"/>
                <c:pt idx="0">
                  <c:v>Прогноз поступлений на 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74336283185841E-2"/>
                  <c:y val="-3.044140030441413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'Неналоговые доходы'!$J$4:$J$20</c:f>
              <c:numCache>
                <c:formatCode>#,##0.0_ ;\-#,##0.0\ </c:formatCode>
                <c:ptCount val="1"/>
                <c:pt idx="0">
                  <c:v>24405</c:v>
                </c:pt>
              </c:numCache>
            </c:numRef>
          </c:val>
        </c:ser>
        <c:ser>
          <c:idx val="6"/>
          <c:order val="6"/>
          <c:tx>
            <c:strRef>
              <c:f>'Неналоговые доходы'!$K$3</c:f>
              <c:strCache>
                <c:ptCount val="1"/>
                <c:pt idx="0">
                  <c:v>Прогноз поступлений на 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23303834808245E-2"/>
                  <c:y val="-5.479452054794582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'Неналоговые доходы'!$K$4:$K$20</c:f>
              <c:numCache>
                <c:formatCode>#,##0.0_ ;\-#,##0.0\ </c:formatCode>
                <c:ptCount val="1"/>
                <c:pt idx="0">
                  <c:v>24982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7976192"/>
        <c:axId val="67994368"/>
        <c:axId val="0"/>
      </c:bar3DChart>
      <c:catAx>
        <c:axId val="67976192"/>
        <c:scaling>
          <c:orientation val="minMax"/>
        </c:scaling>
        <c:delete val="1"/>
        <c:axPos val="b"/>
        <c:majorTickMark val="out"/>
        <c:minorTickMark val="none"/>
        <c:tickLblPos val="none"/>
        <c:crossAx val="67994368"/>
        <c:crosses val="autoZero"/>
        <c:auto val="1"/>
        <c:lblAlgn val="ctr"/>
        <c:lblOffset val="100"/>
        <c:noMultiLvlLbl val="0"/>
      </c:catAx>
      <c:valAx>
        <c:axId val="67994368"/>
        <c:scaling>
          <c:orientation val="minMax"/>
        </c:scaling>
        <c:delete val="0"/>
        <c:axPos val="l"/>
        <c:majorGridlines/>
        <c:numFmt formatCode="#,##0.0_ ;\-#,##0.0\ 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67976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08573928258969"/>
          <c:y val="4.6770924467774859E-2"/>
          <c:w val="0.82791426071741037"/>
          <c:h val="0.7761151210265383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'0200'!$D$3:$J$3</c:f>
              <c:strCache>
                <c:ptCount val="5"/>
                <c:pt idx="0">
                  <c:v>Отчет за 2021 год</c:v>
                </c:pt>
                <c:pt idx="1">
                  <c:v>План на 2022 год </c:v>
                </c:pt>
                <c:pt idx="2">
                  <c:v>Проект  на 2023 год</c:v>
                </c:pt>
                <c:pt idx="3">
                  <c:v>Проект  на 2024 год</c:v>
                </c:pt>
                <c:pt idx="4">
                  <c:v>Проект  на 2025 год</c:v>
                </c:pt>
              </c:strCache>
            </c:strRef>
          </c:cat>
          <c:val>
            <c:numRef>
              <c:f>'0200'!$D$4:$J$4</c:f>
            </c:numRef>
          </c:val>
          <c:shape val="box"/>
        </c:ser>
        <c:ser>
          <c:idx val="1"/>
          <c:order val="1"/>
          <c:invertIfNegative val="0"/>
          <c:cat>
            <c:strRef>
              <c:f>'0200'!$D$3:$J$3</c:f>
              <c:strCache>
                <c:ptCount val="5"/>
                <c:pt idx="0">
                  <c:v>Отчет за 2021 год</c:v>
                </c:pt>
                <c:pt idx="1">
                  <c:v>План на 2022 год </c:v>
                </c:pt>
                <c:pt idx="2">
                  <c:v>Проект  на 2023 год</c:v>
                </c:pt>
                <c:pt idx="3">
                  <c:v>Проект  на 2024 год</c:v>
                </c:pt>
                <c:pt idx="4">
                  <c:v>Проект  на 2025 год</c:v>
                </c:pt>
              </c:strCache>
            </c:strRef>
          </c:cat>
          <c:val>
            <c:numRef>
              <c:f>'0200'!$D$5:$J$5</c:f>
            </c:numRef>
          </c:val>
          <c:shape val="box"/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'0200'!$D$3:$J$3</c:f>
              <c:strCache>
                <c:ptCount val="5"/>
                <c:pt idx="0">
                  <c:v>Отчет за 2021 год</c:v>
                </c:pt>
                <c:pt idx="1">
                  <c:v>План на 2022 год </c:v>
                </c:pt>
                <c:pt idx="2">
                  <c:v>Проект  на 2023 год</c:v>
                </c:pt>
                <c:pt idx="3">
                  <c:v>Проект  на 2024 год</c:v>
                </c:pt>
                <c:pt idx="4">
                  <c:v>Проект  на 2025 год</c:v>
                </c:pt>
              </c:strCache>
            </c:strRef>
          </c:cat>
          <c:val>
            <c:numRef>
              <c:f>'0200'!$D$6:$J$6</c:f>
              <c:numCache>
                <c:formatCode>#,##0.00</c:formatCode>
                <c:ptCount val="5"/>
                <c:pt idx="0">
                  <c:v>3667.2</c:v>
                </c:pt>
                <c:pt idx="1">
                  <c:v>3444.6</c:v>
                </c:pt>
                <c:pt idx="2">
                  <c:v>3700.7</c:v>
                </c:pt>
                <c:pt idx="3">
                  <c:v>3865</c:v>
                </c:pt>
                <c:pt idx="4">
                  <c:v>3999.3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8084096"/>
        <c:axId val="68085632"/>
        <c:axId val="0"/>
      </c:bar3DChart>
      <c:catAx>
        <c:axId val="6808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68085632"/>
        <c:crosses val="autoZero"/>
        <c:auto val="1"/>
        <c:lblAlgn val="ctr"/>
        <c:lblOffset val="100"/>
        <c:noMultiLvlLbl val="0"/>
      </c:catAx>
      <c:valAx>
        <c:axId val="680856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Liberation Serif" pitchFamily="18" charset="0"/>
              </a:defRPr>
            </a:pPr>
            <a:endParaRPr lang="ru-RU"/>
          </a:p>
        </c:txPr>
        <c:crossAx val="68084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36351706036746"/>
          <c:y val="7.4548702245552642E-2"/>
          <c:w val="0.50258223972002969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'0800'!$D$3</c:f>
              <c:strCache>
                <c:ptCount val="1"/>
                <c:pt idx="0">
                  <c:v>Отчет за 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035089270351072E-3"/>
                  <c:y val="-1.047120418848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an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'0800'!$D$4:$D$12</c:f>
              <c:numCache>
                <c:formatCode>#,##0.00</c:formatCode>
                <c:ptCount val="1"/>
                <c:pt idx="0">
                  <c:v>198276.5</c:v>
                </c:pt>
              </c:numCache>
            </c:numRef>
          </c:val>
        </c:ser>
        <c:ser>
          <c:idx val="1"/>
          <c:order val="1"/>
          <c:tx>
            <c:strRef>
              <c:f>'0800'!$E$3</c:f>
              <c:strCache>
                <c:ptCount val="1"/>
                <c:pt idx="0">
                  <c:v>План на 2022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35089270351072E-3"/>
                  <c:y val="-4.1884816753926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an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'0800'!$E$4:$E$12</c:f>
              <c:numCache>
                <c:formatCode>#,##0.00</c:formatCode>
                <c:ptCount val="1"/>
                <c:pt idx="0">
                  <c:v>226848.91999999998</c:v>
                </c:pt>
              </c:numCache>
            </c:numRef>
          </c:val>
        </c:ser>
        <c:ser>
          <c:idx val="2"/>
          <c:order val="2"/>
          <c:tx>
            <c:strRef>
              <c:f>'0800'!$F$3</c:f>
              <c:strCache>
                <c:ptCount val="1"/>
                <c:pt idx="0">
                  <c:v>Проект  на 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7452006980802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an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'0800'!$F$4:$F$12</c:f>
              <c:numCache>
                <c:formatCode>#,##0.00</c:formatCode>
                <c:ptCount val="1"/>
                <c:pt idx="0">
                  <c:v>223512.1</c:v>
                </c:pt>
              </c:numCache>
            </c:numRef>
          </c:val>
        </c:ser>
        <c:ser>
          <c:idx val="3"/>
          <c:order val="3"/>
          <c:tx>
            <c:strRef>
              <c:f>'0800'!$G$3</c:f>
              <c:strCache>
                <c:ptCount val="1"/>
                <c:pt idx="0">
                  <c:v>Отклонение Проекта 2022 года от плановых показателей на  2021 год, утвержденных Решением Думы АГО от 26.08.19 № 864</c:v>
                </c:pt>
              </c:strCache>
            </c:strRef>
          </c:tx>
          <c:invertIfNegative val="0"/>
          <c:val>
            <c:numRef>
              <c:f>'0800'!$G$4:$G$12</c:f>
            </c:numRef>
          </c:val>
          <c:shape val="box"/>
        </c:ser>
        <c:ser>
          <c:idx val="4"/>
          <c:order val="4"/>
          <c:tx>
            <c:strRef>
              <c:f>'0800'!$H$3</c:f>
              <c:strCache>
                <c:ptCount val="1"/>
              </c:strCache>
            </c:strRef>
          </c:tx>
          <c:invertIfNegative val="0"/>
          <c:val>
            <c:numRef>
              <c:f>'0800'!$H$4:$H$12</c:f>
            </c:numRef>
          </c:val>
          <c:shape val="box"/>
        </c:ser>
        <c:ser>
          <c:idx val="5"/>
          <c:order val="5"/>
          <c:tx>
            <c:strRef>
              <c:f>'0800'!$I$3</c:f>
              <c:strCache>
                <c:ptCount val="1"/>
                <c:pt idx="0">
                  <c:v>Проект  на 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66669613667041E-2"/>
                  <c:y val="3.490401396160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an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'0800'!$I$4:$I$12</c:f>
              <c:numCache>
                <c:formatCode>#,##0.00</c:formatCode>
                <c:ptCount val="1"/>
                <c:pt idx="0">
                  <c:v>222348</c:v>
                </c:pt>
              </c:numCache>
            </c:numRef>
          </c:val>
        </c:ser>
        <c:ser>
          <c:idx val="6"/>
          <c:order val="6"/>
          <c:tx>
            <c:strRef>
              <c:f>'0800'!$J$3</c:f>
              <c:strCache>
                <c:ptCount val="1"/>
                <c:pt idx="0">
                  <c:v>Проект  на 2025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an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'0800'!$J$4:$J$12</c:f>
              <c:numCache>
                <c:formatCode>#,##0.00</c:formatCode>
                <c:ptCount val="1"/>
                <c:pt idx="0">
                  <c:v>230489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8692224"/>
        <c:axId val="68702208"/>
        <c:axId val="0"/>
      </c:bar3DChart>
      <c:catAx>
        <c:axId val="68692224"/>
        <c:scaling>
          <c:orientation val="minMax"/>
        </c:scaling>
        <c:delete val="1"/>
        <c:axPos val="b"/>
        <c:majorTickMark val="out"/>
        <c:minorTickMark val="none"/>
        <c:tickLblPos val="none"/>
        <c:crossAx val="68702208"/>
        <c:crosses val="autoZero"/>
        <c:auto val="1"/>
        <c:lblAlgn val="ctr"/>
        <c:lblOffset val="100"/>
        <c:noMultiLvlLbl val="0"/>
      </c:catAx>
      <c:valAx>
        <c:axId val="687022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ans" pitchFamily="34" charset="0"/>
              </a:defRPr>
            </a:pPr>
            <a:endParaRPr lang="ru-RU"/>
          </a:p>
        </c:txPr>
        <c:crossAx val="68692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'1300'!$D$3</c:f>
              <c:strCache>
                <c:ptCount val="1"/>
                <c:pt idx="0">
                  <c:v>Отчет за 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52014652014652E-2"/>
                  <c:y val="-7.1278825995807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an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'1300'!$D$4:$D$17</c:f>
              <c:numCache>
                <c:formatCode>#,##0.00</c:formatCode>
                <c:ptCount val="1"/>
                <c:pt idx="0">
                  <c:v>2.6</c:v>
                </c:pt>
              </c:numCache>
            </c:numRef>
          </c:val>
        </c:ser>
        <c:ser>
          <c:idx val="1"/>
          <c:order val="1"/>
          <c:tx>
            <c:strRef>
              <c:f>'1300'!$E$3</c:f>
              <c:strCache>
                <c:ptCount val="1"/>
                <c:pt idx="0">
                  <c:v>План на 2022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86813186813201E-2"/>
                  <c:y val="-5.870020964360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an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'1300'!$E$4:$E$17</c:f>
              <c:numCache>
                <c:formatCode>#,##0.00</c:formatCode>
                <c:ptCount val="1"/>
                <c:pt idx="0">
                  <c:v>1.3</c:v>
                </c:pt>
              </c:numCache>
            </c:numRef>
          </c:val>
        </c:ser>
        <c:ser>
          <c:idx val="2"/>
          <c:order val="2"/>
          <c:tx>
            <c:strRef>
              <c:f>'1300'!$F$3</c:f>
              <c:strCache>
                <c:ptCount val="1"/>
                <c:pt idx="0">
                  <c:v>Проект  на 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582417582417641E-2"/>
                  <c:y val="-1.677148846960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an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'1300'!$F$4:$F$17</c:f>
              <c:numCache>
                <c:formatCode>#,##0.00</c:formatCode>
                <c:ptCount val="1"/>
                <c:pt idx="0">
                  <c:v>0.9</c:v>
                </c:pt>
              </c:numCache>
            </c:numRef>
          </c:val>
        </c:ser>
        <c:ser>
          <c:idx val="3"/>
          <c:order val="3"/>
          <c:tx>
            <c:strRef>
              <c:f>'1300'!$G$3</c:f>
              <c:strCache>
                <c:ptCount val="1"/>
                <c:pt idx="0">
                  <c:v>Отклонение Проекта 2022 года от плановых показателей на  2021 год, утвержденных Решением Думы АГО от 26.08.19 № 864</c:v>
                </c:pt>
              </c:strCache>
            </c:strRef>
          </c:tx>
          <c:invertIfNegative val="0"/>
          <c:val>
            <c:numRef>
              <c:f>'1300'!$G$4:$G$17</c:f>
            </c:numRef>
          </c:val>
          <c:shape val="box"/>
        </c:ser>
        <c:ser>
          <c:idx val="4"/>
          <c:order val="4"/>
          <c:tx>
            <c:strRef>
              <c:f>'1300'!$H$3</c:f>
              <c:strCache>
                <c:ptCount val="1"/>
              </c:strCache>
            </c:strRef>
          </c:tx>
          <c:invertIfNegative val="0"/>
          <c:val>
            <c:numRef>
              <c:f>'1300'!$H$4:$H$17</c:f>
            </c:numRef>
          </c:val>
          <c:shape val="box"/>
        </c:ser>
        <c:ser>
          <c:idx val="5"/>
          <c:order val="5"/>
          <c:tx>
            <c:strRef>
              <c:f>'1300'!$I$3</c:f>
              <c:strCache>
                <c:ptCount val="1"/>
                <c:pt idx="0">
                  <c:v>Проект  на 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512820512820516E-2"/>
                  <c:y val="-9.6436058700209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'1300'!$I$4:$I$17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'1300'!$J$3</c:f>
              <c:strCache>
                <c:ptCount val="1"/>
                <c:pt idx="0">
                  <c:v>Проект  на 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86813186813201E-2"/>
                  <c:y val="-9.224318658280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an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'1300'!$J$4:$J$17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8788608"/>
        <c:axId val="68790144"/>
        <c:axId val="0"/>
      </c:bar3DChart>
      <c:catAx>
        <c:axId val="68788608"/>
        <c:scaling>
          <c:orientation val="minMax"/>
        </c:scaling>
        <c:delete val="1"/>
        <c:axPos val="b"/>
        <c:majorTickMark val="out"/>
        <c:minorTickMark val="none"/>
        <c:tickLblPos val="none"/>
        <c:crossAx val="68790144"/>
        <c:crosses val="autoZero"/>
        <c:auto val="1"/>
        <c:lblAlgn val="ctr"/>
        <c:lblOffset val="100"/>
        <c:noMultiLvlLbl val="0"/>
      </c:catAx>
      <c:valAx>
        <c:axId val="687901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ans" pitchFamily="34" charset="0"/>
              </a:defRPr>
            </a:pPr>
            <a:endParaRPr lang="ru-RU"/>
          </a:p>
        </c:txPr>
        <c:crossAx val="68788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559E18-A303-41D0-A1B2-0A4C8E75A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5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F53F4E-76A6-49F2-9B9E-26BDD0B90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301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2C4B74-8EAE-497E-9003-9655D6CA5C93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1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7F0B5B-172F-4CC2-8731-B3121503DF44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90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solidFill>
                  <a:srgbClr val="FFFFFF"/>
                </a:solidFill>
                <a:cs typeface="Times New Roman" panose="02020603050405020304" pitchFamily="18" charset="0"/>
              </a:rPr>
              <a:t>2022 год</a:t>
            </a:r>
          </a:p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0F9935-9A29-4969-84D5-7242848F2FB1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99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solidFill>
                  <a:srgbClr val="FFFFFF"/>
                </a:solidFill>
                <a:cs typeface="Times New Roman" panose="02020603050405020304" pitchFamily="18" charset="0"/>
              </a:rPr>
              <a:t>2022 год</a:t>
            </a:r>
          </a:p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59C5F4-80A0-442A-8166-892696D5011E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16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8E3BDA-7E97-4E48-AFE1-B26AB634A171}" type="slidenum">
              <a:rPr lang="ru-RU" altLang="ru-RU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5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012733-D356-4897-A04B-E0EADC3E05B1}" type="slidenum">
              <a:rPr lang="ru-RU" altLang="ru-RU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28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3F4E-76A6-49F2-9B9E-26BDD0B90891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1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6408-E9B2-4AE2-9697-1A31038B49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485815"/>
      </p:ext>
    </p:extLst>
  </p:cSld>
  <p:clrMapOvr>
    <a:masterClrMapping/>
  </p:clrMapOvr>
  <p:transition spd="med" advClick="0" advTm="15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C4EF-DAD1-47AA-B053-738884A1D8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15966"/>
      </p:ext>
    </p:extLst>
  </p:cSld>
  <p:clrMapOvr>
    <a:masterClrMapping/>
  </p:clrMapOvr>
  <p:transition spd="med" advClick="0" advTm="15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E2C9-278A-44AF-9929-A63846418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97103"/>
      </p:ext>
    </p:extLst>
  </p:cSld>
  <p:clrMapOvr>
    <a:masterClrMapping/>
  </p:clrMapOvr>
  <p:transition spd="med" advClick="0" advTm="15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4"/>
            <a:ext cx="89154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9F555F-6CFE-4634-8486-7CEFD3179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917226"/>
      </p:ext>
    </p:extLst>
  </p:cSld>
  <p:clrMapOvr>
    <a:masterClrMapping/>
  </p:clrMapOvr>
  <p:transition spd="med" advClick="0" advTm="15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9158-3049-4CD0-820A-92FF5C391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26294"/>
      </p:ext>
    </p:extLst>
  </p:cSld>
  <p:clrMapOvr>
    <a:masterClrMapping/>
  </p:clrMapOvr>
  <p:transition spd="med" advClick="0" advTm="15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9BC68-035C-4B6F-808C-B68E0FE8D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022704"/>
      </p:ext>
    </p:extLst>
  </p:cSld>
  <p:clrMapOvr>
    <a:masterClrMapping/>
  </p:clrMapOvr>
  <p:transition spd="med" advClick="0" advTm="15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5D77-1DEC-4479-B52C-40A9871A0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330443"/>
      </p:ext>
    </p:extLst>
  </p:cSld>
  <p:clrMapOvr>
    <a:masterClrMapping/>
  </p:clrMapOvr>
  <p:transition spd="med" advClick="0" advTm="15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9687-99A5-44F6-95A5-E09B09B58E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355953"/>
      </p:ext>
    </p:extLst>
  </p:cSld>
  <p:clrMapOvr>
    <a:masterClrMapping/>
  </p:clrMapOvr>
  <p:transition spd="med" advClick="0" advTm="15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4DA9-E440-42E1-866D-BAAB171B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667940"/>
      </p:ext>
    </p:extLst>
  </p:cSld>
  <p:clrMapOvr>
    <a:masterClrMapping/>
  </p:clrMapOvr>
  <p:transition spd="med" advClick="0" advTm="15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3928-897C-48B3-AC1F-75D075AA82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320036"/>
      </p:ext>
    </p:extLst>
  </p:cSld>
  <p:clrMapOvr>
    <a:masterClrMapping/>
  </p:clrMapOvr>
  <p:transition spd="med" advClick="0" advTm="15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CA91-F96E-4288-A89A-088237B26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052306"/>
      </p:ext>
    </p:extLst>
  </p:cSld>
  <p:clrMapOvr>
    <a:masterClrMapping/>
  </p:clrMapOvr>
  <p:transition spd="med" advClick="0" advTm="15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8073-F6EE-4AC8-A101-122B687FE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31411"/>
      </p:ext>
    </p:extLst>
  </p:cSld>
  <p:clrMapOvr>
    <a:masterClrMapping/>
  </p:clrMapOvr>
  <p:transition spd="med" advClick="0" advTm="15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A418B8-8110-405C-AF24-3B16C77F4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  <p:sldLayoutId id="2147486107" r:id="rId12"/>
  </p:sldLayoutIdLst>
  <p:transition spd="med" advClick="0" advTm="1500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1771650"/>
            <a:ext cx="8810625" cy="29781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 бюджета </a:t>
            </a:r>
            <a:br>
              <a:rPr lang="ru-RU" altLang="ru-RU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Артемовского городского округа </a:t>
            </a:r>
            <a:br>
              <a:rPr lang="ru-RU" altLang="ru-RU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2023 год и плановый период </a:t>
            </a:r>
            <a:br>
              <a:rPr lang="ru-RU" altLang="ru-RU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 и 2025 годов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8913" y="704850"/>
            <a:ext cx="497205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600" b="1" smtClean="0">
                <a:solidFill>
                  <a:srgbClr val="7030A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Артемовский городской округ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b="1" smtClean="0">
                <a:solidFill>
                  <a:srgbClr val="7030A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«Бюджет для граждан»</a:t>
            </a:r>
          </a:p>
        </p:txBody>
      </p:sp>
      <p:pic>
        <p:nvPicPr>
          <p:cNvPr id="5124" name="Picture 84" descr="zzlx9qJiM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7663"/>
            <a:ext cx="128111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852488" y="2470150"/>
            <a:ext cx="69818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7651" name="AutoShape 7"/>
          <p:cNvSpPr>
            <a:spLocks noChangeArrowheads="1"/>
          </p:cNvSpPr>
          <p:nvPr/>
        </p:nvSpPr>
        <p:spPr bwMode="auto">
          <a:xfrm>
            <a:off x="3783013" y="1281113"/>
            <a:ext cx="2341562" cy="1512887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126000" rIns="126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2 503 001,5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395288" y="3621088"/>
            <a:ext cx="2801937" cy="257968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Налоговые доходы – 870 302,0 тыс. руб.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или 34,8 %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 объема доходов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3543300" y="3622675"/>
            <a:ext cx="2976563" cy="25495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Неналоговые доходы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23 488,0 тыс. руб.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или 0,9 %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 объема доходов</a:t>
            </a: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6905625" y="3613150"/>
            <a:ext cx="2728913" cy="257175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Безвозмездные поступления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1 609 211,5 тыс. руб.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или 64,3 %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 объема доходов</a:t>
            </a: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 rot="7897213">
            <a:off x="1077913" y="2173287"/>
            <a:ext cx="2501900" cy="841375"/>
          </a:xfrm>
          <a:prstGeom prst="curvedUpArrow">
            <a:avLst>
              <a:gd name="adj1" fmla="val 54516"/>
              <a:gd name="adj2" fmla="val 117897"/>
              <a:gd name="adj3" fmla="val 74671"/>
            </a:avLst>
          </a:prstGeom>
          <a:solidFill>
            <a:srgbClr val="00B0F0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27656" name="AutoShape 12"/>
          <p:cNvSpPr>
            <a:spLocks noChangeArrowheads="1"/>
          </p:cNvSpPr>
          <p:nvPr/>
        </p:nvSpPr>
        <p:spPr bwMode="auto">
          <a:xfrm>
            <a:off x="4543425" y="2860675"/>
            <a:ext cx="766763" cy="6937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158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27657" name="AutoShape 13"/>
          <p:cNvSpPr>
            <a:spLocks noChangeArrowheads="1"/>
          </p:cNvSpPr>
          <p:nvPr/>
        </p:nvSpPr>
        <p:spPr bwMode="auto">
          <a:xfrm rot="2313247">
            <a:off x="6365875" y="2051050"/>
            <a:ext cx="2520950" cy="889000"/>
          </a:xfrm>
          <a:prstGeom prst="curvedDownArrow">
            <a:avLst>
              <a:gd name="adj1" fmla="val 50006"/>
              <a:gd name="adj2" fmla="val 100261"/>
              <a:gd name="adj3" fmla="val 83417"/>
            </a:avLst>
          </a:prstGeom>
          <a:solidFill>
            <a:srgbClr val="00B0F0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595313" y="284163"/>
            <a:ext cx="8955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доходной части бюджета Артемовского городского округа на 2023 год </a:t>
            </a:r>
            <a:endParaRPr lang="ru-RU" altLang="ru-RU" sz="24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23838" y="1147763"/>
            <a:ext cx="9463087" cy="730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0EA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Общий объем безвозмездных поступлений  – 1 609 211,5 тыс. руб.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23838" y="2063750"/>
            <a:ext cx="2867025" cy="210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497 193,0 тыс. руб.,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30,9 % от общего объема безвозмездных поступлений</a:t>
            </a:r>
          </a:p>
        </p:txBody>
      </p:sp>
      <p:sp>
        <p:nvSpPr>
          <p:cNvPr id="30724" name="Rectangle 20"/>
          <p:cNvSpPr>
            <a:spLocks noChangeArrowheads="1"/>
          </p:cNvSpPr>
          <p:nvPr/>
        </p:nvSpPr>
        <p:spPr bwMode="auto">
          <a:xfrm>
            <a:off x="6319838" y="2074863"/>
            <a:ext cx="3281362" cy="214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1 038 938,4 тыс. руб.,          </a:t>
            </a:r>
            <a:r>
              <a:rPr lang="ru-RU" altLang="ru-RU" sz="16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64,6 % от общего объема безвозмездных поступлений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855663" y="206375"/>
            <a:ext cx="8574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безвозмездных поступлений доходной части бюджета Артемовского городского округа на 2023 год</a:t>
            </a:r>
            <a:endParaRPr lang="ru-RU" altLang="ru-RU" sz="24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3355975" y="2074863"/>
            <a:ext cx="2867025" cy="21066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73 080,1 тыс. руб.,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4,5 % от общего объема безвозмездных поступлений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657349" y="4438650"/>
          <a:ext cx="6753226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73138" y="392113"/>
            <a:ext cx="8266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 на доходы физических лиц, в тыс.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80442"/>
              </p:ext>
            </p:extLst>
          </p:nvPr>
        </p:nvGraphicFramePr>
        <p:xfrm>
          <a:off x="476250" y="5257800"/>
          <a:ext cx="9096375" cy="1209675"/>
        </p:xfrm>
        <a:graphic>
          <a:graphicData uri="http://schemas.openxmlformats.org/drawingml/2006/table">
            <a:tbl>
              <a:tblPr/>
              <a:tblGrid>
                <a:gridCol w="2042663"/>
                <a:gridCol w="1699404"/>
                <a:gridCol w="1495239"/>
                <a:gridCol w="1333780"/>
                <a:gridCol w="1298213"/>
                <a:gridCol w="1227076"/>
              </a:tblGrid>
              <a:tr h="5946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Отчет за 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Проект на 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Проект  на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Проект на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2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Налог на доходы физических лиц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570 042,4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574 590,0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697 821,0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792 290,0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" pitchFamily="34" charset="0"/>
                        </a:rPr>
                        <a:t>836 316,0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38175" y="1209675"/>
          <a:ext cx="88487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75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95275" y="152400"/>
            <a:ext cx="9401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Акцизы по подакцизным товарам (продукции), производимым на территории Российской Федерации, в тыс. руб. </a:t>
            </a:r>
          </a:p>
        </p:txBody>
      </p:sp>
      <p:graphicFrame>
        <p:nvGraphicFramePr>
          <p:cNvPr id="19459" name="Диаграмма 4"/>
          <p:cNvGraphicFramePr>
            <a:graphicFrameLocks/>
          </p:cNvGraphicFramePr>
          <p:nvPr/>
        </p:nvGraphicFramePr>
        <p:xfrm>
          <a:off x="230188" y="1019175"/>
          <a:ext cx="9437687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r:id="rId3" imgW="9437426" imgH="3694496" progId="Excel.Chart.8">
                  <p:embed/>
                </p:oleObj>
              </mc:Choice>
              <mc:Fallback>
                <p:oleObj r:id="rId3" imgW="9437426" imgH="369449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019175"/>
                        <a:ext cx="9437687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7675" y="5114925"/>
          <a:ext cx="9153525" cy="1552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19926"/>
                <a:gridCol w="1313967"/>
                <a:gridCol w="1223932"/>
                <a:gridCol w="1181100"/>
                <a:gridCol w="1293541"/>
                <a:gridCol w="1221059"/>
              </a:tblGrid>
              <a:tr h="5333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latin typeface="Liberation Sans" pitchFamily="34" charset="0"/>
                        </a:rPr>
                        <a:t>Наименование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latin typeface="Liberation Sans" pitchFamily="34" charset="0"/>
                        </a:rPr>
                        <a:t>Отчет за 2021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latin typeface="Liberation Sans" pitchFamily="34" charset="0"/>
                        </a:rPr>
                        <a:t>План на 2022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ans" pitchFamily="34" charset="0"/>
                        </a:rPr>
                        <a:t>Проект на 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latin typeface="Liberation Sans" pitchFamily="34" charset="0"/>
                        </a:rPr>
                        <a:t>Проект  на 2024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latin typeface="Liberation Sans" pitchFamily="34" charset="0"/>
                        </a:rPr>
                        <a:t>Проект на 2025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/>
                </a:tc>
              </a:tr>
              <a:tr h="10192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latin typeface="Liberation Sans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ans" pitchFamily="34" charset="0"/>
                        </a:rPr>
                        <a:t>56 303,7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ans" pitchFamily="34" charset="0"/>
                        </a:rPr>
                        <a:t>58 056,0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ans" pitchFamily="34" charset="0"/>
                        </a:rPr>
                        <a:t>63 350,0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ans" pitchFamily="34" charset="0"/>
                        </a:rPr>
                        <a:t>67 634,0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ans" pitchFamily="34" charset="0"/>
                        </a:rPr>
                        <a:t>71 371,0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 advClick="0" advTm="85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776288" y="311150"/>
            <a:ext cx="8281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Налоги на совокупный дох</a:t>
            </a: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</a:rPr>
              <a:t>од, тыс. руб.</a:t>
            </a:r>
          </a:p>
        </p:txBody>
      </p:sp>
      <p:graphicFrame>
        <p:nvGraphicFramePr>
          <p:cNvPr id="20483" name="Диаграмма 4"/>
          <p:cNvGraphicFramePr>
            <a:graphicFrameLocks/>
          </p:cNvGraphicFramePr>
          <p:nvPr/>
        </p:nvGraphicFramePr>
        <p:xfrm>
          <a:off x="160338" y="958850"/>
          <a:ext cx="9666287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r:id="rId3" imgW="9669094" imgH="3304318" progId="Excel.Chart.8">
                  <p:embed/>
                </p:oleObj>
              </mc:Choice>
              <mc:Fallback>
                <p:oleObj r:id="rId3" imgW="9669094" imgH="330431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958850"/>
                        <a:ext cx="9666287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</p:nvPr>
        </p:nvGraphicFramePr>
        <p:xfrm>
          <a:off x="142875" y="4224338"/>
          <a:ext cx="9639299" cy="25368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65741"/>
                <a:gridCol w="1103312"/>
                <a:gridCol w="1284479"/>
                <a:gridCol w="1181655"/>
                <a:gridCol w="1256732"/>
                <a:gridCol w="1147380"/>
              </a:tblGrid>
              <a:tr h="54877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Наименование доходов бюджета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Факт за 2021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План поступлений            на 2022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Проект поступлений            на 2023 год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Проект  поступлений               на 2024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Проект поступлений               на 2025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763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Налоги на совокупный доход, в том числе: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62 448,2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63 605,8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69 175,0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73 656,0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77 549,0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223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48 384,1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54 093,0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61 692,0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65 702,0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69 184,0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446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4 264,7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223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Единый сельскохозяйственный налог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2 594,2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368,0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533,0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554,0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573,0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223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Налог, взимаемый в связи с применением патентной системы налогообложения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7 205,2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9 044,8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6 950,0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7 400,0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7 792,0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 advClick="0" advTm="175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153988" y="5529263"/>
            <a:ext cx="9553575" cy="12573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ru-RU" sz="1200" b="1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63575" y="247650"/>
            <a:ext cx="817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Налоги на имущество, тыс. руб.</a:t>
            </a:r>
          </a:p>
        </p:txBody>
      </p:sp>
      <p:graphicFrame>
        <p:nvGraphicFramePr>
          <p:cNvPr id="21508" name="Диаграмма 6"/>
          <p:cNvGraphicFramePr>
            <a:graphicFrameLocks/>
          </p:cNvGraphicFramePr>
          <p:nvPr/>
        </p:nvGraphicFramePr>
        <p:xfrm>
          <a:off x="238125" y="779463"/>
          <a:ext cx="9515475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r:id="rId3" imgW="9516681" imgH="3737172" progId="Excel.Chart.8">
                  <p:embed/>
                </p:oleObj>
              </mc:Choice>
              <mc:Fallback>
                <p:oleObj r:id="rId3" imgW="9516681" imgH="373717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779463"/>
                        <a:ext cx="9515475" cy="373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63538" y="4660900"/>
          <a:ext cx="9142413" cy="20208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0113"/>
                <a:gridCol w="1253145"/>
                <a:gridCol w="1468530"/>
                <a:gridCol w="1125873"/>
                <a:gridCol w="1713285"/>
                <a:gridCol w="1331467"/>
              </a:tblGrid>
              <a:tr h="64010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 бюджета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Отчет за 2021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поступлений                   на 2022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 поступлений            на 2023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  поступлений               на 2024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 поступлений               на 2025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216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имущество, в том числе: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21 438,1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24 351,0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28 189,0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28 429,0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29 287,0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73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7 699,8 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9 440,0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12 014,0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12 254,0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13 112,0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6180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Земельный налог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13 738,3 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14 911,0 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16 175,0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16 175,0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16 175,0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 advClick="0" advTm="175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15962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FF0000"/>
                </a:solidFill>
                <a:latin typeface="Liberation Sans" panose="020B0604020202020204" pitchFamily="34" charset="0"/>
              </a:rPr>
              <a:t>Госпошлина, тыс. руб</a:t>
            </a:r>
            <a:r>
              <a:rPr lang="ru-RU" altLang="ru-RU" b="1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067899"/>
              </p:ext>
            </p:extLst>
          </p:nvPr>
        </p:nvGraphicFramePr>
        <p:xfrm>
          <a:off x="200025" y="5048250"/>
          <a:ext cx="9467850" cy="1409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975"/>
                <a:gridCol w="1577975"/>
                <a:gridCol w="1577975"/>
                <a:gridCol w="1577975"/>
                <a:gridCol w="1577975"/>
                <a:gridCol w="1577975"/>
              </a:tblGrid>
              <a:tr h="8858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Факт за 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Уточненный прогноз поступлений на 2022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Прогноз поступлений на 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Прогноз поступлений на 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Прогноз поступлений на </a:t>
                      </a:r>
                      <a:r>
                        <a:rPr lang="ru-RU" sz="1400" b="1" u="none" strike="noStrike" dirty="0" smtClean="0">
                          <a:latin typeface="Liberation Serif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</a:tr>
              <a:tr h="52387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Государственная пошлина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Liberation Serif" pitchFamily="18" charset="0"/>
                        </a:rPr>
                        <a:t>10 </a:t>
                      </a:r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386,5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Liberation Serif" pitchFamily="18" charset="0"/>
                        </a:rPr>
                        <a:t>11 </a:t>
                      </a:r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232,8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Liberation Serif" pitchFamily="18" charset="0"/>
                        </a:rPr>
                        <a:t>11 </a:t>
                      </a:r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767,0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Liberation Serif" pitchFamily="18" charset="0"/>
                        </a:rPr>
                        <a:t>11 </a:t>
                      </a:r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967,0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Liberation Serif" pitchFamily="18" charset="0"/>
                        </a:rPr>
                        <a:t>12 </a:t>
                      </a:r>
                      <a:r>
                        <a:rPr lang="ru-RU" sz="1400" b="1" u="none" strike="noStrike" dirty="0">
                          <a:latin typeface="Liberation Serif" pitchFamily="18" charset="0"/>
                        </a:rPr>
                        <a:t>218,0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04800" y="971551"/>
          <a:ext cx="927735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45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65722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FF0000"/>
                </a:solidFill>
                <a:latin typeface="Liberation Sans" panose="020B0604020202020204" pitchFamily="34" charset="0"/>
              </a:rPr>
              <a:t>Неналоговые доходы, тыс. руб.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0975" y="3314700"/>
          <a:ext cx="9525000" cy="3146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2376"/>
                <a:gridCol w="942975"/>
                <a:gridCol w="1190625"/>
                <a:gridCol w="1304925"/>
                <a:gridCol w="1228725"/>
                <a:gridCol w="1095374"/>
              </a:tblGrid>
              <a:tr h="5450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 за 2021 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поступлений на 2022 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поступлений на 2023 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поступлений на 2024 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поступлений 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/>
                </a:tc>
              </a:tr>
              <a:tr h="353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в том числе: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35 400,9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21 339,9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23 488,0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24 405,0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24 982,0 </a:t>
                      </a:r>
                    </a:p>
                  </a:txBody>
                  <a:tcPr marL="0" marR="0" marT="0" marB="0"/>
                </a:tc>
              </a:tr>
              <a:tr h="396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10 820,9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11 778,3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12 857,0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13 269,0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13 715,0 </a:t>
                      </a:r>
                    </a:p>
                  </a:txBody>
                  <a:tcPr marL="0" marR="0" marT="0" marB="0"/>
                </a:tc>
              </a:tr>
              <a:tr h="353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1 522,2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1 738,0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1 752,0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2 154,0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2 154,0 </a:t>
                      </a:r>
                    </a:p>
                  </a:txBody>
                  <a:tcPr marL="0" marR="0" marT="0" marB="0"/>
                </a:tc>
              </a:tr>
              <a:tr h="396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14 882,1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2 941,3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2 494,0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2 536,0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2 589,0 </a:t>
                      </a:r>
                    </a:p>
                  </a:txBody>
                  <a:tcPr marL="0" marR="0" marT="0" marB="0"/>
                </a:tc>
              </a:tr>
              <a:tr h="396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3 510,4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1 342,6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2 749,0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2 749,0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2 749,0 </a:t>
                      </a:r>
                    </a:p>
                  </a:txBody>
                  <a:tcPr marL="0" marR="0" marT="0" marB="0"/>
                </a:tc>
              </a:tr>
              <a:tr h="353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2 830,5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3 267,6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3 508,0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3 567,0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3 642,0 </a:t>
                      </a:r>
                    </a:p>
                  </a:txBody>
                  <a:tcPr marL="0" marR="0" marT="0" marB="0"/>
                </a:tc>
              </a:tr>
              <a:tr h="353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1 834,8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272,1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130,0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133,0 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4825" y="933450"/>
          <a:ext cx="8915400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65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066800" y="152400"/>
            <a:ext cx="8677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Расходная часть бюджета Артемовского городского округа на  2023 и плановый период 2024 и 2025 годов                                              в сравнении с 2021 и 2022 годами</a:t>
            </a:r>
            <a:endParaRPr lang="ru-RU" altLang="ru-RU" sz="24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4638" y="1419225"/>
          <a:ext cx="9420225" cy="54387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4850"/>
                <a:gridCol w="2706687"/>
                <a:gridCol w="1152525"/>
                <a:gridCol w="1143000"/>
                <a:gridCol w="1268413"/>
                <a:gridCol w="1238250"/>
                <a:gridCol w="1206500"/>
              </a:tblGrid>
              <a:tr h="5386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КОД раздела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Наименование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Отчет                        за 2021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План на 2022 год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Проект              на 2023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Проект                  на 2024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Проект               на 2025 год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2428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0100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Общегосударственные вопросы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154 912,30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149 812,40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162 103,40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170 839,40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162 090,60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2428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0200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Национальная оборона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3 667,20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3 444,60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3 700,70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3 865,00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3 999,30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5747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0300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23 762,60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23 467,50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26 040,00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26 442,00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26 796,20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4738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0400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Национальная экономика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111 864,70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151 530,40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114 801,90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141 076,30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128 716,60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385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0500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Жилищно-коммунальное хозяйство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208 435,90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244 393,94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213 019,60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134 018,00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104 221,20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2428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0600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Охрана окружающей среды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10 221,55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2 718,40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5 598,00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1 278,00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278,00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2428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0700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Образование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1 391 787,60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1 465 703,50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1 429 125,70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1 433 276,90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1 471 303,80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4961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0800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Культура, кинематография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198 276,50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226 848,92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223 512,10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222 348,00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230 489,00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2428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0900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Здравоохранение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1 282,80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2428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Социальная политика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275 764,10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302 994,70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272 012,60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280 160,10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289 673,40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2428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1100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Физическая культура и спорт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48 658,60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61 443,60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49 662,70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50 301,30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50 701,30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2428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1200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Средства массовой информации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3 210,60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3 603,30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3 424,00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3 570,00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3 681,00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4761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1300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Обслуживание государственного и муниципального долга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1,30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0,90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anchor="ctr" horzOverflow="overflow"/>
                </a:tc>
              </a:tr>
              <a:tr h="2753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ИТОГО распределенных расходов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2 430 564,25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2 637 245,36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2 503 001,60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2 467 175,00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2 471 950,40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</a:tr>
              <a:tr h="2753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ИТОГО расходов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2 430 564,25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2 637 245,36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2 503 001,60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2 526 122,40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2 539 050,10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03" marR="7503" marT="7503" marB="0" horzOverflow="overflow"/>
                </a:tc>
              </a:tr>
            </a:tbl>
          </a:graphicData>
        </a:graphic>
      </p:graphicFrame>
      <p:pic>
        <p:nvPicPr>
          <p:cNvPr id="24715" name="Picture 84" descr="zzlx9qJiM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0175"/>
            <a:ext cx="8001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7BBB65-E505-4DE1-9DB9-A2925D144323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627" name="Диаграмма 3"/>
          <p:cNvGraphicFramePr>
            <a:graphicFrameLocks/>
          </p:cNvGraphicFramePr>
          <p:nvPr/>
        </p:nvGraphicFramePr>
        <p:xfrm>
          <a:off x="303213" y="977900"/>
          <a:ext cx="9464675" cy="574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r:id="rId3" imgW="9461812" imgH="5755123" progId="Excel.Chart.8">
                  <p:embed/>
                </p:oleObj>
              </mc:Choice>
              <mc:Fallback>
                <p:oleObj r:id="rId3" imgW="9461812" imgH="575512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977900"/>
                        <a:ext cx="9464675" cy="574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54013" y="2730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расходной части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Артемовского городского округа на 2023 год, в %</a:t>
            </a:r>
            <a:endParaRPr lang="ru-RU" altLang="ru-RU" sz="2000" b="1">
              <a:latin typeface="Liberation Sans" panose="020B0604020202020204" pitchFamily="34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ransition spd="med" advClick="0" advTm="95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0F53B7-B0E1-4934-9954-B56725544D82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373063" y="584200"/>
            <a:ext cx="92614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Liberation Serif" panose="02020603050405020304" pitchFamily="18" charset="0"/>
              </a:rPr>
              <a:t>Уважаемые жители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Liberation Serif" panose="02020603050405020304" pitchFamily="18" charset="0"/>
              </a:rPr>
              <a:t> Артемовского городского округа!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Liberation Serif" panose="02020603050405020304" pitchFamily="18" charset="0"/>
              </a:rPr>
              <a:t>Перед вами брошюра «Бюджет для граждан» которая познакомит Вас с положениями важнейшего финансового документа Артемовского городского округа  – проектом бюджета городского округа. Каждый житель Артемовского городского округа  является участником формирования бюджета с одной стороны, как налогоплательщик, наполняя доходы бюджета, с другой – он получает часть расходов как потребитель общественных услуг. «Бюджет для граждан» – аналитический документ, разрабатываемый в целях предоставления гражданам актуальной информации о бюджете Артемовского городского округа в формате, доступном для широкого круга пользователей. В предоставленной информации отражены положения проекта бюджета Артемовского городского округа на предстоящий 2023 год и на плановый период 2024 и 2025 годов.</a:t>
            </a:r>
          </a:p>
        </p:txBody>
      </p:sp>
      <p:pic>
        <p:nvPicPr>
          <p:cNvPr id="7172" name="Picture 84" descr="zzlx9qJiM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6063"/>
            <a:ext cx="128111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69" name="Group 65"/>
          <p:cNvGraphicFramePr>
            <a:graphicFrameLocks noGrp="1"/>
          </p:cNvGraphicFramePr>
          <p:nvPr>
            <p:ph type="tbl" idx="1"/>
          </p:nvPr>
        </p:nvGraphicFramePr>
        <p:xfrm>
          <a:off x="234950" y="1638300"/>
          <a:ext cx="9426575" cy="46482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7600"/>
                <a:gridCol w="2024063"/>
                <a:gridCol w="1801812"/>
                <a:gridCol w="1943100"/>
              </a:tblGrid>
              <a:tr h="476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Направления расходов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2023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2024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2025 год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</a:tr>
              <a:tr h="459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Всего распределенных расходов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2 503 001,5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2 467 175,0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2 471 950,4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</a:tr>
              <a:tr h="390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в том числе: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</a:tr>
              <a:tr h="39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Образование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1 429 125,7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1 433 276,9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1 471 303,8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</a:tr>
              <a:tr h="45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Культура, кинематография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223 512,1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222 348,0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230 489,0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</a:tr>
              <a:tr h="464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Социальная политика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272 012,6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280 160,1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289 673,4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</a:tr>
              <a:tr h="419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Физическая культура и спорт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49 662,7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50 301,3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50 701,3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</a:tr>
              <a:tr h="62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Итого расходов социальной направленности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1 974 313,1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1 986 086,3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2 042 167,5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</a:tr>
              <a:tr h="955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Доля расходов социальной направленности в общем объеме расходов бюджета, 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78,9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80,5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82,6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1436" marR="91436" marT="45715" marB="45715" horzOverflow="overflow"/>
                </a:tc>
              </a:tr>
            </a:tbl>
          </a:graphicData>
        </a:graphic>
      </p:graphicFrame>
      <p:sp>
        <p:nvSpPr>
          <p:cNvPr id="27702" name="TextBox 2"/>
          <p:cNvSpPr txBox="1">
            <a:spLocks noChangeArrowheads="1"/>
          </p:cNvSpPr>
          <p:nvPr/>
        </p:nvSpPr>
        <p:spPr bwMode="auto">
          <a:xfrm>
            <a:off x="760413" y="450850"/>
            <a:ext cx="860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 направленность расходов бюджета Артемовского городского округа на 2023-2025 годы</a:t>
            </a:r>
            <a:endParaRPr lang="ru-RU" altLang="ru-RU" sz="20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7703" name="Picture 84" descr="zzlx9qJiM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0175"/>
            <a:ext cx="8001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5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020762"/>
          </a:xfrm>
        </p:spPr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расходной части бюджета Артемовского городского округа на 2023 год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BA1DB2-0C79-45E5-B3F3-C6B2C682F490}" type="slidenum">
              <a:rPr lang="ru-RU" altLang="ru-RU" sz="12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graphicFrame>
        <p:nvGraphicFramePr>
          <p:cNvPr id="28676" name="Диаграмма 8"/>
          <p:cNvGraphicFramePr>
            <a:graphicFrameLocks/>
          </p:cNvGraphicFramePr>
          <p:nvPr/>
        </p:nvGraphicFramePr>
        <p:xfrm>
          <a:off x="406400" y="1362075"/>
          <a:ext cx="9093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r:id="rId3" imgW="9089924" imgH="3523793" progId="Excel.Chart.8">
                  <p:embed/>
                </p:oleObj>
              </mc:Choice>
              <mc:Fallback>
                <p:oleObj r:id="rId3" imgW="9089924" imgH="3523793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362075"/>
                        <a:ext cx="9093200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8763" y="4991100"/>
          <a:ext cx="9428162" cy="16954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79912"/>
                <a:gridCol w="2066925"/>
                <a:gridCol w="1562100"/>
                <a:gridCol w="1419225"/>
              </a:tblGrid>
              <a:tr h="285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2024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2025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</a:tr>
              <a:tr h="28516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Непрограммные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49 691,60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50 616,70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21 253,20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</a:tr>
              <a:tr h="28516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Программные расходы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2 453 309,90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2 416 558,30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2 450 697,20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</a:tr>
              <a:tr h="839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Удельный вес программных расходов в общем объеме распределенных расходов бюджета Артемовского городского округа, в 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98,0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97,9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99,1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972" marR="5972" marT="5972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54013" y="1301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Расходная часть бюджета Артемовского городского округа в рамках муниципальных программ Артемовского городского округа </a:t>
            </a:r>
            <a:endParaRPr lang="ru-RU" altLang="ru-RU" sz="2000" b="1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06225998"/>
              </p:ext>
            </p:extLst>
          </p:nvPr>
        </p:nvGraphicFramePr>
        <p:xfrm>
          <a:off x="0" y="836613"/>
          <a:ext cx="9834112" cy="58832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171536"/>
                <a:gridCol w="862641"/>
                <a:gridCol w="887526"/>
                <a:gridCol w="912409"/>
              </a:tblGrid>
              <a:tr h="5302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Наименование муниципальной программы Артемовского городского округа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Сумма на 2023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Сумма на 2024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Сумма на 2025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anchor="ctr" horzOverflow="overflow"/>
                </a:tc>
              </a:tr>
              <a:tr h="485783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«Реализация вопросов местного значения и переданных государственных полномочий в Артемовском городском округе на период до 2027 года»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467 471,6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484 754,0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499 419,0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485783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«Управление муниципальным имуществом и земельными ресурсами Артемовского городского округа на 2023-2027 годы»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25 141,4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17 072,0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10 343,0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373113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«Развитие системы образования Артемовского городского округа  на период 2023-2027 годов»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1 418 261,1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1 421 142,9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1 459 200,7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373113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«Развитие культуры на территории Артемовского городского округа до 2027 года»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223 520,1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222 356,0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230 497,0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373113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«Управление муниципальными финансами Артемовского городского округа до 2027 года»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20 818,4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22 278,8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23 170,8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373113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«Формирование современной городской среды в Артемовском городском округе до 2027 года»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6 000,0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0,0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423870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«Развитие дорожного хозяйства, благоустройства и обеспечение экологической безопасности Артемовского городского округа до 2027 года»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201 853,0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205 191,1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192 653,4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404819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«Обеспечение жильем отдельных категорий граждан на территории Артемовского городского округа до 2027 года»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2 900,0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2 900,0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2 900,0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412757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«Формирование законопослушного поведения участников дорожного движения на территории Артемовского городского округа на период 2023-2027 годов»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485783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 «Содействие развитию малого и среднего предпринимательства и туризма в Артемовском городском округе на период до 2027 года»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1 156,2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1 156,2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1 156,2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485783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«Профилактика экстремизма и терроризма на территории Артемовского городского округа на 2023- 2027 годы»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400,0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610,0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610,0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485783"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  Муниципальная программа «Развитие жилищно - коммунального хозяйства и повышение энергетической эффективности в Артемовском городском округе до 2027 года»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85 688,1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38 997,3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30 647,0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  <a:tr h="19023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Всего расходов:  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2 453 309,9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2 416 558,3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2 450 697,2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47" marR="7347" marT="7347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 advClick="0" advTm="3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80975" y="152400"/>
            <a:ext cx="9601200" cy="70485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FF0000"/>
                </a:solidFill>
                <a:latin typeface="Liberation Sans" panose="020B0604020202020204" pitchFamily="34" charset="0"/>
              </a:rPr>
              <a:t>Непрограммные расходы бюджета Артемовского городского округа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219075" y="981075"/>
          <a:ext cx="9505950" cy="5249864"/>
        </p:xfrm>
        <a:graphic>
          <a:graphicData uri="http://schemas.openxmlformats.org/drawingml/2006/table">
            <a:tbl>
              <a:tblPr/>
              <a:tblGrid>
                <a:gridCol w="5987769"/>
                <a:gridCol w="1126994"/>
                <a:gridCol w="1234794"/>
                <a:gridCol w="1156393"/>
              </a:tblGrid>
              <a:tr h="51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Глава Артемовского городского округа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3 046,1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3 263,0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3 390,7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Содержание и обеспечение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деятельности Думы Артемовского городского округа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4 936,0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5 062,5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5 160,7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Председатель Думы Артемовского городского округа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2 597,0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2 797,7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2 909,7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Представительские расходы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205,0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205,4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205,2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Со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держание и обеспечение деятельности Счетной палаты Артемовского городского округа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3 878,2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3 986,2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4 153,3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Председатель Счетной палаты Артемовского городского округа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1 788,1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1 839,6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1 913,1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Резервный фонд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3 000,0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3 000,0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Исполнение судебных актов по искам к казне Артемовского городского округа о возмещении вреда, причиненного гражданину или юридическому лицу в результате незаконных действий (бездействия) органов местного самоуправления либо должностных лиц этих органов, и о присуждении  компенсации за нарушение права на исполнение судебного акта в разумный срок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10 000,0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10 000,0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Членские взносы в Ассоциацию «Совет муниципальных образований Свердловской области»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Мероприятия по выпуску и печати книги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«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Егоршино-Артемовский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: география чудес. Путеводитель по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достопримечательным </a:t>
                      </a: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местам»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80975" y="0"/>
            <a:ext cx="9601200" cy="7715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  <a:latin typeface="Liberation Sans" panose="020B0604020202020204" pitchFamily="34" charset="0"/>
              </a:rPr>
              <a:t>Непрограммные расходы бюджета Артемовского городского округа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4480648"/>
              </p:ext>
            </p:extLst>
          </p:nvPr>
        </p:nvGraphicFramePr>
        <p:xfrm>
          <a:off x="219075" y="762000"/>
          <a:ext cx="9563281" cy="6096000"/>
        </p:xfrm>
        <a:graphic>
          <a:graphicData uri="http://schemas.openxmlformats.org/drawingml/2006/table">
            <a:tbl>
              <a:tblPr/>
              <a:tblGrid>
                <a:gridCol w="5980095"/>
                <a:gridCol w="1125550"/>
                <a:gridCol w="1161691"/>
                <a:gridCol w="1295945"/>
              </a:tblGrid>
              <a:tr h="435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        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2025 год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Организация транспортного обслуживания населения Артемовского городского округа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18,0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18,0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18,0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Организация содержания жилых помещений муниципального  жилищного фонда не предоставленных гражданам по договору социального найма жилого помещения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640,0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640,0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640,0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Мероприятия по обследованию технического состояния  жилых домов для дальнейшего решения вопроса о признании их аварийными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244,0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7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Оплата услуг по начислению, сбору и перечислению платы за пользование жилым помещением (платы за наём), платы за содержание жилого помещения для нанимателей жилых помещений по договорам социального найма и договорам найма жилых помещений муниципального жилищного фонда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89,0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89,0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89,0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Исполнение муниципальных гарантий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2 000,0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2 000,0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Субсидии на предоставление финансовой помощи для погашения денежных обязательств, обязательных платежей  и восстановления платежеспособности муниципальных унитарных предприятий Артемовского городского округа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14 000,0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15 000,0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Профессиональная подготовка, переподготовка и повышение квалификации муниципальных служащих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103,0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88,0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88,0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Выплаты пенсии за выслугу лет лицам, замещавшим должности муниципальной службы в органах местного самоуправления Артемовского городского округа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2 397,2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2 477,3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2 535,5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  Оказание дополнительных мер социальной поддержки членам семей военнослужащих, постоянно проживавших на территории Артемовского городского округа, погибших при исполнении обязанностей военной службы в ходе проведения специальной военной операции на Украине</a:t>
                      </a:r>
                    </a:p>
                  </a:txBody>
                  <a:tcPr marL="3058" marR="3058" marT="30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200,0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3058" marR="3058" marT="3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4"/>
          <p:cNvSpPr>
            <a:spLocks noGrp="1"/>
          </p:cNvSpPr>
          <p:nvPr>
            <p:ph type="title"/>
          </p:nvPr>
        </p:nvSpPr>
        <p:spPr>
          <a:xfrm>
            <a:off x="266700" y="274638"/>
            <a:ext cx="9391650" cy="935037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Национальные проекты, планируемые к реализации на территории Артемовского городского округа в 2023 году:</a:t>
            </a:r>
          </a:p>
        </p:txBody>
      </p:sp>
      <p:sp>
        <p:nvSpPr>
          <p:cNvPr id="33795" name="Содержимое 5"/>
          <p:cNvSpPr>
            <a:spLocks noGrp="1"/>
          </p:cNvSpPr>
          <p:nvPr>
            <p:ph sz="half" idx="1"/>
          </p:nvPr>
        </p:nvSpPr>
        <p:spPr>
          <a:xfrm>
            <a:off x="495300" y="1247775"/>
            <a:ext cx="4591050" cy="29051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национальный проект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«Образование» </a:t>
            </a:r>
          </a:p>
          <a:p>
            <a:pPr algn="ctr"/>
            <a:r>
              <a:rPr lang="ru-RU" altLang="ru-RU" sz="2000" b="1" smtClean="0">
                <a:latin typeface="Liberation Serif" panose="02020603050405020304" pitchFamily="18" charset="0"/>
              </a:rPr>
              <a:t> создание и обеспечение функционирования центра образования естественно-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Liberation Serif" panose="02020603050405020304" pitchFamily="18" charset="0"/>
              </a:rPr>
              <a:t>научной и технологической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Liberation Serif" panose="02020603050405020304" pitchFamily="18" charset="0"/>
              </a:rPr>
              <a:t>направленностей в МАОУ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Liberation Serif" panose="02020603050405020304" pitchFamily="18" charset="0"/>
              </a:rPr>
              <a:t>СОШ № 1 – 3000,0 тыс. руб.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33796" name="Содержимое 6"/>
          <p:cNvSpPr>
            <a:spLocks noGrp="1"/>
          </p:cNvSpPr>
          <p:nvPr>
            <p:ph sz="half" idx="2"/>
          </p:nvPr>
        </p:nvSpPr>
        <p:spPr>
          <a:xfrm>
            <a:off x="5035550" y="1285875"/>
            <a:ext cx="4375150" cy="295275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национальный проект  «Демография» </a:t>
            </a:r>
          </a:p>
          <a:p>
            <a:pPr algn="ctr"/>
            <a:r>
              <a:rPr lang="ru-RU" altLang="ru-RU" sz="2000" b="1" smtClean="0">
                <a:latin typeface="Liberation Serif" panose="02020603050405020304" pitchFamily="18" charset="0"/>
              </a:rPr>
              <a:t>мероприятия по поэтапному внедрению Всероссийского физкультурно-спортивного комплекса «Готов к труду и обороне» (ГТО) (за счет средств областного и местного бюджетов)</a:t>
            </a:r>
            <a:r>
              <a:rPr lang="ru-RU" altLang="ru-RU" sz="2000" smtClean="0">
                <a:latin typeface="Liberation Serif" panose="02020603050405020304" pitchFamily="18" charset="0"/>
              </a:rPr>
              <a:t> </a:t>
            </a:r>
            <a:r>
              <a:rPr lang="ru-RU" altLang="ru-RU" sz="2000" b="1" smtClean="0">
                <a:latin typeface="Liberation Serif" panose="02020603050405020304" pitchFamily="18" charset="0"/>
              </a:rPr>
              <a:t>– 176,4 тыс. руб.</a:t>
            </a:r>
          </a:p>
          <a:p>
            <a:pPr algn="just"/>
            <a:endParaRPr lang="ru-RU" altLang="ru-RU" sz="1800" smtClean="0">
              <a:latin typeface="Liberation Serif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1800" smtClean="0">
              <a:latin typeface="Liberation Serif" panose="02020603050405020304" pitchFamily="18" charset="0"/>
            </a:endParaRPr>
          </a:p>
        </p:txBody>
      </p:sp>
      <p:sp>
        <p:nvSpPr>
          <p:cNvPr id="337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089198-C92D-4B9B-AF9B-883183E35CD1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381500"/>
            <a:ext cx="446246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333875"/>
            <a:ext cx="484663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95300" y="169863"/>
            <a:ext cx="8915400" cy="124777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Инвестиционные проекты, планируемые к реализации на территории Артемовского городского округа в 2023 -2025 годах в сфере дорожного хозяйства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0610750"/>
              </p:ext>
            </p:extLst>
          </p:nvPr>
        </p:nvGraphicFramePr>
        <p:xfrm>
          <a:off x="177800" y="1600200"/>
          <a:ext cx="9609138" cy="41665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63875"/>
                <a:gridCol w="1500997"/>
                <a:gridCol w="1380226"/>
                <a:gridCol w="1264040"/>
              </a:tblGrid>
              <a:tr h="65302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Liberation Serif" pitchFamily="18" charset="0"/>
                        </a:rPr>
                        <a:t>Наименование</a:t>
                      </a:r>
                      <a:endParaRPr lang="ru-RU" sz="1900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Liberation Serif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Liberation Serif" pitchFamily="18" charset="0"/>
                        </a:rPr>
                        <a:t>(тыс. руб.)</a:t>
                      </a:r>
                      <a:endParaRPr lang="ru-RU" sz="1700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Liberation Serif" pitchFamily="18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Liberation Serif" pitchFamily="18" charset="0"/>
                        </a:rPr>
                        <a:t>(тыс. руб.)</a:t>
                      </a: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Liberation Serif" pitchFamily="18" charset="0"/>
                        </a:rPr>
                        <a:t>2025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Liberation Serif" pitchFamily="18" charset="0"/>
                        </a:rPr>
                        <a:t>(тыс. </a:t>
                      </a:r>
                      <a:r>
                        <a:rPr lang="ru-RU" sz="1700" dirty="0" smtClean="0">
                          <a:latin typeface="Liberation Serif" pitchFamily="18" charset="0"/>
                        </a:rPr>
                        <a:t>руб</a:t>
                      </a:r>
                      <a:r>
                        <a:rPr lang="ru-RU" sz="1700" dirty="0" smtClean="0">
                          <a:latin typeface="Liberation Serif" pitchFamily="18" charset="0"/>
                        </a:rPr>
                        <a:t>.)</a:t>
                      </a:r>
                    </a:p>
                  </a:txBody>
                  <a:tcPr marL="91435" marR="91435" marT="48977" marB="48977">
                    <a:noFill/>
                  </a:tcPr>
                </a:tc>
              </a:tr>
              <a:tr h="881579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Liberation Serif" pitchFamily="18" charset="0"/>
                        </a:rPr>
                        <a:t>Строительство (реконструкция) автомобильных дорог по ул. Мира и по ул. Западной до пересечения с ул. Чернышева (проектирование)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2998,7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</a:tr>
              <a:tr h="875049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Liberation Serif" pitchFamily="18" charset="0"/>
                        </a:rPr>
                        <a:t>Реконструкция автомобильной дороги по ул. Энергетиков в г. Артемовский Свердловской области (в рамках </a:t>
                      </a:r>
                      <a:r>
                        <a:rPr lang="ru-RU" sz="1700" b="1" dirty="0" err="1" smtClean="0">
                          <a:latin typeface="Liberation Serif" pitchFamily="18" charset="0"/>
                        </a:rPr>
                        <a:t>софинансирования</a:t>
                      </a:r>
                      <a:r>
                        <a:rPr lang="ru-RU" sz="1700" b="1" dirty="0" smtClean="0">
                          <a:latin typeface="Liberation Serif" pitchFamily="18" charset="0"/>
                        </a:rPr>
                        <a:t>)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3795,8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3837,0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</a:tr>
              <a:tr h="881579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Liberation Serif" pitchFamily="18" charset="0"/>
                        </a:rPr>
                        <a:t>Строительство тротуаров, расположенных вблизи автомобильных дорог общего пользования местного значения в границах городского округа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17371,1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</a:tr>
              <a:tr h="620371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Liberation Serif" pitchFamily="18" charset="0"/>
                        </a:rPr>
                        <a:t>Строительство (реконструкция) автодороги по ул. Станционная в г. Артемовский Свердловской области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67440,2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Liberation Serif" pitchFamily="18" charset="0"/>
                        </a:rPr>
                        <a:t>67440,2</a:t>
                      </a:r>
                      <a:endParaRPr lang="ru-RU" sz="1700" b="1" dirty="0">
                        <a:latin typeface="Liberation Serif" pitchFamily="18" charset="0"/>
                      </a:endParaRPr>
                    </a:p>
                  </a:txBody>
                  <a:tcPr marL="91435" marR="91435" marT="48977" marB="48977">
                    <a:noFill/>
                  </a:tcPr>
                </a:tc>
              </a:tr>
            </a:tbl>
          </a:graphicData>
        </a:graphic>
      </p:graphicFrame>
      <p:sp>
        <p:nvSpPr>
          <p:cNvPr id="3485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D71285-A239-43BD-BC62-80FFA3051C41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5801264"/>
            <a:ext cx="2294626" cy="9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Picture 13" descr="KAZ_29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97" y="5801264"/>
            <a:ext cx="2063540" cy="9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95300" y="169863"/>
            <a:ext cx="8915400" cy="124777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Инвестиционные проекты, планируемые к реализации на территории Артемовского городского округа в 2023 -2025 годах в сфере коммунального хозяйства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0450252"/>
              </p:ext>
            </p:extLst>
          </p:nvPr>
        </p:nvGraphicFramePr>
        <p:xfrm>
          <a:off x="177800" y="1600200"/>
          <a:ext cx="9609138" cy="4902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52845"/>
                <a:gridCol w="1255146"/>
                <a:gridCol w="1255146"/>
                <a:gridCol w="1146001"/>
              </a:tblGrid>
              <a:tr h="666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itchFamily="18" charset="0"/>
                        </a:rPr>
                        <a:t>Наименование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Liberation Serif" pitchFamily="18" charset="0"/>
                        </a:rPr>
                        <a:t>(тыс. руб.)</a:t>
                      </a:r>
                      <a:endParaRPr lang="ru-RU" sz="1600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Liberation Serif" pitchFamily="18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(тыс. руб.)</a:t>
                      </a: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Liberation Serif" pitchFamily="18" charset="0"/>
                        </a:rPr>
                        <a:t>2025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Liberation Serif" pitchFamily="18" charset="0"/>
                        </a:rPr>
                        <a:t>(тыс. руб.)</a:t>
                      </a:r>
                    </a:p>
                  </a:txBody>
                  <a:tcPr marL="91435" marR="91435">
                    <a:noFill/>
                  </a:tcPr>
                </a:tc>
              </a:tr>
              <a:tr h="900404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Liberation Serif" pitchFamily="18" charset="0"/>
                        </a:rPr>
                        <a:t>Строительство канализационных сетей и локальных очистных канализационных сооружений  в п. Красногвардейском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7638,3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3509,0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</a:tr>
              <a:tr h="633618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Liberation Serif" pitchFamily="18" charset="0"/>
                        </a:rPr>
                        <a:t>Устройство системы отвода поверхностных вод в районе «Станционный» г. Артемовский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9662,0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</a:tr>
              <a:tr h="900404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Liberation Serif" pitchFamily="18" charset="0"/>
                        </a:rPr>
                        <a:t>Реконструкция системы водоснабжения п. </a:t>
                      </a:r>
                      <a:r>
                        <a:rPr lang="ru-RU" sz="1600" b="1" dirty="0" err="1" smtClean="0">
                          <a:latin typeface="Liberation Serif" pitchFamily="18" charset="0"/>
                        </a:rPr>
                        <a:t>Буланаш</a:t>
                      </a:r>
                      <a:r>
                        <a:rPr lang="ru-RU" sz="1600" b="1" dirty="0" smtClean="0">
                          <a:latin typeface="Liberation Serif" pitchFamily="18" charset="0"/>
                        </a:rPr>
                        <a:t>, Артемовского района, Свердловской области (проектирование)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19080,0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</a:tr>
              <a:tr h="1167190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Liberation Serif" pitchFamily="18" charset="0"/>
                        </a:rPr>
                        <a:t>Межпоселковый газопровод высокого давления 1 категории для г. Артемовский и перспективного газоснабжения населенных пунктов: сел </a:t>
                      </a:r>
                      <a:r>
                        <a:rPr lang="ru-RU" sz="1600" b="1" dirty="0" err="1" smtClean="0">
                          <a:latin typeface="Liberation Serif" pitchFamily="18" charset="0"/>
                        </a:rPr>
                        <a:t>Мостовское</a:t>
                      </a:r>
                      <a:r>
                        <a:rPr lang="ru-RU" sz="1600" b="1" dirty="0" smtClean="0">
                          <a:latin typeface="Liberation Serif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latin typeface="Liberation Serif" pitchFamily="18" charset="0"/>
                        </a:rPr>
                        <a:t>Шогринское</a:t>
                      </a:r>
                      <a:r>
                        <a:rPr lang="ru-RU" sz="1600" b="1" dirty="0" smtClean="0">
                          <a:latin typeface="Liberation Serif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latin typeface="Liberation Serif" pitchFamily="18" charset="0"/>
                        </a:rPr>
                        <a:t>Лебедкино</a:t>
                      </a:r>
                      <a:r>
                        <a:rPr lang="ru-RU" sz="1600" b="1" dirty="0" smtClean="0">
                          <a:latin typeface="Liberation Serif" pitchFamily="18" charset="0"/>
                        </a:rPr>
                        <a:t>, Антоново, </a:t>
                      </a:r>
                      <a:r>
                        <a:rPr lang="ru-RU" sz="1600" b="1" dirty="0" err="1" smtClean="0">
                          <a:latin typeface="Liberation Serif" pitchFamily="18" charset="0"/>
                        </a:rPr>
                        <a:t>Бичур</a:t>
                      </a:r>
                      <a:r>
                        <a:rPr lang="ru-RU" sz="1600" b="1" dirty="0" smtClean="0">
                          <a:latin typeface="Liberation Serif" pitchFamily="18" charset="0"/>
                        </a:rPr>
                        <a:t> в Артемовском районе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3799,0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0,0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</a:tr>
              <a:tr h="633618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Liberation Serif" pitchFamily="18" charset="0"/>
                        </a:rPr>
                        <a:t> Проектирование строительства участка газопровода высокого давления «</a:t>
                      </a:r>
                      <a:r>
                        <a:rPr lang="ru-RU" sz="1600" b="1" dirty="0" smtClean="0">
                          <a:latin typeface="Liberation Serif" pitchFamily="18" charset="0"/>
                        </a:rPr>
                        <a:t>Реж -</a:t>
                      </a:r>
                      <a:r>
                        <a:rPr lang="ru-RU" sz="1600" b="1" dirty="0" smtClean="0">
                          <a:latin typeface="Liberation Serif" pitchFamily="18" charset="0"/>
                        </a:rPr>
                        <a:t>Артемовский – Буланаш»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15000,0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26948,3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itchFamily="18" charset="0"/>
                        </a:rPr>
                        <a:t>24847,0</a:t>
                      </a:r>
                      <a:endParaRPr lang="ru-RU" sz="1600" b="1" dirty="0">
                        <a:latin typeface="Liberation Serif" pitchFamily="18" charset="0"/>
                      </a:endParaRPr>
                    </a:p>
                  </a:txBody>
                  <a:tcPr marL="91435" marR="91435">
                    <a:noFill/>
                  </a:tcPr>
                </a:tc>
              </a:tr>
            </a:tbl>
          </a:graphicData>
        </a:graphic>
      </p:graphicFrame>
      <p:sp>
        <p:nvSpPr>
          <p:cNvPr id="358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F20D1-F0AA-493D-9C66-CC8D06D0A4C4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125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295275" y="207963"/>
            <a:ext cx="9458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33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0100 «Общегосударственные расходы», в тыс. руб.</a:t>
            </a:r>
          </a:p>
        </p:txBody>
      </p:sp>
      <p:graphicFrame>
        <p:nvGraphicFramePr>
          <p:cNvPr id="36867" name="Диаграмма 3"/>
          <p:cNvGraphicFramePr>
            <a:graphicFrameLocks/>
          </p:cNvGraphicFramePr>
          <p:nvPr/>
        </p:nvGraphicFramePr>
        <p:xfrm>
          <a:off x="231775" y="901700"/>
          <a:ext cx="9504363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r:id="rId3" imgW="9504488" imgH="2621507" progId="Excel.Chart.8">
                  <p:embed/>
                </p:oleObj>
              </mc:Choice>
              <mc:Fallback>
                <p:oleObj r:id="rId3" imgW="9504488" imgH="2621507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901700"/>
                        <a:ext cx="9504363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50" y="3590925"/>
          <a:ext cx="9515475" cy="3155062"/>
        </p:xfrm>
        <a:graphic>
          <a:graphicData uri="http://schemas.openxmlformats.org/drawingml/2006/table">
            <a:tbl>
              <a:tblPr/>
              <a:tblGrid>
                <a:gridCol w="5185170"/>
                <a:gridCol w="482206"/>
                <a:gridCol w="400050"/>
                <a:gridCol w="1228726"/>
                <a:gridCol w="1076325"/>
                <a:gridCol w="1142998"/>
              </a:tblGrid>
              <a:tr h="477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328" marR="9328" marT="9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328" marR="9328" marT="9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328" marR="9328" marT="9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328" marR="9328" marT="9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328" marR="9328" marT="9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ОБЩЕГОСУДАРСТВЕННЫЕ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162 103,4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170 839,4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162 090,6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02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3 046,1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3 263,0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3 390,7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7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7 538,0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7 865,2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8 075,4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04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82 595,2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87 698,8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90 780,9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Судебная система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4,3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4,5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3,9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06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26 368,0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27 983,8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29 111,6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Резервные фонды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3 000,0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3 000,0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Другие общегосударственные вопросы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13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39 551,8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41 024,1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30 728,1</a:t>
                      </a:r>
                    </a:p>
                  </a:txBody>
                  <a:tcPr marL="9328" marR="9328" marT="9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400050" y="352425"/>
            <a:ext cx="921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0200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«Национальная оборона»,  в тыс. руб.</a:t>
            </a:r>
            <a:endParaRPr lang="ru-RU" altLang="ru-RU" sz="20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5267325"/>
          <a:ext cx="8975726" cy="1362075"/>
        </p:xfrm>
        <a:graphic>
          <a:graphicData uri="http://schemas.openxmlformats.org/drawingml/2006/table">
            <a:tbl>
              <a:tblPr/>
              <a:tblGrid>
                <a:gridCol w="4140366"/>
                <a:gridCol w="576694"/>
                <a:gridCol w="626465"/>
                <a:gridCol w="1187411"/>
                <a:gridCol w="1222395"/>
                <a:gridCol w="1222395"/>
              </a:tblGrid>
              <a:tr h="541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НАЦИОНАЛЬНАЯ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3 700,7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3 865,0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3 999,3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Мобилизационная и вневойсковая подготовка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3 700,7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3 865,0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3 999,3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876300" y="1228725"/>
          <a:ext cx="8267700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413" y="857250"/>
            <a:ext cx="6061075" cy="5875338"/>
          </a:xfrm>
        </p:spPr>
      </p:pic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>
          <a:xfrm>
            <a:off x="1443038" y="188913"/>
            <a:ext cx="8189912" cy="496887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C00000"/>
                </a:solidFill>
              </a:rPr>
              <a:t>Артемовский городской округ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75"/>
            <a:ext cx="825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4575" y="1028700"/>
            <a:ext cx="2428875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160"/>
              </a:lnSpc>
              <a:defRPr/>
            </a:pPr>
            <a:r>
              <a:rPr lang="ru-RU" sz="2000" b="1" spc="-60" dirty="0">
                <a:solidFill>
                  <a:schemeClr val="bg2">
                    <a:lumMod val="25000"/>
                  </a:schemeClr>
                </a:solidFill>
              </a:rPr>
              <a:t>28</a:t>
            </a:r>
            <a:r>
              <a:rPr lang="ru-RU" spc="-60" dirty="0">
                <a:solidFill>
                  <a:schemeClr val="bg2">
                    <a:lumMod val="25000"/>
                  </a:schemeClr>
                </a:solidFill>
              </a:rPr>
              <a:t>  населенных пунктов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95975" y="1481138"/>
            <a:ext cx="355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общая площадь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202 773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050" y="1914525"/>
            <a:ext cx="310515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земли сельскохозяйственного назначения –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109 572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57938" y="2708275"/>
            <a:ext cx="34972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земли  промышленности,  энергетики,  транспорта 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                 –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1 209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га</a:t>
            </a: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209550" y="114300"/>
            <a:ext cx="9696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0300 «Национальная безопасность и правоохранительная деятельность»,  в тыс. руб.</a:t>
            </a:r>
            <a:endParaRPr lang="ru-RU" altLang="ru-RU" sz="20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8915" name="Диаграмма 5"/>
          <p:cNvGraphicFramePr>
            <a:graphicFrameLocks/>
          </p:cNvGraphicFramePr>
          <p:nvPr/>
        </p:nvGraphicFramePr>
        <p:xfrm>
          <a:off x="273050" y="739775"/>
          <a:ext cx="941387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r:id="rId3" imgW="9413040" imgH="3816427" progId="Excel.Chart.8">
                  <p:embed/>
                </p:oleObj>
              </mc:Choice>
              <mc:Fallback>
                <p:oleObj r:id="rId3" imgW="9413040" imgH="3816427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739775"/>
                        <a:ext cx="9413875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500" y="4613275"/>
          <a:ext cx="9601201" cy="2139950"/>
        </p:xfrm>
        <a:graphic>
          <a:graphicData uri="http://schemas.openxmlformats.org/drawingml/2006/table">
            <a:tbl>
              <a:tblPr/>
              <a:tblGrid>
                <a:gridCol w="4428886"/>
                <a:gridCol w="616881"/>
                <a:gridCol w="632700"/>
                <a:gridCol w="1307578"/>
                <a:gridCol w="1307578"/>
                <a:gridCol w="1307578"/>
              </a:tblGrid>
              <a:tr h="476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НАЦИОНАЛЬНАЯ БЕЗОПАСНОСТЬ И ПРАВООХРАНИТЕЛЬНАЯ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26 040,0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26 442,0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26 796,2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Гражданская оборона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09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200,0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200,0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200,0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25 440,0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25 842,0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26 196,2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14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400,0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400,0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400,0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8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687512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В  рамках расходов бюджета Артемовского городского округа по разделу 0300</a:t>
            </a: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«Национальная безопасность и правоохранительная деятельность» на 2023 год предусмотрены бюджетные ассигнования:</a:t>
            </a:r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2400" b="1" smtClean="0"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latin typeface="Liberation Serif" panose="02020603050405020304" pitchFamily="18" charset="0"/>
              </a:rPr>
            </a:br>
            <a:r>
              <a:rPr lang="ru-RU" altLang="ru-RU" sz="2400" b="1" smtClean="0"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latin typeface="Liberation Serif" panose="02020603050405020304" pitchFamily="18" charset="0"/>
              </a:rPr>
            </a:br>
            <a:r>
              <a:rPr lang="ru-RU" altLang="ru-RU" sz="2400" b="1" smtClean="0"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latin typeface="Liberation Serif" panose="02020603050405020304" pitchFamily="18" charset="0"/>
              </a:rPr>
            </a:br>
            <a:r>
              <a:rPr lang="ru-RU" altLang="ru-RU" sz="2400" b="1" smtClean="0"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latin typeface="Liberation Serif" panose="02020603050405020304" pitchFamily="18" charset="0"/>
              </a:rPr>
            </a:br>
            <a:r>
              <a:rPr lang="ru-RU" altLang="ru-RU" sz="2400" b="1" smtClean="0">
                <a:latin typeface="Liberation Serif" panose="02020603050405020304" pitchFamily="18" charset="0"/>
              </a:rPr>
              <a:t>- </a:t>
            </a:r>
            <a:r>
              <a:rPr lang="ru-RU" altLang="ru-RU" sz="2800" b="1" i="1" smtClean="0"/>
              <a:t/>
            </a:r>
            <a:br>
              <a:rPr lang="ru-RU" altLang="ru-RU" sz="2800" b="1" i="1" smtClean="0"/>
            </a:br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altLang="ru-RU" sz="280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9939" name="Содержимое 5"/>
          <p:cNvSpPr>
            <a:spLocks noGrp="1"/>
          </p:cNvSpPr>
          <p:nvPr>
            <p:ph sz="half" idx="1"/>
          </p:nvPr>
        </p:nvSpPr>
        <p:spPr>
          <a:xfrm>
            <a:off x="314325" y="1952625"/>
            <a:ext cx="9324975" cy="1971675"/>
          </a:xfrm>
        </p:spPr>
        <p:txBody>
          <a:bodyPr/>
          <a:lstStyle/>
          <a:p>
            <a:r>
              <a:rPr lang="ru-RU" altLang="ru-RU" sz="2400" b="1" smtClean="0">
                <a:latin typeface="Liberation Serif" panose="02020603050405020304" pitchFamily="18" charset="0"/>
              </a:rPr>
              <a:t>400,0 тыс. руб. </a:t>
            </a:r>
            <a:r>
              <a:rPr lang="ru-RU" altLang="ru-RU" sz="2400" smtClean="0">
                <a:latin typeface="Liberation Serif" panose="02020603050405020304" pitchFamily="18" charset="0"/>
              </a:rPr>
              <a:t>– на поддержку общественных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smtClean="0">
                <a:latin typeface="Liberation Serif" panose="02020603050405020304" pitchFamily="18" charset="0"/>
              </a:rPr>
              <a:t> объединений добровольных народных дружин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smtClean="0">
                <a:latin typeface="Liberation Serif" panose="02020603050405020304" pitchFamily="18" charset="0"/>
              </a:rPr>
              <a:t> по охране общественного порядка,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smtClean="0">
                <a:latin typeface="Liberation Serif" panose="02020603050405020304" pitchFamily="18" charset="0"/>
              </a:rPr>
              <a:t>осуществляющих деятельность на территории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smtClean="0">
                <a:latin typeface="Liberation Serif" panose="02020603050405020304" pitchFamily="18" charset="0"/>
              </a:rPr>
              <a:t> Артемовского городского округа;</a:t>
            </a:r>
          </a:p>
          <a:p>
            <a:endParaRPr lang="ru-RU" altLang="ru-RU" sz="2000" smtClean="0"/>
          </a:p>
        </p:txBody>
      </p:sp>
      <p:sp>
        <p:nvSpPr>
          <p:cNvPr id="39940" name="Содержимое 6"/>
          <p:cNvSpPr>
            <a:spLocks noGrp="1"/>
          </p:cNvSpPr>
          <p:nvPr>
            <p:ph sz="half" idx="2"/>
          </p:nvPr>
        </p:nvSpPr>
        <p:spPr>
          <a:xfrm>
            <a:off x="371475" y="4162425"/>
            <a:ext cx="9201150" cy="2390775"/>
          </a:xfrm>
        </p:spPr>
        <p:txBody>
          <a:bodyPr/>
          <a:lstStyle/>
          <a:p>
            <a:r>
              <a:rPr lang="ru-RU" altLang="ru-RU" sz="24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200,0 тыс. руб</a:t>
            </a:r>
            <a:r>
              <a:rPr lang="ru-RU" altLang="ru-RU" sz="240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– на </a:t>
            </a:r>
            <a:r>
              <a:rPr lang="ru-RU" altLang="ru-RU" sz="2400" smtClean="0">
                <a:latin typeface="Liberation Serif" panose="02020603050405020304" pitchFamily="18" charset="0"/>
              </a:rPr>
              <a:t>поддержку общественных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smtClean="0">
                <a:latin typeface="Liberation Serif" panose="02020603050405020304" pitchFamily="18" charset="0"/>
              </a:rPr>
              <a:t> объединений добровольной пожарной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smtClean="0">
                <a:latin typeface="Liberation Serif" panose="02020603050405020304" pitchFamily="18" charset="0"/>
              </a:rPr>
              <a:t> охраны (ДПО «Урал»)</a:t>
            </a:r>
            <a:endParaRPr lang="ru-RU" altLang="ru-RU" sz="2400" smtClean="0"/>
          </a:p>
        </p:txBody>
      </p:sp>
      <p:sp>
        <p:nvSpPr>
          <p:cNvPr id="3994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ADB872-DEE6-4789-A9BD-F236DE71E655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2" name="Picture 4" descr="N:\Кабинет 14\ШИЛЕНКО\2023\Бюджет 2023\КАртинки для презентаций\4c4fb6bb17472b6c48410e79a71fa8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152650"/>
            <a:ext cx="27479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546600"/>
            <a:ext cx="34861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47675" y="123825"/>
            <a:ext cx="9055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0400 «Национальная экономика», в тыс. руб.</a:t>
            </a:r>
            <a:endParaRPr lang="ru-RU" altLang="ru-RU" sz="20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0963" name="Диаграмма 3"/>
          <p:cNvGraphicFramePr>
            <a:graphicFrameLocks/>
          </p:cNvGraphicFramePr>
          <p:nvPr/>
        </p:nvGraphicFramePr>
        <p:xfrm>
          <a:off x="207963" y="777875"/>
          <a:ext cx="9583737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r:id="rId3" imgW="9583743" imgH="3414056" progId="Excel.Chart.8">
                  <p:embed/>
                </p:oleObj>
              </mc:Choice>
              <mc:Fallback>
                <p:oleObj r:id="rId3" imgW="9583743" imgH="341405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777875"/>
                        <a:ext cx="9583737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2900" y="4210050"/>
          <a:ext cx="9391650" cy="2510060"/>
        </p:xfrm>
        <a:graphic>
          <a:graphicData uri="http://schemas.openxmlformats.org/drawingml/2006/table">
            <a:tbl>
              <a:tblPr/>
              <a:tblGrid>
                <a:gridCol w="4332226"/>
                <a:gridCol w="603417"/>
                <a:gridCol w="618890"/>
                <a:gridCol w="1279039"/>
                <a:gridCol w="1279039"/>
                <a:gridCol w="1279039"/>
              </a:tblGrid>
              <a:tr h="674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525" marR="9525" marT="9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НАЦИОНАЛЬНАЯ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04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114 801,9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141 076,3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128 716,6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Сельское хозяйство и рыболовство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04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1 658,4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1 672,4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1 660,8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Водное хозяйство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04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06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1 453,5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1 436,1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1 436,3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Транспорт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04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08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18,0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18,0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18,0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Дорожное хозяйство (дорожные фонды)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04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09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106 550,8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132 564,5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120 063,3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Другие вопросы в области национальной экономики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04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12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5 121,2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5 385,2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5 538,2</a:t>
                      </a:r>
                    </a:p>
                  </a:txBody>
                  <a:tcPr marL="9525" marR="9525" marT="97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5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419100" y="3981450"/>
            <a:ext cx="9267825" cy="619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10800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Обустройство пешеходных переходов и подходов к ним - 879,3 тыс. руб.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419100" y="1095375"/>
            <a:ext cx="9220200" cy="8572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10800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Содержание и ремонт сети автомобильных дорог общего пользования местного значения в границах городского округа и искусственных сооружений, расположенных на них – 63 997,7 тыс. руб.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457200" y="5772150"/>
            <a:ext cx="9191625" cy="776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10800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Приобретение, установка и обслуживание оборудования для обеспечения безопасности дорожного движения – 500,0 тыс. руб. 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28625" y="2076450"/>
            <a:ext cx="9220200" cy="847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10800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Реконструкция автомобильной дороги по ул. Энергетиков в г. Артемовский Свердловской области  (в рамках софинансирования) –   3 795,8 тыс. руб.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38150" y="4886325"/>
            <a:ext cx="9239250" cy="7524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10800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Строительство, капитальный ремонт и ремонт тротуаров, расположенных вблизи автомобильных дорог  – 34 379,3 тыс. руб.</a:t>
            </a:r>
          </a:p>
        </p:txBody>
      </p:sp>
      <p:sp>
        <p:nvSpPr>
          <p:cNvPr id="41992" name="TextBox 1"/>
          <p:cNvSpPr txBox="1">
            <a:spLocks noChangeArrowheads="1"/>
          </p:cNvSpPr>
          <p:nvPr/>
        </p:nvSpPr>
        <p:spPr bwMode="auto">
          <a:xfrm>
            <a:off x="454025" y="209550"/>
            <a:ext cx="909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направления расходования средств Дорожного фонда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2023 году с общим объемом финансирования 106 550,8 тыс. руб.</a:t>
            </a:r>
          </a:p>
        </p:txBody>
      </p:sp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428625" y="3057525"/>
            <a:ext cx="9258300" cy="7715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10800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sz="18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Строительство (реконструкция) автомобильных дорог по ул. Мира и по ул. Западной до пересечения с ул. Чернышева –  2 998,7 тыс. руб. 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41350" y="228600"/>
            <a:ext cx="864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0500 «Жилищно-коммунальное хозяйство», в тыс. руб.</a:t>
            </a:r>
          </a:p>
        </p:txBody>
      </p:sp>
      <p:graphicFrame>
        <p:nvGraphicFramePr>
          <p:cNvPr id="43011" name="Диаграмма 3"/>
          <p:cNvGraphicFramePr>
            <a:graphicFrameLocks/>
          </p:cNvGraphicFramePr>
          <p:nvPr/>
        </p:nvGraphicFramePr>
        <p:xfrm>
          <a:off x="284163" y="1057275"/>
          <a:ext cx="939165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r:id="rId4" imgW="9388654" imgH="2908044" progId="Excel.Chart.8">
                  <p:embed/>
                </p:oleObj>
              </mc:Choice>
              <mc:Fallback>
                <p:oleObj r:id="rId4" imgW="9388654" imgH="2908044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057275"/>
                        <a:ext cx="9391650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2425" y="3990975"/>
          <a:ext cx="9210674" cy="2609849"/>
        </p:xfrm>
        <a:graphic>
          <a:graphicData uri="http://schemas.openxmlformats.org/drawingml/2006/table">
            <a:tbl>
              <a:tblPr/>
              <a:tblGrid>
                <a:gridCol w="4248745"/>
                <a:gridCol w="591789"/>
                <a:gridCol w="606964"/>
                <a:gridCol w="1254392"/>
                <a:gridCol w="1254392"/>
                <a:gridCol w="1254392"/>
              </a:tblGrid>
              <a:tr h="784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ЖИЛИЩНО-КОММУНАЛЬНОЕ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213 019,6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134 018,0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104 221,2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Жилищное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12 856,5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8 129,5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879,5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106 527,6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57 518,5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33 668,2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Благоустройство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55 527,1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28 439,9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28 441,2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Другие вопросы в области жилищно-коммунального хозяйства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38 108,4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39 930,1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41 232,3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95300" y="342900"/>
            <a:ext cx="8915400" cy="3457575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В рамках расходов бюджета Артемовского городского округа по подразделу 0503 «Благоустройство» на 2023 год </a:t>
            </a:r>
            <a:br>
              <a:rPr lang="ru-RU" altLang="ru-RU" sz="32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3200" b="1" smtClean="0">
                <a:latin typeface="Liberation Serif" panose="02020603050405020304" pitchFamily="18" charset="0"/>
              </a:rPr>
              <a:t>для реализации инициативного проекта «Благоустройство детской дворовой площадки на территории   п. Сосновый Бор»  зарезервированы бюджетные ассигнования в объеме 681,7 тыс. руб.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2F4A33-B920-43AB-AAEB-FE73616C4DF8}" type="slidenum">
              <a:rPr lang="ru-RU" altLang="ru-RU" sz="12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133850"/>
            <a:ext cx="81248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762000" y="142875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33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0600 «Охрана окружающей среды», в тыс. руб.</a:t>
            </a:r>
          </a:p>
        </p:txBody>
      </p:sp>
      <p:graphicFrame>
        <p:nvGraphicFramePr>
          <p:cNvPr id="46083" name="Диаграмма 3"/>
          <p:cNvGraphicFramePr>
            <a:graphicFrameLocks/>
          </p:cNvGraphicFramePr>
          <p:nvPr/>
        </p:nvGraphicFramePr>
        <p:xfrm>
          <a:off x="231775" y="1352550"/>
          <a:ext cx="9488488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r:id="rId3" imgW="9492295" imgH="2999492" progId="Excel.Chart.8">
                  <p:embed/>
                </p:oleObj>
              </mc:Choice>
              <mc:Fallback>
                <p:oleObj r:id="rId3" imgW="9492295" imgH="2999492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352550"/>
                        <a:ext cx="9488488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2475" y="4533900"/>
          <a:ext cx="8448675" cy="1971676"/>
        </p:xfrm>
        <a:graphic>
          <a:graphicData uri="http://schemas.openxmlformats.org/drawingml/2006/table">
            <a:tbl>
              <a:tblPr/>
              <a:tblGrid>
                <a:gridCol w="3897246"/>
                <a:gridCol w="542831"/>
                <a:gridCol w="556750"/>
                <a:gridCol w="1150616"/>
                <a:gridCol w="1150616"/>
                <a:gridCol w="1150616"/>
              </a:tblGrid>
              <a:tr h="758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5 598,0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1 278,0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278,0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278,0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278,0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278,0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Другие вопросы в области охраны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5 320,0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652463" y="190500"/>
            <a:ext cx="8647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3300"/>
                </a:solidFill>
                <a:latin typeface="Times New Roman" panose="02020603050405020304" pitchFamily="18" charset="0"/>
              </a:rPr>
              <a:t>Расходы бюджета Артемовского городского округа по разделу 0700 «Образование», в тыс. руб.</a:t>
            </a:r>
          </a:p>
        </p:txBody>
      </p:sp>
      <p:graphicFrame>
        <p:nvGraphicFramePr>
          <p:cNvPr id="47107" name="Диаграмма 3"/>
          <p:cNvGraphicFramePr>
            <a:graphicFrameLocks/>
          </p:cNvGraphicFramePr>
          <p:nvPr/>
        </p:nvGraphicFramePr>
        <p:xfrm>
          <a:off x="209550" y="971550"/>
          <a:ext cx="9505950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r:id="rId3" imgW="9510584" imgH="3279932" progId="Excel.Chart.8">
                  <p:embed/>
                </p:oleObj>
              </mc:Choice>
              <mc:Fallback>
                <p:oleObj r:id="rId3" imgW="9510584" imgH="3279932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971550"/>
                        <a:ext cx="9505950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0975" y="4362450"/>
          <a:ext cx="9582149" cy="2474975"/>
        </p:xfrm>
        <a:graphic>
          <a:graphicData uri="http://schemas.openxmlformats.org/drawingml/2006/table">
            <a:tbl>
              <a:tblPr/>
              <a:tblGrid>
                <a:gridCol w="4420100"/>
                <a:gridCol w="615657"/>
                <a:gridCol w="631443"/>
                <a:gridCol w="1304983"/>
                <a:gridCol w="1304983"/>
                <a:gridCol w="1304983"/>
              </a:tblGrid>
              <a:tr h="534512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ОБРАЗОВАНИЕ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1 429 125,7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1 433 276,9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1 471 303,8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Дошкольное образование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491 226,4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494 295,6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506 326,5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Общее образование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02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752 880,2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753 561,6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775 861,7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Дополнительное образование детей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75 079,1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72 658,7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72 658,7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05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657,8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583,3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588,3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Молодежная политика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15 651,1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15 995,0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15 959,0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Другие вопросы в области образования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07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09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93 631,1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96 182,6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99 909,5</a:t>
                      </a:r>
                    </a:p>
                  </a:txBody>
                  <a:tcPr marL="9525" marR="9525" marT="9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3"/>
          <p:cNvSpPr>
            <a:spLocks noGrp="1"/>
          </p:cNvSpPr>
          <p:nvPr>
            <p:ph type="ctrTitle"/>
          </p:nvPr>
        </p:nvSpPr>
        <p:spPr>
          <a:xfrm>
            <a:off x="371475" y="152400"/>
            <a:ext cx="9353550" cy="131445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В рамках расходов бюджета Артемовского городского округа по разделу «Образование» на 2023 год предусмотрены бюджетные ассигнования:</a:t>
            </a:r>
            <a:r>
              <a:rPr lang="ru-RU" altLang="ru-RU" sz="2400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40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latin typeface="Liberation Serif" panose="02020603050405020304" pitchFamily="18" charset="0"/>
              </a:rPr>
            </a:br>
            <a:r>
              <a:rPr lang="ru-RU" altLang="ru-RU" sz="2400" b="1" smtClean="0">
                <a:latin typeface="Liberation Serif" panose="02020603050405020304" pitchFamily="18" charset="0"/>
              </a:rPr>
              <a:t> </a:t>
            </a:r>
            <a:r>
              <a:rPr lang="ru-RU" altLang="ru-RU" sz="2400" smtClean="0">
                <a:latin typeface="Liberation Serif" panose="02020603050405020304" pitchFamily="18" charset="0"/>
              </a:rPr>
              <a:t/>
            </a:r>
            <a:br>
              <a:rPr lang="ru-RU" altLang="ru-RU" sz="2400" smtClean="0"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 </a:t>
            </a:r>
          </a:p>
        </p:txBody>
      </p:sp>
      <p:sp>
        <p:nvSpPr>
          <p:cNvPr id="4813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0525" y="1504950"/>
            <a:ext cx="5210175" cy="24193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 1 754,5 тыс. руб. – на создание в</a:t>
            </a:r>
          </a:p>
          <a:p>
            <a:pPr algn="l"/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МБОУ </a:t>
            </a:r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 № 9 условий для</a:t>
            </a:r>
          </a:p>
          <a:p>
            <a:pPr algn="l"/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получения детьми – инвалидами</a:t>
            </a:r>
          </a:p>
          <a:p>
            <a:pPr algn="l"/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качественного образования за счет средств областного и местного бюджетов;</a:t>
            </a:r>
            <a:b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	</a:t>
            </a:r>
            <a:endParaRPr lang="ru-RU" altLang="ru-RU" sz="2400" b="1" smtClean="0">
              <a:solidFill>
                <a:schemeClr val="tx1"/>
              </a:solidFill>
            </a:endParaRPr>
          </a:p>
        </p:txBody>
      </p:sp>
      <p:sp>
        <p:nvSpPr>
          <p:cNvPr id="4813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3B10C-E395-4210-8B6A-361899A71C41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4076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466725" y="4537075"/>
            <a:ext cx="5153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2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9107,1 </a:t>
            </a:r>
            <a:r>
              <a:rPr lang="ru-RU" altLang="ru-RU" sz="2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 - на мероприятия по обеспечению персонифицированного финансирования дополнительного образования детей;</a:t>
            </a:r>
            <a:endParaRPr lang="ru-RU" altLang="ru-RU" sz="2400" b="1" dirty="0">
              <a:latin typeface="Liberation Serif" panose="02020603050405020304" pitchFamily="18" charset="0"/>
            </a:endParaRPr>
          </a:p>
        </p:txBody>
      </p:sp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210050"/>
            <a:ext cx="39147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3"/>
          <p:cNvSpPr>
            <a:spLocks noGrp="1"/>
          </p:cNvSpPr>
          <p:nvPr>
            <p:ph type="ctrTitle"/>
          </p:nvPr>
        </p:nvSpPr>
        <p:spPr>
          <a:xfrm>
            <a:off x="371475" y="152400"/>
            <a:ext cx="9353550" cy="131445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В рамках расходов бюджета Артемовского городского округа по разделу «Образование» на 2023 год предусмотрены бюджетные ассигнования:</a:t>
            </a:r>
            <a:r>
              <a:rPr lang="ru-RU" altLang="ru-RU" sz="2400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40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latin typeface="Liberation Serif" panose="02020603050405020304" pitchFamily="18" charset="0"/>
              </a:rPr>
            </a:br>
            <a:r>
              <a:rPr lang="ru-RU" altLang="ru-RU" sz="2400" b="1" smtClean="0">
                <a:latin typeface="Liberation Serif" panose="02020603050405020304" pitchFamily="18" charset="0"/>
              </a:rPr>
              <a:t> </a:t>
            </a:r>
            <a:r>
              <a:rPr lang="ru-RU" altLang="ru-RU" sz="2400" smtClean="0">
                <a:latin typeface="Liberation Serif" panose="02020603050405020304" pitchFamily="18" charset="0"/>
              </a:rPr>
              <a:t/>
            </a:r>
            <a:br>
              <a:rPr lang="ru-RU" altLang="ru-RU" sz="2400" smtClean="0"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 </a:t>
            </a:r>
          </a:p>
        </p:txBody>
      </p:sp>
      <p:sp>
        <p:nvSpPr>
          <p:cNvPr id="4915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0525" y="1371600"/>
            <a:ext cx="9201150" cy="3286125"/>
          </a:xfrm>
        </p:spPr>
        <p:txBody>
          <a:bodyPr/>
          <a:lstStyle/>
          <a:p>
            <a:pPr algn="l"/>
            <a:r>
              <a:rPr lang="ru-RU" altLang="ru-RU" sz="20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	</a:t>
            </a:r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- 30 599,5 тыс. руб. – </a:t>
            </a:r>
            <a:r>
              <a:rPr lang="ru-RU" alt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 организацию отдыха и оздоровления детей и подростков в каникулярное время за счет средств областного и местного бюджетов;</a:t>
            </a:r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	- 2 501,6 тыс. руб. – </a:t>
            </a:r>
            <a:r>
              <a:rPr lang="ru-RU" alt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 организацию и обеспечение отдыха и оздоровления детей (за исключением детей – сирот и детей, оставшихся без попечения родителей, детей, находящихся в трудной жизненной ситуации) в учебное время за счет средств областного бюджета.</a:t>
            </a:r>
            <a:endParaRPr lang="ru-RU" altLang="ru-RU" sz="2400" smtClean="0">
              <a:solidFill>
                <a:schemeClr val="tx1"/>
              </a:solidFill>
            </a:endParaRPr>
          </a:p>
        </p:txBody>
      </p:sp>
      <p:sp>
        <p:nvSpPr>
          <p:cNvPr id="4915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8124ED-DAEB-4448-98B3-D6ED9BC06554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000500"/>
            <a:ext cx="29956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200525"/>
            <a:ext cx="26765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471988"/>
            <a:ext cx="33813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idx="1"/>
          </p:nvPr>
        </p:nvSpPr>
        <p:spPr>
          <a:xfrm>
            <a:off x="471488" y="1343025"/>
            <a:ext cx="8921750" cy="52530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7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направления налоговой политики на среднесрочный период 2023-2025 годов определены с учетом преемственности ранее поставленных целей и задач, суть которых состоит в сохранении и развитии налогового потенциала, обеспечивающего бюджетную устойчивость в среднесрочной перспективе. Важнейшим фактором проводимой налоговой политики является необходимость поддержания сбалансированности бюджета, что возможно лишь при последовательном увеличении доходов.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700" b="1" smtClean="0">
                <a:solidFill>
                  <a:srgbClr val="2862AA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sz="17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Налоговая политика ориентирована на поддержание достигнутого уровня налогового потенциала и создание условий для дальнейшего роста налоговых и неналоговых доходов бюджета и условий, препятствующих сокращению поступлений.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7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Стратегическими задачами в области доходов в 2023-2025 годах являются: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усиление системы администрирования налоговых и неналоговых доходов в целях повышения их собираемости и минимизации недоимки;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развитие налогового потенциала Артемовского городского округа  посредством укрепления налоговой дисциплины, в том числе путем повышения эффективности работы межведомственных и административной комиссий;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создание благоприятных условий для обеспечения инвестиционной привлекательности Артемовского городского округа;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максимально эффективное использование и управление муниципальным имуществом;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7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проведение анализа эффективности предоставляемых налоговых льгот.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76325" y="296863"/>
            <a:ext cx="862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направления налоговой политики Артемовского городского округа на 2023 год и плановый период 2024 и 2025 годов</a:t>
            </a:r>
          </a:p>
        </p:txBody>
      </p:sp>
      <p:pic>
        <p:nvPicPr>
          <p:cNvPr id="9220" name="Picture 84" descr="zzlx9qJiM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90500"/>
            <a:ext cx="8429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8775"/>
            <a:ext cx="89154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4294967295"/>
          </p:nvPr>
        </p:nvSpPr>
        <p:spPr>
          <a:xfrm>
            <a:off x="257175" y="438150"/>
            <a:ext cx="9353550" cy="3781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территории Артемовского городского округа функционирует  45 муниципальных образовательных организаций:</a:t>
            </a:r>
            <a:r>
              <a:rPr lang="ru-RU" alt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buClr>
                <a:srgbClr val="FF0000"/>
              </a:buClr>
            </a:pPr>
            <a:r>
              <a:rPr lang="ru-RU" alt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 общеобразовательных учреждений; </a:t>
            </a:r>
          </a:p>
          <a:p>
            <a:pPr lvl="2" eaLnBrk="1" hangingPunct="1">
              <a:lnSpc>
                <a:spcPct val="80000"/>
              </a:lnSpc>
              <a:buClr>
                <a:srgbClr val="FF0000"/>
              </a:buClr>
            </a:pPr>
            <a:r>
              <a:rPr lang="ru-RU" alt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 дошкольных образовательных учреждения; </a:t>
            </a:r>
          </a:p>
          <a:p>
            <a:pPr lvl="2" eaLnBrk="1" hangingPunct="1">
              <a:lnSpc>
                <a:spcPct val="80000"/>
              </a:lnSpc>
              <a:buClr>
                <a:srgbClr val="FF0000"/>
              </a:buClr>
            </a:pPr>
            <a:r>
              <a:rPr lang="ru-RU" alt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 учреждения дополнительного образования детей;</a:t>
            </a:r>
          </a:p>
          <a:p>
            <a:pPr lvl="2" eaLnBrk="1" hangingPunct="1">
              <a:lnSpc>
                <a:spcPct val="80000"/>
              </a:lnSpc>
              <a:buClr>
                <a:srgbClr val="FF0000"/>
              </a:buClr>
            </a:pPr>
            <a:r>
              <a:rPr lang="ru-RU" alt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учреждение по работе с молодежью.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Артемовского городского округа на образование в расчете на 1 жителя Артемовского городского округа в 2023 году составят  26 685,69 руб.</a:t>
            </a: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628650" y="180975"/>
            <a:ext cx="8834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33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0800 «Культура, кинематография», в тыс.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50" y="4876800"/>
          <a:ext cx="9001124" cy="1752600"/>
        </p:xfrm>
        <a:graphic>
          <a:graphicData uri="http://schemas.openxmlformats.org/drawingml/2006/table">
            <a:tbl>
              <a:tblPr/>
              <a:tblGrid>
                <a:gridCol w="4152084"/>
                <a:gridCol w="578326"/>
                <a:gridCol w="593155"/>
                <a:gridCol w="1225853"/>
                <a:gridCol w="1225853"/>
                <a:gridCol w="1225853"/>
              </a:tblGrid>
              <a:tr h="747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223 512,1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222 348,0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230 489,0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214 166,3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212 502,5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220 279,8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Другие вопросы в области культуры, кинематографии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9 345,8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9 845,5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10 209,2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09575" y="1162050"/>
          <a:ext cx="9048749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idx="4294967295"/>
          </p:nvPr>
        </p:nvSpPr>
        <p:spPr>
          <a:xfrm>
            <a:off x="352425" y="290513"/>
            <a:ext cx="9286875" cy="59388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территории Артемовского городского округа функционирует: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ru-RU" sz="28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 культурно - досуговых учреждений;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ru-RU" sz="28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 библиотек;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ru-RU" sz="28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исторический музей.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2400" b="1" smtClean="0">
              <a:latin typeface="Liberation Sans" panose="020B0604020202020204" pitchFamily="34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Артемовского городского округа на культуру в расчете на 1 жителя Артемовского городского округа в 2023 году составят  </a:t>
            </a: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4 173,58 руб.</a:t>
            </a:r>
          </a:p>
        </p:txBody>
      </p:sp>
      <p:sp>
        <p:nvSpPr>
          <p:cNvPr id="52227" name="Номер слайда 3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688975" y="171450"/>
            <a:ext cx="852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3300"/>
                </a:solidFill>
                <a:latin typeface="Times New Roman" panose="02020603050405020304" pitchFamily="18" charset="0"/>
              </a:rPr>
              <a:t>Расходы бюджета Артемовского городского округа по разделу 1000 «Социальная политика», в тыс. руб.</a:t>
            </a:r>
          </a:p>
        </p:txBody>
      </p:sp>
      <p:graphicFrame>
        <p:nvGraphicFramePr>
          <p:cNvPr id="53251" name="Диаграмма 3"/>
          <p:cNvGraphicFramePr>
            <a:graphicFrameLocks/>
          </p:cNvGraphicFramePr>
          <p:nvPr/>
        </p:nvGraphicFramePr>
        <p:xfrm>
          <a:off x="180975" y="1057275"/>
          <a:ext cx="9528175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r:id="rId4" imgW="9528874" imgH="3212870" progId="Excel.Chart.8">
                  <p:embed/>
                </p:oleObj>
              </mc:Choice>
              <mc:Fallback>
                <p:oleObj r:id="rId4" imgW="9528874" imgH="321287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057275"/>
                        <a:ext cx="9528175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4200525"/>
          <a:ext cx="8934449" cy="2419351"/>
        </p:xfrm>
        <a:graphic>
          <a:graphicData uri="http://schemas.openxmlformats.org/drawingml/2006/table">
            <a:tbl>
              <a:tblPr/>
              <a:tblGrid>
                <a:gridCol w="4121327"/>
                <a:gridCol w="574041"/>
                <a:gridCol w="588762"/>
                <a:gridCol w="1216773"/>
                <a:gridCol w="1216773"/>
                <a:gridCol w="1216773"/>
              </a:tblGrid>
              <a:tr h="787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272 012,6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280 160,1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289 673,4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Пенсионное обеспечение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14 248,7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14 934,3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15 430,5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Социальное обеспечение населения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235 042,5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243 762,1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252 189,9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Охрана семьи и детства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3 900,0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2 900,0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2 900,0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Другие вопросы в области социальной политики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18 821,3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18 563,7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19 153,0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ctrTitle"/>
          </p:nvPr>
        </p:nvSpPr>
        <p:spPr>
          <a:xfrm>
            <a:off x="457200" y="247650"/>
            <a:ext cx="9077325" cy="187642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В рамках расходов бюджета Артемовского городского округа по подразделу 1004 «Охрана семьи и детства» на 2023 год предусмотрены бюджетные ассигнования:</a:t>
            </a:r>
          </a:p>
        </p:txBody>
      </p:sp>
      <p:sp>
        <p:nvSpPr>
          <p:cNvPr id="5529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1025" y="1933575"/>
            <a:ext cx="9048750" cy="4648200"/>
          </a:xfrm>
        </p:spPr>
        <p:txBody>
          <a:bodyPr/>
          <a:lstStyle/>
          <a:p>
            <a:pPr algn="l"/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- 2 500,0 тыс. руб. -  на предоставление</a:t>
            </a:r>
          </a:p>
          <a:p>
            <a:pPr algn="l"/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 социальных выплат на приобретение</a:t>
            </a:r>
          </a:p>
          <a:p>
            <a:pPr algn="l"/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 (строительство) жилья молодым семьям</a:t>
            </a:r>
          </a:p>
          <a:p>
            <a:pPr algn="l"/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 за счет средств местного бюджета</a:t>
            </a:r>
          </a:p>
          <a:p>
            <a:pPr algn="l"/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 (в рамках софинансирования);</a:t>
            </a:r>
          </a:p>
          <a:p>
            <a:pPr algn="l"/>
            <a:endParaRPr lang="ru-RU" altLang="ru-RU" sz="1800" b="1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l"/>
            <a:endParaRPr lang="ru-RU" altLang="ru-RU" sz="1800" b="1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l"/>
            <a:r>
              <a:rPr lang="ru-RU" altLang="ru-RU" sz="2400" b="1" smtClean="0">
                <a:solidFill>
                  <a:schemeClr val="tx1"/>
                </a:solidFill>
                <a:latin typeface="Liberation Serif" panose="02020603050405020304" pitchFamily="18" charset="0"/>
              </a:rPr>
              <a:t>- 400,0 тыс. руб. -  на предоставление региональных социальных выплат молодым  семьям на улучшение жилищных условий  за счет средств местного бюджета (в рамках софинансирования). </a:t>
            </a:r>
          </a:p>
          <a:p>
            <a:endParaRPr lang="ru-RU" altLang="ru-RU" sz="2000" b="1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57819-D847-446E-8769-19F2E46B74BA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219450"/>
            <a:ext cx="39957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569913" y="209550"/>
            <a:ext cx="8840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1100 «Физическая культура и спорт», в тыс. руб.</a:t>
            </a:r>
          </a:p>
        </p:txBody>
      </p:sp>
      <p:graphicFrame>
        <p:nvGraphicFramePr>
          <p:cNvPr id="56323" name="Диаграмма 3"/>
          <p:cNvGraphicFramePr>
            <a:graphicFrameLocks/>
          </p:cNvGraphicFramePr>
          <p:nvPr/>
        </p:nvGraphicFramePr>
        <p:xfrm>
          <a:off x="200025" y="1057275"/>
          <a:ext cx="94234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r:id="rId3" imgW="9425233" imgH="3676207" progId="Excel.Chart.8">
                  <p:embed/>
                </p:oleObj>
              </mc:Choice>
              <mc:Fallback>
                <p:oleObj r:id="rId3" imgW="9425233" imgH="3676207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057275"/>
                        <a:ext cx="9423400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90540"/>
              </p:ext>
            </p:extLst>
          </p:nvPr>
        </p:nvGraphicFramePr>
        <p:xfrm>
          <a:off x="428625" y="4862513"/>
          <a:ext cx="8953500" cy="1728788"/>
        </p:xfrm>
        <a:graphic>
          <a:graphicData uri="http://schemas.openxmlformats.org/drawingml/2006/table">
            <a:tbl>
              <a:tblPr/>
              <a:tblGrid>
                <a:gridCol w="4130114"/>
                <a:gridCol w="575266"/>
                <a:gridCol w="590016"/>
                <a:gridCol w="1219368"/>
                <a:gridCol w="1219368"/>
                <a:gridCol w="1219368"/>
              </a:tblGrid>
              <a:tr h="82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ФИЗИЧЕСКАЯ КУЛЬТУРА И СПОРТ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11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49 662,7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50 301,3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50 701,3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Массовый спорт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11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02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45 351,4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45 990,0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46 390,0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Спорт высших достижений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11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03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4 311,3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4 311,3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4 311,3</a:t>
                      </a:r>
                    </a:p>
                  </a:txBody>
                  <a:tcPr marL="9525" marR="9525" marT="9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4294967295"/>
          </p:nvPr>
        </p:nvSpPr>
        <p:spPr>
          <a:xfrm>
            <a:off x="381000" y="323850"/>
            <a:ext cx="9077325" cy="58293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</a:t>
            </a:r>
            <a:r>
              <a:rPr lang="ru-RU" altLang="ru-RU" sz="2400" b="1" smtClean="0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территории Артемовского городского округа созданы и функционируют три учреждения для занятий населения физической культурой и спортом:</a:t>
            </a:r>
          </a:p>
          <a:p>
            <a:pPr algn="just" eaLnBrk="1" hangingPunct="1">
              <a:buFontTx/>
              <a:buNone/>
            </a:pPr>
            <a:endParaRPr lang="ru-RU" altLang="ru-RU" sz="2400" smtClean="0">
              <a:latin typeface="Liberation Sans" panose="020B0604020202020204" pitchFamily="34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eaLnBrk="1" hangingPunct="1"/>
            <a:r>
              <a:rPr lang="ru-RU" altLang="ru-RU" sz="2400" b="1" smtClean="0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Лыжная база «Снежинка»;</a:t>
            </a:r>
          </a:p>
          <a:p>
            <a:pPr eaLnBrk="1" hangingPunct="1"/>
            <a:r>
              <a:rPr lang="ru-RU" altLang="ru-RU" sz="2400" b="1" smtClean="0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Физкультурно-оздоровительный центр «Сигнал»;</a:t>
            </a:r>
          </a:p>
          <a:p>
            <a:pPr eaLnBrk="1" hangingPunct="1"/>
            <a:r>
              <a:rPr lang="ru-RU" altLang="ru-RU" sz="2400" b="1" smtClean="0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 – оздоровительный комплекс «Уралец»</a:t>
            </a:r>
          </a:p>
          <a:p>
            <a:pPr algn="ctr" eaLnBrk="1" hangingPunct="1">
              <a:buFontTx/>
              <a:buNone/>
            </a:pPr>
            <a:endParaRPr lang="ru-RU" altLang="ru-RU" sz="2400" smtClean="0">
              <a:latin typeface="Liberation Sans" panose="020B0604020202020204" pitchFamily="34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Liberation Sans" panose="020B0604020202020204" pitchFamily="34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FF0000"/>
                </a:solidFill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Артемовского городского округа на физическую культуру и спорт в расчете на 1 жителя Артемовского городского округа в 2023 году составят 927,34  руб.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57347" name="Номер слайда 3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1EFAC5-1ADB-4237-856B-2236D9B01D05}" type="slidenum">
              <a:rPr lang="ru-RU" altLang="ru-RU" sz="1200">
                <a:solidFill>
                  <a:srgbClr val="D38E27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1200">
              <a:solidFill>
                <a:srgbClr val="D38E27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784225" y="304800"/>
            <a:ext cx="8566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1200 «Средства массовой информации», в тыс. руб.</a:t>
            </a:r>
          </a:p>
        </p:txBody>
      </p:sp>
      <p:graphicFrame>
        <p:nvGraphicFramePr>
          <p:cNvPr id="58372" name="Диаграмма 4"/>
          <p:cNvGraphicFramePr>
            <a:graphicFrameLocks/>
          </p:cNvGraphicFramePr>
          <p:nvPr/>
        </p:nvGraphicFramePr>
        <p:xfrm>
          <a:off x="206375" y="1133475"/>
          <a:ext cx="95123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r:id="rId3" imgW="9510584" imgH="3578662" progId="Excel.Chart.8">
                  <p:embed/>
                </p:oleObj>
              </mc:Choice>
              <mc:Fallback>
                <p:oleObj r:id="rId3" imgW="9510584" imgH="3578662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133475"/>
                        <a:ext cx="95123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61871"/>
              </p:ext>
            </p:extLst>
          </p:nvPr>
        </p:nvGraphicFramePr>
        <p:xfrm>
          <a:off x="647700" y="4991100"/>
          <a:ext cx="8715376" cy="1529349"/>
        </p:xfrm>
        <a:graphic>
          <a:graphicData uri="http://schemas.openxmlformats.org/drawingml/2006/table">
            <a:tbl>
              <a:tblPr/>
              <a:tblGrid>
                <a:gridCol w="4020270"/>
                <a:gridCol w="559967"/>
                <a:gridCol w="574325"/>
                <a:gridCol w="1186938"/>
                <a:gridCol w="1186938"/>
                <a:gridCol w="1186938"/>
              </a:tblGrid>
              <a:tr h="771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Наименование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Раздел, подраздел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2023 год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2024 год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Сумма на 2025 год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СРЕДСТВА МАССОВОЙ ИНФОРМАЦИИ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12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00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3 424,0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3 570,0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3 681,0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    Периодическая печать и издательства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12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02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3 424,0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3 570,0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</a:rPr>
                        <a:t>3 681,0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257175" y="190500"/>
            <a:ext cx="9458325" cy="122713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бюджета Артемовского городского округа по разделу 1300 «Обслуживание государственного и муниципального долга», в тыс. руб.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084301"/>
              </p:ext>
            </p:extLst>
          </p:nvPr>
        </p:nvGraphicFramePr>
        <p:xfrm>
          <a:off x="305698" y="4410105"/>
          <a:ext cx="9363076" cy="2365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4342"/>
                <a:gridCol w="856949"/>
                <a:gridCol w="750246"/>
                <a:gridCol w="1560513"/>
                <a:gridCol w="1560513"/>
                <a:gridCol w="1560513"/>
              </a:tblGrid>
              <a:tr h="52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Наименование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Раздел, подраздел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Сумма на 2023 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Сумма на 2024 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Сумма на 2025 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 anchor="ctr"/>
                </a:tc>
              </a:tr>
              <a:tr h="787990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u="none" strike="noStrike">
                          <a:latin typeface="Liberation Serif" pitchFamily="18" charset="0"/>
                        </a:rPr>
                        <a:t>  ОБСЛУЖИВАНИЕ ГОСУДАРСТВЕННОГО И МУНИЦИПАЛЬНОГО ДОЛГА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13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0,9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0,0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0,0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</a:tr>
              <a:tr h="787990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u="none" strike="noStrike">
                          <a:latin typeface="Liberation Serif" pitchFamily="18" charset="0"/>
                        </a:rPr>
                        <a:t>    Обслуживание государственного внутреннего и муниципального долга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>
                          <a:latin typeface="Liberation Serif" pitchFamily="18" charset="0"/>
                        </a:rPr>
                        <a:t>13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>
                          <a:latin typeface="Liberation Serif" pitchFamily="18" charset="0"/>
                        </a:rPr>
                        <a:t>01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0,9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0,0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>
                          <a:latin typeface="Liberation Serif" pitchFamily="18" charset="0"/>
                        </a:rPr>
                        <a:t>0,0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11154" marB="0"/>
                </a:tc>
              </a:tr>
            </a:tbl>
          </a:graphicData>
        </a:graphic>
      </p:graphicFrame>
      <p:sp>
        <p:nvSpPr>
          <p:cNvPr id="594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2FA4C-FFCA-4D48-8CE2-7366BCB87598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49976896"/>
              </p:ext>
            </p:extLst>
          </p:nvPr>
        </p:nvGraphicFramePr>
        <p:xfrm>
          <a:off x="659921" y="1387774"/>
          <a:ext cx="866775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6"/>
          <p:cNvSpPr txBox="1">
            <a:spLocks noChangeArrowheads="1"/>
          </p:cNvSpPr>
          <p:nvPr/>
        </p:nvSpPr>
        <p:spPr bwMode="auto">
          <a:xfrm>
            <a:off x="736600" y="461963"/>
            <a:ext cx="8518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 об объеме муниципального долга Артемовского городского округа</a:t>
            </a:r>
            <a:endParaRPr lang="ru-RU" altLang="ru-RU" sz="24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0419" name="Диаграмма 5"/>
          <p:cNvGraphicFramePr>
            <a:graphicFrameLocks/>
          </p:cNvGraphicFramePr>
          <p:nvPr/>
        </p:nvGraphicFramePr>
        <p:xfrm>
          <a:off x="511175" y="1409700"/>
          <a:ext cx="8893175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r:id="rId3" imgW="8894835" imgH="2920237" progId="Excel.Chart.8">
                  <p:embed/>
                </p:oleObj>
              </mc:Choice>
              <mc:Fallback>
                <p:oleObj r:id="rId3" imgW="8894835" imgH="2920237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409700"/>
                        <a:ext cx="8893175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0975" y="5105400"/>
          <a:ext cx="9544050" cy="15239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9638"/>
                <a:gridCol w="1569905"/>
                <a:gridCol w="1712682"/>
                <a:gridCol w="1700646"/>
                <a:gridCol w="1471179"/>
              </a:tblGrid>
              <a:tr h="39241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 01.01.2020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 01.01.2021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 01.01.2022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 01.11.2022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4769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Бюджетные кредиты,  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5 647,1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3 388,3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1 725,0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862,5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6545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Муниципальные гарантии,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51 581,9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27 705,7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32 357,3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72 938,2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3"/>
          <p:cNvSpPr>
            <a:spLocks noGrp="1"/>
          </p:cNvSpPr>
          <p:nvPr>
            <p:ph idx="1"/>
          </p:nvPr>
        </p:nvSpPr>
        <p:spPr>
          <a:xfrm>
            <a:off x="315913" y="1390650"/>
            <a:ext cx="9321800" cy="5176838"/>
          </a:xfrm>
        </p:spPr>
        <p:txBody>
          <a:bodyPr/>
          <a:lstStyle/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altLang="ru-RU" sz="16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Бюджетная политика Артемовского городского округа будет направлена на безусловное исполнение принятых обязательств наиболее эффективным способом с учетом необходимости достижения целей и целевых показателей, определенных Указом Президента Российской Федерации от 07 мая 2018 года № 204 «О национальных целях и стратегических задачах развития Российской Федерации  на период до 2024 года», дальнейшее развитие экономики и социальной сферы, повышение уровня и качества жизни населения, решение приоритетных для Артемовского городского округа задач, обеспечение сбалансированности и устойчивости бюджетной системы Артемовского городского округа, повышение эффективности бюджетных расходов, развитие программно-целевых методов управления.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altLang="ru-RU" sz="16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Расходная часть бюджета Артемовского городского округа сформирована на основе муниципальных программ Артемовского городского округа по принципу адресности и целевого характера использования бюджетных средств. 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altLang="ru-RU" sz="16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2023-2025 годах будет проводиться работа по ориентации муниципальных программ Артемовского городского округа  на достижение целей развития Российской Федерации и Свердловской области, а также планируется проведение планомерной работы по развитию на территории Артемовского городского округа инициативного бюджетирования.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altLang="ru-RU" sz="16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формировании бюджета учтены как действующие расходные обязательства, так и те обязательства, возникновение которых связано с развитием Артемовского городского округа.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altLang="ru-RU" sz="16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условиях ограниченных финансовых возможностей бюджета Артемовского городского округа приоритет имеют инвестиционные проекты, реализация которых планируется с участием средств областного бюджета.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altLang="ru-RU" sz="16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 Артемовского городского округа продолжает сохранять свою социальную направленность.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r>
              <a:rPr lang="ru-RU" altLang="ru-RU" sz="16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Приоритетными направлениями бюджетных расходов  являются сферы образования, культуры, физической культуры и спорта, социальной политики и дорожного хозяйства.</a:t>
            </a:r>
          </a:p>
          <a:p>
            <a:pPr algn="just" eaLnBrk="1" hangingPunct="1">
              <a:lnSpc>
                <a:spcPct val="70000"/>
              </a:lnSpc>
              <a:buFontTx/>
              <a:buNone/>
            </a:pPr>
            <a:endParaRPr lang="ru-RU" altLang="ru-RU" sz="120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923925" y="344488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направления бюджетной политики Артемовского городского округа на 2023 год и плановый период 2024 и 2025 годов</a:t>
            </a:r>
          </a:p>
        </p:txBody>
      </p:sp>
      <p:pic>
        <p:nvPicPr>
          <p:cNvPr id="10244" name="Picture 84" descr="zzlx9qJiM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90500"/>
            <a:ext cx="8429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35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339725" y="1057275"/>
            <a:ext cx="9266238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Разработчик: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Финансовое управление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Администрации Артемовского городского округа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Руководитель: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Начальник Финансового управления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Администрации Артемовского городского округа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Шиленко Наталия Николаевна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тел. (8343 63) 2-46-79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факс (8343 63) 2-46-79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эл.почта:  </a:t>
            </a:r>
            <a:r>
              <a:rPr lang="en-US" altLang="ru-RU" sz="2000">
                <a:latin typeface="Times New Roman" panose="02020603050405020304" pitchFamily="18" charset="0"/>
              </a:rPr>
              <a:t>finupr-ago66@yandex.ru</a:t>
            </a:r>
            <a:endParaRPr lang="ru-RU" altLang="ru-RU" sz="20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Интернет – сайт: </a:t>
            </a:r>
            <a:r>
              <a:rPr lang="en-US" altLang="ru-RU" sz="2400" u="sng">
                <a:latin typeface="Times New Roman" panose="02020603050405020304" pitchFamily="18" charset="0"/>
              </a:rPr>
              <a:t>artemovsky66.ru</a:t>
            </a:r>
            <a:endParaRPr lang="ru-RU" altLang="ru-RU" sz="2400" u="sng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Режим работы: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пн-пт:  с 08 ч. до 17 ч.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</a:rPr>
              <a:t>сб-вс: выходной</a:t>
            </a:r>
          </a:p>
        </p:txBody>
      </p:sp>
      <p:pic>
        <p:nvPicPr>
          <p:cNvPr id="61443" name="Picture 84" descr="zzlx9qJiM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3988"/>
            <a:ext cx="1171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649288" y="3057525"/>
            <a:ext cx="8802687" cy="1733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54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Благодарим</a:t>
            </a:r>
            <a:r>
              <a:rPr lang="ru-RU" altLang="ru-RU" sz="5400" b="1" smtClean="0">
                <a:solidFill>
                  <a:srgbClr val="C00000"/>
                </a:solidFill>
              </a:rPr>
              <a:t> </a:t>
            </a:r>
            <a:r>
              <a:rPr lang="ru-RU" altLang="ru-RU" sz="54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 внимание !</a:t>
            </a:r>
          </a:p>
        </p:txBody>
      </p:sp>
      <p:pic>
        <p:nvPicPr>
          <p:cNvPr id="62467" name="Picture 84" descr="zzlx9qJiM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22263"/>
            <a:ext cx="14303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09675" y="190500"/>
            <a:ext cx="8429625" cy="8858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altLang="ru-RU" sz="24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24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Отдельные показатели прогноза социально-экономического развития Артемовского городского округа </a:t>
            </a:r>
            <a:r>
              <a:rPr lang="ru-RU" altLang="ru-RU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altLang="ru-RU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altLang="ru-RU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alt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8125" y="1247775"/>
          <a:ext cx="9410701" cy="555175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97774"/>
                <a:gridCol w="998609"/>
                <a:gridCol w="895578"/>
                <a:gridCol w="895577"/>
                <a:gridCol w="892409"/>
                <a:gridCol w="1003364"/>
                <a:gridCol w="1069939"/>
                <a:gridCol w="1071524"/>
                <a:gridCol w="985927"/>
              </a:tblGrid>
              <a:tr h="3010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Наименование показателя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Единица измерения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план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факт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план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оценка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2025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</a:tr>
              <a:tr h="1040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Численность постоянного населения  (на начало года)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человек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54 232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54 232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53 632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53 554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53 100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53 000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53 000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</a:tr>
              <a:tr h="1040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Численность населения в трудоспособном возрасте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человек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26 842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26 940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26 573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26 842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26 573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26 500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26 500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</a:tr>
              <a:tr h="793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Среднедушевые денежные доходы (в месяц)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руб./ чел.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18 227,40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18 071,89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18 952,81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19 243,55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20 336,77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21 447,93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22 717,73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</a:tr>
              <a:tr h="793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Оборот организаций (по полному кругу)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млн. 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14 369,98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19 035,04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14 564,37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19 651,41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20 160,09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20 684,47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21 329,27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</a:tr>
              <a:tr h="1273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Оборот розничной торговли в ценах соответствующего периода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млн. 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3 762,23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4 042,26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4 025,58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4 203,95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4 372,11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4 546,99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4 728,87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4474" marR="54474" marT="27350" marB="27350" anchor="ctr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13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9EEA87-FE7D-4D54-839B-986B72C8F9FB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344" name="Picture 84" descr="zzlx9qJiM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0175"/>
            <a:ext cx="8001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81"/>
          <p:cNvSpPr>
            <a:spLocks noChangeArrowheads="1"/>
          </p:cNvSpPr>
          <p:nvPr/>
        </p:nvSpPr>
        <p:spPr bwMode="auto">
          <a:xfrm>
            <a:off x="8542338" y="692150"/>
            <a:ext cx="677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200150" y="242888"/>
            <a:ext cx="8486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параметры бюджета Артемовского городского округа на 2023 год плановый период 2024 и 2025 годов </a:t>
            </a:r>
            <a:endParaRPr lang="ru-RU" altLang="ru-RU" sz="200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</p:nvPr>
        </p:nvGraphicFramePr>
        <p:xfrm>
          <a:off x="180975" y="950913"/>
          <a:ext cx="9563100" cy="57308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22202"/>
                <a:gridCol w="1063640"/>
                <a:gridCol w="1332774"/>
                <a:gridCol w="1021740"/>
                <a:gridCol w="1324717"/>
                <a:gridCol w="1073310"/>
                <a:gridCol w="1324717"/>
              </a:tblGrid>
              <a:tr h="660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Наименование показателя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2023 год, 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Процент от прогнозируемо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го объема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2024 год, 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Процент от прогнозируемо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го объема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2025 год, 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Процент от прогнозируемо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го объема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Доходы,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2 503 001,5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2 526 122,4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2 539 050,1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в том числе: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 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Налоговые и неналоговые доходы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893 790,0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36,0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998 381,0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40,0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1 051 723,0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41,0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Безвозмездные поступления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1 609 211,5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64,0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1 527 741,4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1 487 327,1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59,0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Расходы, ВСЕГО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2 503 001,5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2 526 122,4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2 539 050,1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Распределенные расходы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2 503 001,5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2 467 175,0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97,7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2 471 950,4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97,4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*Условно утвержденные расходы</a:t>
                      </a: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-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х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58 947,4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х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67 099,7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х</a:t>
                      </a: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Программные расходы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2 453 309,9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98,0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2 416 558,3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97,9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2 450 697,2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99,1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Непрограммные расходы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49 691,6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2,0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50 616,7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2,1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21 253,2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6429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Дефицит бюджета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предусмотрен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предусмотрен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Не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предусмотрен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х</a:t>
                      </a: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17436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660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Размер резервного фонда Администрации Артемовского городского округа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3 000,0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0,1</a:t>
                      </a: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3 000,0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0,1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</a:t>
                      </a: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0,0</a:t>
                      </a: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660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Размер Дорожного фонда Артемовского городского округа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106 550,8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4,3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132 564,5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9,0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120 063,3</a:t>
                      </a:r>
                      <a:endParaRPr kumimoji="0" lang="ru-RU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4,9</a:t>
                      </a:r>
                      <a:endParaRPr kumimoji="0" lang="ru-RU" alt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</a:tr>
              <a:tr h="50006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ans" pitchFamily="34" charset="0"/>
                        </a:rPr>
                        <a:t>* Условно утвержденные расходы 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ans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375" marR="6375" marT="637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408" name="Picture 84" descr="zzlx9qJiM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6826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95338" y="95250"/>
            <a:ext cx="8720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Доходная часть бюджета Артемовского городского округа на 2023 год и плановый период 2024 и 2025 годов в сравнении с 2021  и 2022 годами</a:t>
            </a:r>
            <a:endParaRPr lang="ru-RU" altLang="ru-RU" sz="18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7650" y="879475"/>
          <a:ext cx="9413875" cy="59483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43300"/>
                <a:gridCol w="1160463"/>
                <a:gridCol w="1370012"/>
                <a:gridCol w="1062038"/>
                <a:gridCol w="1079500"/>
                <a:gridCol w="1198562"/>
              </a:tblGrid>
              <a:tr h="64010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Наименование доходов бюджета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Факт за 2021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План  на 2022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Прогноз поступлений на 2023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Прогноз поступлений на 2024 год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Прогноз поступлений на 2025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3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НАЛОГОВЫЕ ДОХОДЫ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720 618,9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731 835,6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870 302,0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973 976,0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1 026 741,0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3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Налог на доходы физических лиц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570 042,4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574 590,0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697 821,0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792 290,0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836 316,0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64010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56 303,7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58 056,0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63 350,0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67 634,0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71 371,0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6048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48 384,1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54 093,0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61 692,0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65 702,0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69 184,0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6487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4 264,7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100,0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0,0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0,0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0,0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24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Единый сельскохозяйственный налог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2 594,2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368,0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533,0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554,0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573,0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6048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Налог, взимаемый в связи с применением патентной системы налогообложения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7 205,2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9 044,8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6 950,0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7 400,0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7 792,0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24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Налог на имущество физических лиц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7 699,8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9 440,0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12 014,0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12 254,0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13 112,0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24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Земельный налог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13 738,3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14 911,0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16 175,0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16 175,0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16 175,0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04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Государственная пошлина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10 386,5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11 232,8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11 767,0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11 967,0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12 218,0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04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НЕНАЛОГОВЫЕ ДОХОДЫ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35 400,9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21 339,9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23 488,0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24 405,0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24 982,0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24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БЕЗВОЗМЕЗДНЫЕ ПОСТУПЛЕНИЯ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1 573 266,5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1 846 338,5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1 609 211,5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1 527 741,4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1 487 327,1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24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ВСЕГО ДОХОДОВ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2 329 286,3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2 599 514,0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2 503 001,5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2 526 122,4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itchFamily="18" charset="0"/>
                        </a:rPr>
                        <a:t>2 539 050,1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pic>
        <p:nvPicPr>
          <p:cNvPr id="14446" name="Picture 84" descr="zzlx9qJiM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6191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355600" y="396875"/>
            <a:ext cx="9193213" cy="89693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Динамика изменений доходной части бюджета Артемовского городского округа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</p:nvPr>
        </p:nvGraphicFramePr>
        <p:xfrm>
          <a:off x="292100" y="4672013"/>
          <a:ext cx="9272588" cy="1966150"/>
        </p:xfrm>
        <a:graphic>
          <a:graphicData uri="http://schemas.openxmlformats.org/drawingml/2006/table">
            <a:tbl>
              <a:tblPr/>
              <a:tblGrid>
                <a:gridCol w="3211513"/>
                <a:gridCol w="1149350"/>
                <a:gridCol w="1238250"/>
                <a:gridCol w="1230312"/>
                <a:gridCol w="1301750"/>
                <a:gridCol w="1141413"/>
              </a:tblGrid>
              <a:tr h="709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 доходов бюджета</a:t>
                      </a:r>
                    </a:p>
                  </a:txBody>
                  <a:tcPr marL="4635" marR="4635" marT="463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Отчет за 2021 год</a:t>
                      </a:r>
                    </a:p>
                  </a:txBody>
                  <a:tcPr marL="4635" marR="4635" marT="463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Уточненный план               на 2022 год</a:t>
                      </a:r>
                    </a:p>
                  </a:txBody>
                  <a:tcPr marL="4635" marR="4635" marT="463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Проект на 2023 год</a:t>
                      </a:r>
                    </a:p>
                  </a:txBody>
                  <a:tcPr marL="4635" marR="4635" marT="463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Проект  на 2024 год</a:t>
                      </a:r>
                    </a:p>
                  </a:txBody>
                  <a:tcPr marL="4635" marR="4635" marT="463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Проект  на 2025 год</a:t>
                      </a:r>
                    </a:p>
                  </a:txBody>
                  <a:tcPr marL="4635" marR="4635" marT="463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 И НЕНАЛОГОВЫЕ ДОХОДЫ, тыс. руб.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756 019,8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753 175,5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893 790,0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998 381,0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1 051 723,0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БЕЗВОЗМЕЗДНЫЕ ПОСТУПЛЕНИЯ, тыс. руб.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1 573 266,5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1 846 338,5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1 609 211,5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1 527 741,4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1 487 327,1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93" name="Диаграмма 4"/>
          <p:cNvGraphicFramePr>
            <a:graphicFrameLocks/>
          </p:cNvGraphicFramePr>
          <p:nvPr/>
        </p:nvGraphicFramePr>
        <p:xfrm>
          <a:off x="184150" y="1349375"/>
          <a:ext cx="9544050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Диаграмма" r:id="rId3" imgW="9547163" imgH="2889754" progId="Excel.Chart.8">
                  <p:embed/>
                </p:oleObj>
              </mc:Choice>
              <mc:Fallback>
                <p:oleObj name="Диаграмма" r:id="rId3" imgW="9547163" imgH="2889754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349375"/>
                        <a:ext cx="9544050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21078</TotalTime>
  <Words>5069</Words>
  <Application>Microsoft Office PowerPoint</Application>
  <PresentationFormat>Лист A4 (210x297 мм)</PresentationFormat>
  <Paragraphs>1351</Paragraphs>
  <Slides>51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Тема Office</vt:lpstr>
      <vt:lpstr>Диаграмма</vt:lpstr>
      <vt:lpstr>Диаграмма Microsoft Excel</vt:lpstr>
      <vt:lpstr>Проект бюджета  Артемовского городского округа  на 2023 год и плановый период  2024 и 2025 годов</vt:lpstr>
      <vt:lpstr>Презентация PowerPoint</vt:lpstr>
      <vt:lpstr>Артемовский городской округ </vt:lpstr>
      <vt:lpstr>Презентация PowerPoint</vt:lpstr>
      <vt:lpstr>Презентация PowerPoint</vt:lpstr>
      <vt:lpstr>   Отдельные показатели прогноза социально-экономического развития Артемовского городского округа   </vt:lpstr>
      <vt:lpstr>Презентация PowerPoint</vt:lpstr>
      <vt:lpstr>Презентация PowerPoint</vt:lpstr>
      <vt:lpstr>Динамика изменений доходной части бюджета Артемовского городского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Госпошлина, тыс. руб.</vt:lpstr>
      <vt:lpstr>Неналоговые доходы, тыс. руб.</vt:lpstr>
      <vt:lpstr>Презентация PowerPoint</vt:lpstr>
      <vt:lpstr>Презентация PowerPoint</vt:lpstr>
      <vt:lpstr>Презентация PowerPoint</vt:lpstr>
      <vt:lpstr>Структура расходной части бюджета Артемовского городского округа на 2023 год</vt:lpstr>
      <vt:lpstr>Презентация PowerPoint</vt:lpstr>
      <vt:lpstr>Непрограммные расходы бюджета Артемовского городского округа </vt:lpstr>
      <vt:lpstr>Непрограммные расходы бюджета Артемовского городского округа </vt:lpstr>
      <vt:lpstr>Национальные проекты, планируемые к реализации на территории Артемовского городского округа в 2023 году:</vt:lpstr>
      <vt:lpstr>Инвестиционные проекты, планируемые к реализации на территории Артемовского городского округа в 2023 -2025 годах в сфере дорожного хозяйства</vt:lpstr>
      <vt:lpstr>Инвестиционные проекты, планируемые к реализации на территории Артемовского городского округа в 2023 -2025 годах в сфере коммунального хозяйства</vt:lpstr>
      <vt:lpstr>Презентация PowerPoint</vt:lpstr>
      <vt:lpstr>Презентация PowerPoint</vt:lpstr>
      <vt:lpstr>Презентация PowerPoint</vt:lpstr>
      <vt:lpstr>      В  рамках расходов бюджета Артемовского городского округа по разделу 0300 «Национальная безопасность и правоохранительная деятельность» на 2023 год предусмотрены бюджетные ассигнования:     -    </vt:lpstr>
      <vt:lpstr>Презентация PowerPoint</vt:lpstr>
      <vt:lpstr>Презентация PowerPoint</vt:lpstr>
      <vt:lpstr>Презентация PowerPoint</vt:lpstr>
      <vt:lpstr>В рамках расходов бюджета Артемовского городского округа по подразделу 0503 «Благоустройство» на 2023 год  для реализации инициативного проекта «Благоустройство детской дворовой площадки на территории   п. Сосновый Бор»  зарезервированы бюджетные ассигнования в объеме 681,7 тыс. руб.</vt:lpstr>
      <vt:lpstr>Презентация PowerPoint</vt:lpstr>
      <vt:lpstr>Презентация PowerPoint</vt:lpstr>
      <vt:lpstr>   В рамках расходов бюджета Артемовского городского округа по разделу «Образование» на 2023 год предусмотрены бюджетные ассигнования:     </vt:lpstr>
      <vt:lpstr>   В рамках расходов бюджета Артемовского городского округа по разделу «Образование» на 2023 год предусмотрены бюджетные ассигнования:     </vt:lpstr>
      <vt:lpstr>   </vt:lpstr>
      <vt:lpstr>Презентация PowerPoint</vt:lpstr>
      <vt:lpstr>Презентация PowerPoint</vt:lpstr>
      <vt:lpstr>Презентация PowerPoint</vt:lpstr>
      <vt:lpstr>В рамках расходов бюджета Артемовского городского округа по подразделу 1004 «Охрана семьи и детства» на 2023 год предусмотрены бюджетные ассигнования:</vt:lpstr>
      <vt:lpstr>Презентация PowerPoint</vt:lpstr>
      <vt:lpstr>Презентация PowerPoint</vt:lpstr>
      <vt:lpstr>Презентация PowerPoint</vt:lpstr>
      <vt:lpstr>Расходы бюджета Артемовского городского округа по разделу 1300 «Обслуживание государственного и муниципального долга», в тыс. руб.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Ольга С. Бакланова</cp:lastModifiedBy>
  <cp:revision>2001</cp:revision>
  <dcterms:created xsi:type="dcterms:W3CDTF">2013-10-23T10:56:41Z</dcterms:created>
  <dcterms:modified xsi:type="dcterms:W3CDTF">2023-05-29T11:54:54Z</dcterms:modified>
</cp:coreProperties>
</file>