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8" r:id="rId21"/>
    <p:sldId id="274" r:id="rId22"/>
    <p:sldId id="275" r:id="rId23"/>
    <p:sldId id="27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943929740495821"/>
          <c:y val="4.2688567483431548E-2"/>
          <c:w val="0.67491091972067518"/>
          <c:h val="0.78088205618876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2000"/>
                    <a:satMod val="170000"/>
                  </a:schemeClr>
                </a:gs>
                <a:gs pos="15000">
                  <a:schemeClr val="accent1">
                    <a:tint val="92000"/>
                    <a:shade val="99000"/>
                    <a:satMod val="170000"/>
                  </a:schemeClr>
                </a:gs>
                <a:gs pos="62000">
                  <a:schemeClr val="accent1">
                    <a:tint val="96000"/>
                    <a:shade val="80000"/>
                    <a:satMod val="170000"/>
                  </a:schemeClr>
                </a:gs>
                <a:gs pos="97000">
                  <a:schemeClr val="accent1">
                    <a:tint val="98000"/>
                    <a:shade val="63000"/>
                    <a:satMod val="170000"/>
                  </a:schemeClr>
                </a:gs>
                <a:gs pos="100000">
                  <a:schemeClr val="accent1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5400000"/>
              </a:lightRig>
            </a:scene3d>
            <a:sp3d contourW="12700">
              <a:bevelT w="25400" h="50800" prst="angle"/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Лист1!$A$3</c:f>
              <c:strCache>
                <c:ptCount val="1"/>
                <c:pt idx="0">
                  <c:v>Количество услуг, по которым утверждены Административные регламенты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2000"/>
                    <a:satMod val="170000"/>
                  </a:schemeClr>
                </a:gs>
                <a:gs pos="15000">
                  <a:schemeClr val="accent2">
                    <a:tint val="92000"/>
                    <a:shade val="99000"/>
                    <a:satMod val="170000"/>
                  </a:schemeClr>
                </a:gs>
                <a:gs pos="62000">
                  <a:schemeClr val="accent2">
                    <a:tint val="96000"/>
                    <a:shade val="80000"/>
                    <a:satMod val="170000"/>
                  </a:schemeClr>
                </a:gs>
                <a:gs pos="97000">
                  <a:schemeClr val="accent2">
                    <a:tint val="98000"/>
                    <a:shade val="63000"/>
                    <a:satMod val="170000"/>
                  </a:schemeClr>
                </a:gs>
                <a:gs pos="100000">
                  <a:schemeClr val="accent2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5400000"/>
              </a:lightRig>
            </a:scene3d>
            <a:sp3d contourW="12700">
              <a:bevelT w="25400" h="50800" prst="angle"/>
              <a:contourClr>
                <a:schemeClr val="accent2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Лист1!$A$3</c:f>
              <c:strCache>
                <c:ptCount val="1"/>
                <c:pt idx="0">
                  <c:v>Количество услуг, по которым утверждены Административные регламенты</c:v>
                </c:pt>
              </c:strCache>
            </c:strRef>
          </c:cat>
          <c:val>
            <c:numRef>
              <c:f>Лист1!$C$3</c:f>
              <c:numCache>
                <c:formatCode>General</c:formatCode>
                <c:ptCount val="1"/>
                <c:pt idx="0">
                  <c:v>66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2000"/>
                    <a:satMod val="170000"/>
                  </a:schemeClr>
                </a:gs>
                <a:gs pos="15000">
                  <a:schemeClr val="accent3">
                    <a:tint val="92000"/>
                    <a:shade val="99000"/>
                    <a:satMod val="170000"/>
                  </a:schemeClr>
                </a:gs>
                <a:gs pos="62000">
                  <a:schemeClr val="accent3">
                    <a:tint val="96000"/>
                    <a:shade val="80000"/>
                    <a:satMod val="170000"/>
                  </a:schemeClr>
                </a:gs>
                <a:gs pos="97000">
                  <a:schemeClr val="accent3">
                    <a:tint val="98000"/>
                    <a:shade val="63000"/>
                    <a:satMod val="170000"/>
                  </a:schemeClr>
                </a:gs>
                <a:gs pos="100000">
                  <a:schemeClr val="accent3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5400000"/>
              </a:lightRig>
            </a:scene3d>
            <a:sp3d contourW="12700">
              <a:bevelT w="25400" h="50800" prst="angle"/>
              <a:contourClr>
                <a:schemeClr val="accent3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Лист1!$A$3</c:f>
              <c:strCache>
                <c:ptCount val="1"/>
                <c:pt idx="0">
                  <c:v>Количество услуг, по которым утверждены Административные регламенты</c:v>
                </c:pt>
              </c:strCache>
            </c:strRef>
          </c:cat>
          <c:val>
            <c:numRef>
              <c:f>Лист1!$D$3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263536"/>
        <c:axId val="71256872"/>
      </c:barChart>
      <c:catAx>
        <c:axId val="71263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1256872"/>
        <c:crosses val="autoZero"/>
        <c:auto val="1"/>
        <c:lblAlgn val="ctr"/>
        <c:lblOffset val="100"/>
        <c:noMultiLvlLbl val="0"/>
      </c:catAx>
      <c:valAx>
        <c:axId val="71256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12635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b="0" dirty="0" smtClean="0"/>
              <a:t>Антикоррупционная </a:t>
            </a:r>
            <a:r>
              <a:rPr lang="ru-RU" sz="1400" b="0" dirty="0"/>
              <a:t>экспертиза МНПА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510372016033433"/>
          <c:y val="0.35321165469208299"/>
          <c:w val="0.46733333333333332"/>
          <c:h val="0.7009999999999999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Атикоррупционная экспертиза МНПА</c:v>
                </c:pt>
              </c:strCache>
            </c:strRef>
          </c:tx>
          <c:spPr>
            <a:effectLst>
              <a:glow>
                <a:schemeClr val="accent1"/>
              </a:glow>
              <a:outerShdw blurRad="266700" sx="93000" sy="93000" algn="ctr" rotWithShape="0">
                <a:srgbClr val="000000"/>
              </a:outerShdw>
              <a:softEdge rad="0"/>
            </a:effectLst>
            <a:scene3d>
              <a:camera prst="orthographicFront"/>
              <a:lightRig rig="threePt" dir="t"/>
            </a:scene3d>
            <a:sp3d/>
          </c:spPr>
          <c:explosion val="32"/>
          <c:dPt>
            <c:idx val="1"/>
            <c:bubble3D val="0"/>
            <c:explosion val="15"/>
          </c:dPt>
          <c:dLbls>
            <c:dLbl>
              <c:idx val="0"/>
              <c:layout>
                <c:manualLayout>
                  <c:x val="2.731463254593176E-2"/>
                  <c:y val="-2.1962844488188978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7371801181102361"/>
                  <c:y val="-3.9218749999999997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062746062992126E-2"/>
                  <c:y val="-3.1479576771653542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Лист1!$A$3:$A$5</c:f>
              <c:strCache>
                <c:ptCount val="3"/>
                <c:pt idx="0">
                  <c:v>2020 год </c:v>
                </c:pt>
                <c:pt idx="1">
                  <c:v>2021 год </c:v>
                </c:pt>
                <c:pt idx="2">
                  <c:v>2022 год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320</c:v>
                </c:pt>
                <c:pt idx="1">
                  <c:v>291</c:v>
                </c:pt>
                <c:pt idx="2">
                  <c:v>346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b="0" dirty="0" smtClean="0"/>
              <a:t>Количество</a:t>
            </a:r>
            <a:r>
              <a:rPr lang="ru-RU" sz="1400" b="0" baseline="0" dirty="0" smtClean="0"/>
              <a:t> проектов МНПА, </a:t>
            </a:r>
          </a:p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b="0" baseline="0" dirty="0" smtClean="0"/>
              <a:t>в которых выявлены </a:t>
            </a:r>
            <a:r>
              <a:rPr lang="ru-RU" sz="1400" b="0" baseline="0" dirty="0" err="1" smtClean="0"/>
              <a:t>коррупциогенные</a:t>
            </a:r>
            <a:r>
              <a:rPr lang="ru-RU" sz="1400" b="0" baseline="0" dirty="0" smtClean="0"/>
              <a:t> факторы </a:t>
            </a:r>
            <a:endParaRPr lang="ru-RU" sz="1400" b="0" dirty="0"/>
          </a:p>
        </c:rich>
      </c:tx>
      <c:layout>
        <c:manualLayout>
          <c:xMode val="edge"/>
          <c:yMode val="edge"/>
          <c:x val="0.1391124615099705"/>
          <c:y val="2.002456895425121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704002624671916"/>
          <c:y val="0.21775"/>
          <c:w val="0.46733333333333332"/>
          <c:h val="0.7009999999999999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Атикоррупционная экспертиза МНПА</c:v>
                </c:pt>
              </c:strCache>
            </c:strRef>
          </c:tx>
          <c:spPr>
            <a:effectLst>
              <a:glow>
                <a:schemeClr val="accent1"/>
              </a:glow>
              <a:outerShdw blurRad="266700" sx="93000" sy="93000" algn="ctr" rotWithShape="0">
                <a:srgbClr val="000000"/>
              </a:outerShdw>
              <a:softEdge rad="0"/>
            </a:effectLst>
            <a:scene3d>
              <a:camera prst="orthographicFront"/>
              <a:lightRig rig="threePt" dir="t"/>
            </a:scene3d>
            <a:sp3d/>
          </c:spPr>
          <c:explosion val="6"/>
          <c:dPt>
            <c:idx val="0"/>
            <c:bubble3D val="0"/>
            <c:explosion val="14"/>
          </c:dPt>
          <c:dLbls>
            <c:dLbl>
              <c:idx val="0"/>
              <c:layout>
                <c:manualLayout>
                  <c:x val="-0.14293698150281398"/>
                  <c:y val="-0.112264518179371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498667562282439"/>
                  <c:y val="6.0361580254272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Лист1!$A$4:$A$6</c:f>
              <c:strCache>
                <c:ptCount val="3"/>
                <c:pt idx="0">
                  <c:v>2020 год 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Лист1!$B$4:$B$6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Плановые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Лист1!$A$2:$A$3</c:f>
              <c:strCache>
                <c:ptCount val="2"/>
                <c:pt idx="0">
                  <c:v>Проверки Финансового управления Администрации Артемовского городского округа</c:v>
                </c:pt>
                <c:pt idx="1">
                  <c:v>Проверки Счетной палаты Артемовского городского округа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Внеплановые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Лист1!$A$2:$A$3</c:f>
              <c:strCache>
                <c:ptCount val="2"/>
                <c:pt idx="0">
                  <c:v>Проверки Финансового управления Администрации Артемовского городского округа</c:v>
                </c:pt>
                <c:pt idx="1">
                  <c:v>Проверки Счетной палаты Артемовского городского округа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6699144"/>
        <c:axId val="206701104"/>
        <c:axId val="0"/>
      </c:bar3DChart>
      <c:catAx>
        <c:axId val="206699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701104"/>
        <c:crosses val="autoZero"/>
        <c:auto val="1"/>
        <c:lblAlgn val="ctr"/>
        <c:lblOffset val="100"/>
        <c:noMultiLvlLbl val="0"/>
      </c:catAx>
      <c:valAx>
        <c:axId val="206701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699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рассмотренных вопросов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рассмотренных вопросов 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рассмотренных вопросов 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</c:ser>
        <c:ser>
          <c:idx val="3"/>
          <c:order val="3"/>
          <c:tx>
            <c:strRef>
              <c:f>Лист1!$F$1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рассмотренных вопросов 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6697576"/>
        <c:axId val="206702672"/>
        <c:axId val="0"/>
      </c:bar3DChart>
      <c:catAx>
        <c:axId val="206697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702672"/>
        <c:crosses val="autoZero"/>
        <c:auto val="1"/>
        <c:lblAlgn val="ctr"/>
        <c:lblOffset val="100"/>
        <c:noMultiLvlLbl val="0"/>
      </c:catAx>
      <c:valAx>
        <c:axId val="206702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697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8" y="3956281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9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27.01.2023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6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52858" y="744470"/>
            <a:ext cx="1067411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75277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7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27.01.2023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93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4396" y="624156"/>
            <a:ext cx="1987933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1" y="624156"/>
            <a:ext cx="7632700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27.01.2023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12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8" y="3956281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9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27.01.2023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6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52858" y="744470"/>
            <a:ext cx="1067411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40886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27.01.2023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35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2"/>
            <a:ext cx="9612971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9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EFEDE3"/>
                </a:solidFill>
              </a:rPr>
              <a:pPr/>
              <a:t>27.01.2023</a:t>
            </a:fld>
            <a:endParaRPr lang="ru-RU">
              <a:solidFill>
                <a:srgbClr val="EFEDE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3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FEDE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FEDE3"/>
                </a:solidFill>
              </a:rPr>
              <a:pPr/>
              <a:t>‹#›</a:t>
            </a:fld>
            <a:endParaRPr lang="ru-RU">
              <a:solidFill>
                <a:srgbClr val="EFEDE3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8151963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8151963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57799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6001"/>
            <a:ext cx="4447787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6001"/>
            <a:ext cx="4447787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27.01.2023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05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230"/>
            <a:ext cx="444778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1" y="3305209"/>
            <a:ext cx="4447785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3" y="2349754"/>
            <a:ext cx="444778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3" y="3305209"/>
            <a:ext cx="4447787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27.01.2023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6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27.01.2023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611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27.01.2023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099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27.01.2023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66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27.01.2023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55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2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27.01.2023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0900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7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27.01.2023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31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4396" y="624156"/>
            <a:ext cx="1987933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1" y="624156"/>
            <a:ext cx="7632700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27.01.2023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56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8" y="3956281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9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27.01.2023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6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52858" y="744470"/>
            <a:ext cx="1067411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41417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27.01.2023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360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2"/>
            <a:ext cx="9612971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9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EFEDE3"/>
                </a:solidFill>
              </a:rPr>
              <a:pPr/>
              <a:t>27.01.2023</a:t>
            </a:fld>
            <a:endParaRPr lang="ru-RU">
              <a:solidFill>
                <a:srgbClr val="EFEDE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3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FEDE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FEDE3"/>
                </a:solidFill>
              </a:rPr>
              <a:pPr/>
              <a:t>‹#›</a:t>
            </a:fld>
            <a:endParaRPr lang="ru-RU">
              <a:solidFill>
                <a:srgbClr val="EFEDE3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8151963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8151963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76455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6001"/>
            <a:ext cx="4447787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6001"/>
            <a:ext cx="4447787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27.01.2023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3051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230"/>
            <a:ext cx="444778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1" y="3305209"/>
            <a:ext cx="4447785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3" y="2349754"/>
            <a:ext cx="444778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3" y="3305209"/>
            <a:ext cx="4447787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27.01.2023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6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27.01.2023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791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27.01.2023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82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2"/>
            <a:ext cx="9612971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9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EFEDE3"/>
                </a:solidFill>
              </a:rPr>
              <a:pPr/>
              <a:t>27.01.2023</a:t>
            </a:fld>
            <a:endParaRPr lang="ru-RU">
              <a:solidFill>
                <a:srgbClr val="EFEDE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3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FEDE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FEDE3"/>
                </a:solidFill>
              </a:rPr>
              <a:pPr/>
              <a:t>‹#›</a:t>
            </a:fld>
            <a:endParaRPr lang="ru-RU">
              <a:solidFill>
                <a:srgbClr val="EFEDE3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8151963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8151963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67147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27.01.2023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54760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2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27.01.2023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72028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7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27.01.2023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494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4396" y="624156"/>
            <a:ext cx="1987933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1" y="624156"/>
            <a:ext cx="7632700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27.01.2023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925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8" y="3956281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9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27.01.2023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6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52858" y="744470"/>
            <a:ext cx="1067411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159653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27.01.2023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941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2"/>
            <a:ext cx="9612971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9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EFEDE3"/>
                </a:solidFill>
              </a:rPr>
              <a:pPr/>
              <a:t>27.01.2023</a:t>
            </a:fld>
            <a:endParaRPr lang="ru-RU">
              <a:solidFill>
                <a:srgbClr val="EFEDE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3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FEDE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FEDE3"/>
                </a:solidFill>
              </a:rPr>
              <a:pPr/>
              <a:t>‹#›</a:t>
            </a:fld>
            <a:endParaRPr lang="ru-RU">
              <a:solidFill>
                <a:srgbClr val="EFEDE3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8151963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8151963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95775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6001"/>
            <a:ext cx="4447787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6001"/>
            <a:ext cx="4447787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27.01.2023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2865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230"/>
            <a:ext cx="444778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1" y="3305209"/>
            <a:ext cx="4447785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3" y="2349754"/>
            <a:ext cx="444778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3" y="3305209"/>
            <a:ext cx="4447787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27.01.2023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752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27.01.2023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86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6001"/>
            <a:ext cx="4447787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6001"/>
            <a:ext cx="4447787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27.01.2023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638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27.01.2023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852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27.01.2023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02169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2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27.01.2023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27799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7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27.01.2023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2287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4396" y="624156"/>
            <a:ext cx="1987933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1" y="624156"/>
            <a:ext cx="7632700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27.01.2023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82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230"/>
            <a:ext cx="444778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1" y="3305209"/>
            <a:ext cx="4447785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3" y="2349754"/>
            <a:ext cx="444778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3" y="3305209"/>
            <a:ext cx="4447787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27.01.2023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27.01.2023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6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27.01.2023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32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27.01.2023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03608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2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27.01.2023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9246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27.01.2023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5" y="6453386"/>
            <a:ext cx="6280831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7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3642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27.01.2023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5" y="6453386"/>
            <a:ext cx="6280831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7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493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27.01.2023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5" y="6453386"/>
            <a:ext cx="6280831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7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416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27.01.2023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5" y="6453386"/>
            <a:ext cx="6280831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7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452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07568" y="2348880"/>
            <a:ext cx="8208912" cy="208823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 исполнении Плана мероприятий по противодействию коррупции в Артемовском городском округе за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утвержденный постановлением Администрации Артемовского городского округа от 18.01.2021 № 17-ПА «Об утверждении Плана мероприятий по противодействию коррупции в Артемовском городском округе на 2021-2023 годы»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57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284196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>Раздел 8. </a:t>
            </a:r>
            <a:r>
              <a:rPr lang="ru-RU" sz="2200" dirty="0"/>
              <a:t>Организация работы по устранению </a:t>
            </a:r>
            <a:r>
              <a:rPr lang="ru-RU" sz="2200" dirty="0" err="1"/>
              <a:t>коррупциогенных</a:t>
            </a:r>
            <a:r>
              <a:rPr lang="ru-RU" sz="2200" dirty="0"/>
              <a:t> факторов, препятствующих созданию благоприятных условий для привлечения инвестиций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103" y="2320834"/>
            <a:ext cx="4746171" cy="35814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За </a:t>
            </a:r>
            <a:r>
              <a:rPr lang="ru-RU" dirty="0" smtClean="0"/>
              <a:t>2022 </a:t>
            </a:r>
            <a:r>
              <a:rPr lang="ru-RU" dirty="0"/>
              <a:t>год в соответствии с Порядком проведения оценки регулирующего воздействия проектов нормативных правовых актов Артемовского городского округа, утвержденным постановлением Администрации Артемовского городского округа от </a:t>
            </a:r>
            <a:r>
              <a:rPr lang="ru-RU" dirty="0" smtClean="0"/>
              <a:t>14.07.2022 </a:t>
            </a:r>
            <a:r>
              <a:rPr lang="ru-RU" dirty="0"/>
              <a:t>№ </a:t>
            </a:r>
            <a:r>
              <a:rPr lang="ru-RU" dirty="0" smtClean="0"/>
              <a:t>660-ПА </a:t>
            </a:r>
            <a:r>
              <a:rPr lang="ru-RU" dirty="0"/>
              <a:t>проведена оценка регулирующего воздействия по </a:t>
            </a:r>
            <a:r>
              <a:rPr lang="ru-RU" dirty="0" smtClean="0"/>
              <a:t>22 </a:t>
            </a:r>
            <a:r>
              <a:rPr lang="ru-RU" dirty="0"/>
              <a:t>проектам МНПА и экспертиза по </a:t>
            </a:r>
            <a:r>
              <a:rPr lang="ru-RU" dirty="0" smtClean="0"/>
              <a:t>7 </a:t>
            </a:r>
            <a:r>
              <a:rPr lang="ru-RU" dirty="0"/>
              <a:t>МНПА.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2355"/>
            <a:ext cx="853514" cy="13778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459" y="1329418"/>
            <a:ext cx="5628023" cy="505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34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433252"/>
            <a:ext cx="9601200" cy="1485900"/>
          </a:xfrm>
        </p:spPr>
        <p:txBody>
          <a:bodyPr>
            <a:normAutofit/>
          </a:bodyPr>
          <a:lstStyle/>
          <a:p>
            <a:r>
              <a:rPr lang="ru-RU" sz="2200" b="1" dirty="0"/>
              <a:t>Раздел 9. </a:t>
            </a:r>
            <a:r>
              <a:rPr lang="ru-RU" sz="2200" dirty="0"/>
              <a:t>Повышение результативности и эффективности работы с обращениями граждан по фактам коррупции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5029" y="1793965"/>
            <a:ext cx="6217920" cy="48419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Для устных обращений граждан и организаций о фактах совершения коррупционных правонарушений муниципальными служащими Артемовского городского округа действует «телефон доверия» Администрации Артемовского городского округа </a:t>
            </a:r>
            <a:r>
              <a:rPr lang="ru-RU" dirty="0" smtClean="0"/>
              <a:t>–     </a:t>
            </a:r>
            <a:r>
              <a:rPr lang="ru-RU" b="1" dirty="0" smtClean="0"/>
              <a:t>5-72-98</a:t>
            </a:r>
            <a:r>
              <a:rPr lang="ru-RU" dirty="0" smtClean="0"/>
              <a:t>. С </a:t>
            </a:r>
            <a:r>
              <a:rPr lang="ru-RU" dirty="0"/>
              <a:t>целью ведения учета устных обращений граждан и организаций, сообщения, поступившие на Телефон доверия, заносятся в «Журнал устных обращений граждан и организаций о фактах совершения коррупционных правонарушений муниципальными служащими Артемовского городского </a:t>
            </a:r>
            <a:r>
              <a:rPr lang="ru-RU" dirty="0" smtClean="0"/>
              <a:t>округа. </a:t>
            </a:r>
          </a:p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 smtClean="0"/>
              <a:t>2022 </a:t>
            </a:r>
            <a:r>
              <a:rPr lang="ru-RU" dirty="0"/>
              <a:t>году обращений не поступало.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05897"/>
            <a:ext cx="853514" cy="13778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595" y="143691"/>
            <a:ext cx="5495342" cy="671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95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250372"/>
            <a:ext cx="9601200" cy="1485900"/>
          </a:xfrm>
        </p:spPr>
        <p:txBody>
          <a:bodyPr>
            <a:normAutofit/>
          </a:bodyPr>
          <a:lstStyle/>
          <a:p>
            <a:r>
              <a:rPr lang="ru-RU" sz="2000" b="1" dirty="0"/>
              <a:t>Раздел 10. </a:t>
            </a:r>
            <a:r>
              <a:rPr lang="ru-RU" sz="2000" dirty="0"/>
              <a:t>Обеспечение открытости деятельности органов местного самоуправления Артемовского городского округа, обеспечение права граждан на доступ к информации о деятельности органов местного самоуправления Артемовского городского округа в сфере противодействия коррупции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9713" y="1736272"/>
            <a:ext cx="8294916" cy="172973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Сведения о доходах, расходах, об имуществе и обязательствах имущественного характера лиц, замещающих должности муниципальной службы в органах местного самоуправления Артемовского городского округа, за отчетный </a:t>
            </a:r>
            <a:r>
              <a:rPr lang="ru-RU" dirty="0" smtClean="0"/>
              <a:t>2021 </a:t>
            </a:r>
            <a:r>
              <a:rPr lang="ru-RU" dirty="0"/>
              <a:t>год размещены на официальных сайтах органов местного самоуправления Артемовского городского округа в информационно-телекоммуникационной сети «Интернет» в установленные законодательством сроки.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3647"/>
            <a:ext cx="853514" cy="13778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713" y="1422490"/>
            <a:ext cx="2295253" cy="21477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7670" y="6070407"/>
            <a:ext cx="11194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Информация о результатах деятельности комиссии по координации работы по противодействию коррупции в Артемовском городском округе размещена </a:t>
            </a:r>
            <a:r>
              <a:rPr lang="ru-RU" dirty="0" smtClean="0"/>
              <a:t>15.02.2022, 18.05.2021</a:t>
            </a:r>
            <a:r>
              <a:rPr lang="ru-RU" dirty="0"/>
              <a:t>, </a:t>
            </a:r>
            <a:r>
              <a:rPr lang="ru-RU" dirty="0" smtClean="0"/>
              <a:t>24.08.2022, </a:t>
            </a:r>
            <a:r>
              <a:rPr lang="ru-RU" dirty="0" smtClean="0"/>
              <a:t>23</a:t>
            </a:r>
            <a:r>
              <a:rPr lang="ru-RU" dirty="0" smtClean="0"/>
              <a:t>.11.2022.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835" y="3345836"/>
            <a:ext cx="4521677" cy="27245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75677" y="3657811"/>
            <a:ext cx="5981289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dirty="0"/>
              <a:t>Информация о результатах </a:t>
            </a:r>
            <a:r>
              <a:rPr lang="ru-RU" sz="1900" dirty="0" smtClean="0"/>
              <a:t>деятельности </a:t>
            </a:r>
            <a:r>
              <a:rPr lang="ru-RU" sz="1900" dirty="0"/>
              <a:t>комиссии по соблюдению </a:t>
            </a:r>
            <a:r>
              <a:rPr lang="ru-RU" sz="1900" dirty="0" smtClean="0"/>
              <a:t>требований </a:t>
            </a:r>
            <a:r>
              <a:rPr lang="ru-RU" sz="1900" dirty="0"/>
              <a:t>к служебному поведению </a:t>
            </a:r>
            <a:r>
              <a:rPr lang="ru-RU" sz="1900" dirty="0" smtClean="0"/>
              <a:t>муниципальных </a:t>
            </a:r>
            <a:r>
              <a:rPr lang="ru-RU" sz="1900" dirty="0"/>
              <a:t>служащих, и урегулированию конфликта интересов в органах </a:t>
            </a:r>
            <a:r>
              <a:rPr lang="ru-RU" sz="1900" dirty="0" smtClean="0"/>
              <a:t>местного </a:t>
            </a:r>
            <a:r>
              <a:rPr lang="ru-RU" sz="1900" dirty="0"/>
              <a:t>самоуправления Артемовского </a:t>
            </a:r>
            <a:r>
              <a:rPr lang="ru-RU" sz="1900" dirty="0" smtClean="0"/>
              <a:t>городского </a:t>
            </a:r>
            <a:r>
              <a:rPr lang="ru-RU" sz="1900" dirty="0"/>
              <a:t>округа за 1, 2, </a:t>
            </a:r>
            <a:r>
              <a:rPr lang="ru-RU" sz="1900" dirty="0" smtClean="0"/>
              <a:t>3, 4 </a:t>
            </a:r>
            <a:r>
              <a:rPr lang="ru-RU" sz="1900" dirty="0"/>
              <a:t>кварталы </a:t>
            </a:r>
            <a:r>
              <a:rPr lang="ru-RU" sz="1900" dirty="0" smtClean="0"/>
              <a:t>2022 </a:t>
            </a:r>
            <a:r>
              <a:rPr lang="ru-RU" sz="1900" dirty="0"/>
              <a:t>года размещена </a:t>
            </a:r>
            <a:r>
              <a:rPr lang="ru-RU" sz="1900" dirty="0" smtClean="0"/>
              <a:t>08.04.2022, 05.07.2022, 09.10.2022, 30.12.2022. 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319247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090" y="456655"/>
            <a:ext cx="9601200" cy="1485900"/>
          </a:xfrm>
        </p:spPr>
        <p:txBody>
          <a:bodyPr>
            <a:normAutofit/>
          </a:bodyPr>
          <a:lstStyle/>
          <a:p>
            <a:r>
              <a:rPr lang="ru-RU" sz="2000" b="1" dirty="0"/>
              <a:t>Раздел 11. </a:t>
            </a:r>
            <a:r>
              <a:rPr lang="ru-RU" sz="2000" dirty="0"/>
              <a:t>Повышение эффективности антикоррупционной деятельности органов местного самоуправления Артемовского городского округа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1" y="2425804"/>
            <a:ext cx="4881154" cy="35814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В </a:t>
            </a:r>
            <a:r>
              <a:rPr lang="ru-RU" dirty="0" smtClean="0"/>
              <a:t>2022 </a:t>
            </a:r>
            <a:r>
              <a:rPr lang="ru-RU" dirty="0"/>
              <a:t>году мониторинг хода </a:t>
            </a:r>
            <a:r>
              <a:rPr lang="ru-RU" dirty="0" smtClean="0"/>
              <a:t>реализации </a:t>
            </a:r>
            <a:r>
              <a:rPr lang="ru-RU" dirty="0"/>
              <a:t>и эффективности мероприятий по противодействию коррупции (</a:t>
            </a:r>
            <a:r>
              <a:rPr lang="ru-RU" dirty="0" smtClean="0"/>
              <a:t>федеральный </a:t>
            </a:r>
            <a:r>
              <a:rPr lang="ru-RU" dirty="0"/>
              <a:t>антикоррупционный </a:t>
            </a:r>
            <a:r>
              <a:rPr lang="ru-RU" dirty="0" smtClean="0"/>
              <a:t>мониторинг</a:t>
            </a:r>
            <a:r>
              <a:rPr lang="ru-RU" dirty="0"/>
              <a:t>) в Артемовском городском округе направлен в Департамент </a:t>
            </a:r>
            <a:r>
              <a:rPr lang="ru-RU" dirty="0" smtClean="0"/>
              <a:t>противодействия </a:t>
            </a:r>
            <a:r>
              <a:rPr lang="ru-RU" dirty="0"/>
              <a:t>коррупции и контроля </a:t>
            </a:r>
            <a:r>
              <a:rPr lang="ru-RU" dirty="0" smtClean="0"/>
              <a:t>Свердловской </a:t>
            </a:r>
            <a:r>
              <a:rPr lang="ru-RU" dirty="0"/>
              <a:t>области в установленные </a:t>
            </a:r>
            <a:r>
              <a:rPr lang="ru-RU" dirty="0" smtClean="0"/>
              <a:t>сроки.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1" y="117457"/>
            <a:ext cx="853514" cy="13778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707" y="873729"/>
            <a:ext cx="4398376" cy="598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21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178" y="392836"/>
            <a:ext cx="9614516" cy="1485900"/>
          </a:xfrm>
        </p:spPr>
        <p:txBody>
          <a:bodyPr>
            <a:normAutofit/>
          </a:bodyPr>
          <a:lstStyle/>
          <a:p>
            <a:r>
              <a:rPr lang="ru-RU" sz="2200" b="1" dirty="0"/>
              <a:t>Раздел 12. </a:t>
            </a:r>
            <a:r>
              <a:rPr lang="ru-RU" sz="2200" dirty="0"/>
              <a:t>Обеспечение участия институтов гражданского общества в мероприятиях по противодействию коррупции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679506"/>
            <a:ext cx="10681094" cy="25528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 состав комиссии по соблюдению требований к служебному поведению муниципальных служащих и урегулированию конфликта интересов в Артемовском городском округе </a:t>
            </a:r>
            <a:r>
              <a:rPr lang="ru-RU" dirty="0" smtClean="0"/>
              <a:t>входит </a:t>
            </a:r>
            <a:r>
              <a:rPr lang="ru-RU" dirty="0"/>
              <a:t>представитель Общественной палаты Артемовского городского округа.</a:t>
            </a:r>
          </a:p>
          <a:p>
            <a:pPr marL="0" indent="0">
              <a:buNone/>
            </a:pPr>
            <a:r>
              <a:rPr lang="ru-RU" dirty="0"/>
              <a:t>В состав комиссии по координации работы по противодействию коррупции в Артемовском городском округе </a:t>
            </a:r>
            <a:r>
              <a:rPr lang="ru-RU" dirty="0" smtClean="0"/>
              <a:t>входит </a:t>
            </a:r>
            <a:r>
              <a:rPr lang="ru-RU" dirty="0"/>
              <a:t>председатель Общественной палаты Артемовского городского округа, член Президиума Совета Местного отделения Свердловской областной общественной организации ветеранов войны, труда боевых действий, государственной службы, пенсионеров Артемовского городского округа.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0102"/>
            <a:ext cx="853514" cy="13778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357" y="3936274"/>
            <a:ext cx="9440092" cy="292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42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006" y="407125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>Раздел 13. </a:t>
            </a:r>
            <a:r>
              <a:rPr lang="ru-RU" sz="2200" dirty="0"/>
              <a:t>Реализация комплекса просветительских мероприятий, направленных на создание в обществе атмосферы нетерпимости к коррупционным проявлениям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6561" y="1650274"/>
            <a:ext cx="5133704" cy="3581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Подготовлен и размещен на официальном сайте Артемовского городского округа в </a:t>
            </a:r>
            <a:r>
              <a:rPr lang="ru-RU" dirty="0" smtClean="0"/>
              <a:t>информационно-телекоммуникационной сети </a:t>
            </a:r>
            <a:r>
              <a:rPr lang="ru-RU" dirty="0"/>
              <a:t>«Интернет» в подразделе «Доклады, отчеты, обзоры, статистическая информация» раздела «Противодействие коррупции» отчет об исполнении Плана просветительских мероприятий, направленных на создание в обществе атмосферы нетерпимости к коррупционным проявлениям в Артемовском городском округе за </a:t>
            </a:r>
            <a:r>
              <a:rPr lang="ru-RU" dirty="0" smtClean="0"/>
              <a:t>2022 </a:t>
            </a:r>
            <a:r>
              <a:rPr lang="ru-RU" dirty="0"/>
              <a:t>год.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807" y="108858"/>
            <a:ext cx="853514" cy="13839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509" y="1397181"/>
            <a:ext cx="5375909" cy="53759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35" y="5138122"/>
            <a:ext cx="4827270" cy="16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51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840" y="430362"/>
            <a:ext cx="9601200" cy="1485900"/>
          </a:xfrm>
        </p:spPr>
        <p:txBody>
          <a:bodyPr>
            <a:normAutofit/>
          </a:bodyPr>
          <a:lstStyle/>
          <a:p>
            <a:r>
              <a:rPr lang="ru-RU" sz="2200" b="1" dirty="0"/>
              <a:t>Раздел 14. </a:t>
            </a:r>
            <a:r>
              <a:rPr lang="ru-RU" sz="2200" dirty="0"/>
              <a:t>Организационное обеспечение деятельности коллегиальных органов в сфере противодействия коррупции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49" y="1916262"/>
            <a:ext cx="10354491" cy="49417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В </a:t>
            </a:r>
            <a:r>
              <a:rPr lang="ru-RU" dirty="0" smtClean="0"/>
              <a:t>2022 </a:t>
            </a:r>
            <a:r>
              <a:rPr lang="ru-RU" dirty="0"/>
              <a:t>году состоялось 4 заседания </a:t>
            </a:r>
            <a:r>
              <a:rPr lang="ru-RU" dirty="0" smtClean="0"/>
              <a:t>Комиссии </a:t>
            </a:r>
            <a:r>
              <a:rPr lang="ru-RU" dirty="0"/>
              <a:t>по координации работы по </a:t>
            </a:r>
            <a:r>
              <a:rPr lang="ru-RU" dirty="0" smtClean="0"/>
              <a:t>противодействию </a:t>
            </a:r>
            <a:r>
              <a:rPr lang="ru-RU" dirty="0"/>
              <a:t>коррупции в </a:t>
            </a:r>
            <a:r>
              <a:rPr lang="ru-RU" dirty="0" smtClean="0"/>
              <a:t>Артемовском </a:t>
            </a:r>
            <a:r>
              <a:rPr lang="ru-RU" dirty="0"/>
              <a:t>городском округе (</a:t>
            </a:r>
            <a:r>
              <a:rPr lang="ru-RU" dirty="0" smtClean="0"/>
              <a:t>15.02.2022, 18.05.2022, 24.08.2022, 23.11.2022), </a:t>
            </a:r>
            <a:r>
              <a:rPr lang="ru-RU" dirty="0"/>
              <a:t>на которых рассмотрено </a:t>
            </a:r>
            <a:r>
              <a:rPr lang="ru-RU" dirty="0" smtClean="0"/>
              <a:t>35 вопросов.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129" y="176724"/>
            <a:ext cx="853514" cy="1383912"/>
          </a:xfrm>
          <a:prstGeom prst="rect">
            <a:avLst/>
          </a:prstGeom>
        </p:spPr>
      </p:pic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2381935692"/>
              </p:ext>
            </p:extLst>
          </p:nvPr>
        </p:nvGraphicFramePr>
        <p:xfrm>
          <a:off x="2119085" y="3143794"/>
          <a:ext cx="8128000" cy="349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9257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423999"/>
            <a:ext cx="9601200" cy="1485900"/>
          </a:xfrm>
        </p:spPr>
        <p:txBody>
          <a:bodyPr>
            <a:normAutofit/>
          </a:bodyPr>
          <a:lstStyle/>
          <a:p>
            <a:r>
              <a:rPr lang="ru-RU" sz="2200" b="1" dirty="0"/>
              <a:t>Раздел 14. </a:t>
            </a:r>
            <a:r>
              <a:rPr lang="ru-RU" sz="2200" dirty="0"/>
              <a:t>Организационное обеспечение деятельности коллегиальных органов в сфере противодействия коррупции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6628" y="2455818"/>
            <a:ext cx="5660571" cy="37708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По </a:t>
            </a:r>
            <a:r>
              <a:rPr lang="ru-RU" dirty="0"/>
              <a:t>результатам рассмотрения вопросов Комиссией дано </a:t>
            </a:r>
            <a:r>
              <a:rPr lang="ru-RU" dirty="0" smtClean="0"/>
              <a:t>82</a:t>
            </a:r>
            <a:r>
              <a:rPr lang="ru-RU" dirty="0" smtClean="0"/>
              <a:t> поручения, </a:t>
            </a:r>
            <a:r>
              <a:rPr lang="ru-RU" dirty="0"/>
              <a:t>исполнителями которых являются как руководители органов местного самоуправления Артемовского городского округа, органов Администрации, структурных подразделений Администрации, так и представители институтов гражданского общества. Ведется контроль исполнения протокольных поручений Комиссии.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03" y="147333"/>
            <a:ext cx="853514" cy="13839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91" y="1045029"/>
            <a:ext cx="5784670" cy="578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37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337457"/>
            <a:ext cx="9601200" cy="1485900"/>
          </a:xfrm>
        </p:spPr>
        <p:txBody>
          <a:bodyPr>
            <a:normAutofit/>
          </a:bodyPr>
          <a:lstStyle/>
          <a:p>
            <a:r>
              <a:rPr lang="ru-RU" sz="2000" b="1" dirty="0"/>
              <a:t>Раздел 16. </a:t>
            </a:r>
            <a:r>
              <a:rPr lang="ru-RU" sz="2000" dirty="0"/>
              <a:t>Исполнение мероприятий Национального плана противодействия коррупции на 2021-2024 годы, утвержденного Указом Президента Российской Федерации от 16 августа 2021 года №478 « О национальном плане противодействия коррупции на 2021-2024 годы»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3851" y="1571897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8</a:t>
            </a:r>
            <a:r>
              <a:rPr lang="ru-RU" dirty="0" smtClean="0"/>
              <a:t> </a:t>
            </a:r>
            <a:r>
              <a:rPr lang="ru-RU" dirty="0"/>
              <a:t>муниципальных служащих, в должностные обязанности которых входит участие в противодействии коррупции прошли повышение квалификации по программе «Противодействие коррупции в органах государственной власти и местного самоуправления».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797" y="73685"/>
            <a:ext cx="853514" cy="13839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054" y="2244634"/>
            <a:ext cx="5209903" cy="52099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3126472"/>
            <a:ext cx="5390606" cy="3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99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378" y="406938"/>
            <a:ext cx="9601200" cy="1485900"/>
          </a:xfrm>
        </p:spPr>
        <p:txBody>
          <a:bodyPr>
            <a:normAutofit/>
          </a:bodyPr>
          <a:lstStyle/>
          <a:p>
            <a:r>
              <a:rPr lang="ru-RU" sz="2000" b="1" dirty="0"/>
              <a:t>Раздел 16. </a:t>
            </a:r>
            <a:r>
              <a:rPr lang="ru-RU" sz="2000" dirty="0"/>
              <a:t>Исполнение мероприятий Национального плана противодействия коррупции на 2021-2024 годы, утвержденного Указом Президента Российской Федерации от 16 августа 2021 года №478 « О национальном плане противодействия коррупции на 2021-2024 годы»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4903" y="1619794"/>
            <a:ext cx="4850675" cy="507709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В 2022 году муниципальные служащие, в должностные обязанности которых входит участие в противодействии коррупции приняли участие в методических семинарах, проводимых Департаментом противодействия коррупции и контроля Свердловской области: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«</a:t>
            </a:r>
            <a:r>
              <a:rPr lang="ru-RU" dirty="0"/>
              <a:t>Основные новеллы в методических рекомендациях 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2022 году (за отчетный 2021 год)» (09.02.2022</a:t>
            </a:r>
            <a:r>
              <a:rPr lang="ru-RU" dirty="0" smtClean="0"/>
              <a:t>),</a:t>
            </a:r>
          </a:p>
          <a:p>
            <a:pPr marL="0" indent="0" algn="just">
              <a:buNone/>
            </a:pPr>
            <a:r>
              <a:rPr lang="ru-RU" dirty="0" smtClean="0"/>
              <a:t>«</a:t>
            </a:r>
            <a:r>
              <a:rPr lang="ru-RU" dirty="0"/>
              <a:t>Методический семинар по актуальным вопросам противодействия коррупции в органах местного самоуправления муниципальных образований, расположенных на территории Свердловской области» (17.06.2022).	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5764"/>
            <a:ext cx="853514" cy="13839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2218040"/>
            <a:ext cx="6940731" cy="477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29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9380" y="171223"/>
            <a:ext cx="10017489" cy="1368152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противодействию коррупции в Артемовском городского округе на 2021-2023 годы включает следующие разделы: </a:t>
            </a:r>
          </a:p>
        </p:txBody>
      </p:sp>
      <p:pic>
        <p:nvPicPr>
          <p:cNvPr id="2052" name="Picture 4" descr="artemovskii_rayon_c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05" y="49170"/>
            <a:ext cx="84546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39380" y="959669"/>
            <a:ext cx="982458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Совершенствование нормативного правового обеспечения деятельности по противодействию коррупции</a:t>
            </a:r>
          </a:p>
          <a:p>
            <a:pPr algn="just"/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результативности антикоррупционной экспертизы муниципальных нормативных правовых актов Артемовского городского округа и проектов нормативных правовых актов Артемовского городского округа</a:t>
            </a:r>
          </a:p>
          <a:p>
            <a:pPr algn="just"/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3.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по профилактике коррупционных правонарушений в системе кадровой работы</a:t>
            </a:r>
          </a:p>
          <a:p>
            <a:pPr algn="just"/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4.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по профилактике коррупционных и иных правонарушений в сфере управления и распоряжения муниципальной собственностью</a:t>
            </a:r>
          </a:p>
          <a:p>
            <a:pPr algn="just"/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5.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по профилактике коррупционных и иных правонарушений в бюджетной сфере </a:t>
            </a:r>
          </a:p>
          <a:p>
            <a:pPr algn="just"/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6.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по профилактике коррупционных и иных правонарушений в сфере закупок, товаров, работ, услуг для обеспечения муниципальных нужд</a:t>
            </a:r>
          </a:p>
          <a:p>
            <a:pPr algn="just"/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7.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по профилактике коррупционных и иных правонарушений в муниципальных организациях </a:t>
            </a:r>
          </a:p>
          <a:p>
            <a:pPr algn="just"/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8.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по устранению </a:t>
            </a:r>
            <a:r>
              <a:rPr lang="ru-RU" sz="1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коррупциогенных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факторов, препятствующих созданию благоприятных условий для привлечения инвестиций</a:t>
            </a:r>
          </a:p>
          <a:p>
            <a:pPr algn="just"/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9.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результативности и эффективности работы с обращениями граждан по фактам коррупции</a:t>
            </a:r>
          </a:p>
          <a:p>
            <a:pPr algn="just"/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10.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открытости деятельности органов местного самоуправления Артемовского городского округа, обеспечение права граждан на доступ к информации о деятельности органов местного самоуправления Артемовского городского округа в сфере противодействия коррупции </a:t>
            </a:r>
          </a:p>
          <a:p>
            <a:pPr algn="just"/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11.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антикоррупционной деятельности органов местного самоуправления Артемовского городского округа </a:t>
            </a:r>
          </a:p>
          <a:p>
            <a:pPr algn="just"/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12.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участия институтов гражданского общества в мероприятиях по противодействию коррупции </a:t>
            </a:r>
          </a:p>
          <a:p>
            <a:pPr algn="just"/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13.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комплекса просветительских мероприятий, направленных на создание в обществе атмосферы нетерпимости к коррупционным проявлениям </a:t>
            </a:r>
          </a:p>
          <a:p>
            <a:pPr algn="just"/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14.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Организационное обеспечение деятельности коллегиальных органов в сфере противодействия коррупции </a:t>
            </a:r>
          </a:p>
          <a:p>
            <a:pPr algn="just"/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15.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предусмотренные концепцией взаимодействия органов государственной власти Свердловской области, органов местного самоуправления муниципальных образований, расположенных на территории Свердловской области, и институтов гражданского общества в сфере противодействия коррупции на период до 2021 года </a:t>
            </a:r>
          </a:p>
          <a:p>
            <a:pPr algn="just"/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16.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мероприятий Национального плана противодействия коррупции на 2021-2024 годы, утвержденного Указом Президента Российской Федерации от 16 августа 2021 года №478 « О национальном плане противодействия коррупции на 2021-2024 годы» </a:t>
            </a:r>
          </a:p>
        </p:txBody>
      </p:sp>
    </p:spTree>
    <p:extLst>
      <p:ext uri="{BB962C8B-B14F-4D97-AF65-F5344CB8AC3E}">
        <p14:creationId xmlns:p14="http://schemas.microsoft.com/office/powerpoint/2010/main" val="103255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1477" y="260750"/>
            <a:ext cx="97677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Из </a:t>
            </a:r>
            <a:r>
              <a:rPr lang="ru-RU" sz="4000" dirty="0" smtClean="0"/>
              <a:t>64</a:t>
            </a:r>
            <a:r>
              <a:rPr lang="ru-RU" sz="4000" dirty="0" smtClean="0"/>
              <a:t> </a:t>
            </a:r>
            <a:r>
              <a:rPr lang="ru-RU" sz="4000" dirty="0"/>
              <a:t>мероприятий Плана, запланированных к выполнению в </a:t>
            </a:r>
            <a:r>
              <a:rPr lang="ru-RU" sz="4000" dirty="0" smtClean="0"/>
              <a:t>2022 </a:t>
            </a:r>
            <a:r>
              <a:rPr lang="ru-RU" sz="4000" dirty="0"/>
              <a:t>году выполнено </a:t>
            </a:r>
            <a:r>
              <a:rPr lang="ru-RU" sz="4000" dirty="0" smtClean="0"/>
              <a:t>64 </a:t>
            </a:r>
            <a:r>
              <a:rPr lang="ru-RU" sz="4000" dirty="0"/>
              <a:t>(100%)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227" y="2060405"/>
            <a:ext cx="8700218" cy="473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9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9094" y="481236"/>
            <a:ext cx="8790059" cy="114300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нормативного правового обеспечения деятельности по противодействию коррупции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7155" y="1408213"/>
            <a:ext cx="9027530" cy="1296144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течение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осуществлялась разработка (внесение изменений) в административные регламенты предоставления муниципальных услуг. По состоянию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01.01.2023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предоставляется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услуг, 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услугам утверждены Административные регламенты,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регламентов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находятся в стадии разработки и согласования.</a:t>
            </a:r>
          </a:p>
        </p:txBody>
      </p:sp>
      <p:pic>
        <p:nvPicPr>
          <p:cNvPr id="4" name="Picture 4" descr="artemovskii_rayon_c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52" y="168884"/>
            <a:ext cx="84546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905815"/>
              </p:ext>
            </p:extLst>
          </p:nvPr>
        </p:nvGraphicFramePr>
        <p:xfrm>
          <a:off x="5421336" y="2548931"/>
          <a:ext cx="619589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52" y="2195736"/>
            <a:ext cx="4632311" cy="430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4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3632" y="389006"/>
            <a:ext cx="9155818" cy="1008111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результативности антикоррупционной экспертизы муниципальных нормативных правовых актов Артемовского городского округа и проектов нормативных правовых актов Артемовского городского округа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4217" y="2420889"/>
            <a:ext cx="5666279" cy="1786107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проведена антикоррупционная экспертиза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 проектов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МНПА, за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проведена экспертиза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291 проекта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МНПА,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проведена экспертиза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МНПА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39785004"/>
              </p:ext>
            </p:extLst>
          </p:nvPr>
        </p:nvGraphicFramePr>
        <p:xfrm>
          <a:off x="1703513" y="2286325"/>
          <a:ext cx="3149918" cy="2536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4" descr="artemovskii_rayon_c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116633"/>
            <a:ext cx="84546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62743" y="5085184"/>
            <a:ext cx="64095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по результатам антикоррупционной экспертизы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коррупциогенные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факторы выявлены в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проектах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МНПА, в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в  1 проекте МНПА, в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в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проекте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МНПА.</a:t>
            </a:r>
          </a:p>
          <a:p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93073" y="1472745"/>
            <a:ext cx="10746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Артемовского городского округа в информационно-телекоммуникационной сети «Интернет» в разделе «Независимая антикоррупционная экспертиза» в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размещено 346 проектов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МНПА.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752778383"/>
              </p:ext>
            </p:extLst>
          </p:nvPr>
        </p:nvGraphicFramePr>
        <p:xfrm>
          <a:off x="7927397" y="3814354"/>
          <a:ext cx="3185890" cy="286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580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5452" y="485503"/>
            <a:ext cx="9196251" cy="148590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19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3. </a:t>
            </a:r>
            <a:r>
              <a:rPr lang="ru-RU" sz="2000" dirty="0">
                <a:solidFill>
                  <a:srgbClr val="19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по профилактике коррупционных правонарушений в системе кадровой работы</a:t>
            </a:r>
            <a:r>
              <a:rPr lang="ru-RU" sz="2400" dirty="0">
                <a:solidFill>
                  <a:srgbClr val="19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19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811" y="174110"/>
            <a:ext cx="847417" cy="13717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60275" y="2171700"/>
            <a:ext cx="61047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</a:t>
            </a:r>
            <a:r>
              <a:rPr lang="ru-RU" dirty="0" smtClean="0"/>
              <a:t>2022 </a:t>
            </a:r>
            <a:r>
              <a:rPr lang="ru-RU" dirty="0" smtClean="0"/>
              <a:t>году проведены </a:t>
            </a:r>
            <a:r>
              <a:rPr lang="ru-RU" dirty="0"/>
              <a:t>проверки достоверности и полноты сведений о доходах, об имуществе и обязательствах имущественного характера за </a:t>
            </a:r>
            <a:r>
              <a:rPr lang="ru-RU" dirty="0" smtClean="0"/>
              <a:t>2021 </a:t>
            </a:r>
            <a:r>
              <a:rPr lang="ru-RU" dirty="0"/>
              <a:t>год в отношении </a:t>
            </a:r>
            <a:r>
              <a:rPr lang="ru-RU" dirty="0" smtClean="0"/>
              <a:t>5 </a:t>
            </a:r>
            <a:r>
              <a:rPr lang="ru-RU" dirty="0"/>
              <a:t>муниципальных служащих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П</a:t>
            </a:r>
            <a:r>
              <a:rPr lang="ru-RU" dirty="0" smtClean="0"/>
              <a:t>роведены </a:t>
            </a:r>
            <a:r>
              <a:rPr lang="ru-RU" dirty="0"/>
              <a:t>проверки на предмет соблюдения запрета на осуществление предпринимательской деятельности и участия в управлении хозяйствующими субъектами на основании сведений, имеющихся в базах данных ЕГРЮЛ и ЕГРИП в отношении 106 муниципальных служащих, замещающих должности муниципальной службы в органах местного самоуправления Артемовского городского округа.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589" y="1606789"/>
            <a:ext cx="2690635" cy="499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61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794" y="354874"/>
            <a:ext cx="9601200" cy="1485900"/>
          </a:xfrm>
        </p:spPr>
        <p:txBody>
          <a:bodyPr>
            <a:normAutofit fontScale="90000"/>
          </a:bodyPr>
          <a:lstStyle/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Раздел 4.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Совершенствование работы по профилактике коррупционных и иных правонарушений в сфере управления и распоряжения муниципальной собственностью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8686" y="1615439"/>
            <a:ext cx="5386251" cy="477665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В целях реализации мероприятий в рамках муниципального земельного контроля</a:t>
            </a:r>
            <a:r>
              <a:rPr lang="ru-RU" dirty="0" smtClean="0"/>
              <a:t>, в 2022 году проведены </a:t>
            </a:r>
            <a:r>
              <a:rPr lang="ru-RU" dirty="0"/>
              <a:t>выездные обследования без взаимодействия в отношении 10 физических лиц (по заявлениям граждан), обследовано 10 земельных участков.</a:t>
            </a:r>
          </a:p>
          <a:p>
            <a:pPr algn="just"/>
            <a:r>
              <a:rPr lang="ru-RU" dirty="0"/>
              <a:t>По результатам проведенных выездных обследований выдано 25 предостережений о недопустимости нарушения обязательных требований земельного законодательства, из них - 24 предостережения в отношении физических лиц, 1 предостережение в отношении юридического лица.</a:t>
            </a:r>
          </a:p>
          <a:p>
            <a:pPr algn="just"/>
            <a:r>
              <a:rPr lang="ru-RU" dirty="0"/>
              <a:t>Предписания об устранении выявленного нарушения и предостережений о недопустимости нарушений обязательных требований земельного законодательства Российской Федерации не выдавались.</a:t>
            </a:r>
          </a:p>
          <a:p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045" y="130569"/>
            <a:ext cx="847417" cy="13717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90" y="1479639"/>
            <a:ext cx="493395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03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399" y="378522"/>
            <a:ext cx="9361715" cy="1485900"/>
          </a:xfrm>
        </p:spPr>
        <p:txBody>
          <a:bodyPr>
            <a:normAutofit/>
          </a:bodyPr>
          <a:lstStyle/>
          <a:p>
            <a:r>
              <a:rPr lang="ru-RU" sz="2000" b="1" dirty="0"/>
              <a:t>Раздел 5. </a:t>
            </a:r>
            <a:r>
              <a:rPr lang="ru-RU" sz="2000" dirty="0"/>
              <a:t>Совершенствование работы по профилактике коррупционных и иных правонарушений в бюджетной сфере </a:t>
            </a:r>
          </a:p>
        </p:txBody>
      </p:sp>
      <p:graphicFrame>
        <p:nvGraphicFramePr>
          <p:cNvPr id="38" name="Объект 3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5663696"/>
              </p:ext>
            </p:extLst>
          </p:nvPr>
        </p:nvGraphicFramePr>
        <p:xfrm>
          <a:off x="618307" y="2989162"/>
          <a:ext cx="7759339" cy="3490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705" y="171272"/>
            <a:ext cx="853514" cy="137171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262705" y="1665912"/>
            <a:ext cx="10441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</a:t>
            </a:r>
            <a:r>
              <a:rPr lang="ru-RU" dirty="0" smtClean="0"/>
              <a:t>2022 </a:t>
            </a:r>
            <a:r>
              <a:rPr lang="ru-RU" dirty="0" smtClean="0"/>
              <a:t>году:</a:t>
            </a:r>
          </a:p>
          <a:p>
            <a:r>
              <a:rPr lang="ru-RU" dirty="0" smtClean="0"/>
              <a:t>- Финансовым управлением Администрации Артемовского городского округа проведено </a:t>
            </a:r>
            <a:r>
              <a:rPr lang="ru-RU" dirty="0"/>
              <a:t>4</a:t>
            </a:r>
            <a:r>
              <a:rPr lang="ru-RU" dirty="0" smtClean="0"/>
              <a:t> проверки, </a:t>
            </a:r>
            <a:r>
              <a:rPr lang="ru-RU" dirty="0" smtClean="0"/>
              <a:t>в том числе </a:t>
            </a:r>
            <a:r>
              <a:rPr lang="ru-RU" dirty="0"/>
              <a:t>3</a:t>
            </a:r>
            <a:r>
              <a:rPr lang="ru-RU" dirty="0" smtClean="0"/>
              <a:t> </a:t>
            </a:r>
            <a:r>
              <a:rPr lang="ru-RU" dirty="0" smtClean="0"/>
              <a:t>плановых, </a:t>
            </a:r>
            <a:r>
              <a:rPr lang="ru-RU" dirty="0" smtClean="0"/>
              <a:t>1 внеплановая </a:t>
            </a:r>
            <a:r>
              <a:rPr lang="ru-RU" dirty="0" smtClean="0"/>
              <a:t>(</a:t>
            </a:r>
            <a:r>
              <a:rPr lang="ru-RU" dirty="0" smtClean="0"/>
              <a:t>встречная) проверка. </a:t>
            </a:r>
            <a:endParaRPr lang="ru-RU" dirty="0" smtClean="0"/>
          </a:p>
          <a:p>
            <a:r>
              <a:rPr lang="ru-RU" dirty="0" smtClean="0"/>
              <a:t>- Счетной палатой Артемовского городского округа проведены </a:t>
            </a:r>
            <a:r>
              <a:rPr lang="ru-RU" dirty="0" smtClean="0"/>
              <a:t>4 проверки.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8464731" y="4511040"/>
            <a:ext cx="3518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Информация по результатам проверок направлена в Артемовскую городскую прокуратуру.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5255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406508" y="1450064"/>
            <a:ext cx="9662086" cy="75326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02114" y="2463389"/>
            <a:ext cx="6515096" cy="4420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415834"/>
            <a:ext cx="9601200" cy="1485900"/>
          </a:xfrm>
        </p:spPr>
        <p:txBody>
          <a:bodyPr>
            <a:normAutofit/>
          </a:bodyPr>
          <a:lstStyle/>
          <a:p>
            <a:r>
              <a:rPr lang="ru-RU" sz="2000" b="1" dirty="0"/>
              <a:t>Раздел 6. </a:t>
            </a:r>
            <a:r>
              <a:rPr lang="ru-RU" sz="2000" dirty="0"/>
              <a:t>Совершенствование работы по профилактике коррупционных и иных правонарушений в сфере закупок, товаров, работ, услуг для обеспечения муниципальных </a:t>
            </a:r>
            <a:r>
              <a:rPr lang="ru-RU" sz="2000" dirty="0" smtClean="0"/>
              <a:t>нужд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7394" y="1450064"/>
            <a:ext cx="9601200" cy="7379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Через Департамент государственных закупок Свердловской области за </a:t>
            </a:r>
            <a:r>
              <a:rPr lang="ru-RU" dirty="0" smtClean="0"/>
              <a:t>2022 </a:t>
            </a:r>
            <a:r>
              <a:rPr lang="ru-RU" dirty="0"/>
              <a:t>год объявлено </a:t>
            </a:r>
            <a:r>
              <a:rPr lang="ru-RU" dirty="0" smtClean="0"/>
              <a:t>5 конкурсов </a:t>
            </a:r>
            <a:r>
              <a:rPr lang="ru-RU" dirty="0"/>
              <a:t>с ограниченным участием в электронной форме, в том числе: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47" y="2935964"/>
            <a:ext cx="7601558" cy="37621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6508" y="2499760"/>
            <a:ext cx="6310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Управлением образования </a:t>
            </a:r>
            <a:r>
              <a:rPr lang="ru-RU" dirty="0"/>
              <a:t>Артемовского городского </a:t>
            </a:r>
            <a:r>
              <a:rPr lang="ru-RU" dirty="0" smtClean="0"/>
              <a:t>округа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981054" y="2551299"/>
            <a:ext cx="273299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МКУ АГО «</a:t>
            </a:r>
            <a:r>
              <a:rPr lang="ru-RU" dirty="0" err="1"/>
              <a:t>Жилкомстрой</a:t>
            </a:r>
            <a:r>
              <a:rPr lang="ru-RU" dirty="0" smtClean="0"/>
              <a:t>»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548" y="2935964"/>
            <a:ext cx="4215642" cy="37621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508" y="69959"/>
            <a:ext cx="853514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43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354875"/>
            <a:ext cx="9601200" cy="1485900"/>
          </a:xfrm>
        </p:spPr>
        <p:txBody>
          <a:bodyPr>
            <a:normAutofit/>
          </a:bodyPr>
          <a:lstStyle/>
          <a:p>
            <a:r>
              <a:rPr lang="ru-RU" sz="2000" b="1" dirty="0"/>
              <a:t>Раздел 7. </a:t>
            </a:r>
            <a:r>
              <a:rPr lang="ru-RU" sz="2000" dirty="0"/>
              <a:t>Совершенствование работы по профилактике коррупционных и иных правонарушений в муниципальных организациях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946365"/>
            <a:ext cx="4785360" cy="35814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В </a:t>
            </a:r>
            <a:r>
              <a:rPr lang="ru-RU" dirty="0" smtClean="0"/>
              <a:t>2022 </a:t>
            </a:r>
            <a:r>
              <a:rPr lang="ru-RU" dirty="0"/>
              <a:t>году проводилась разъяснительная     работа по антикоррупционному законодательству:                    </a:t>
            </a:r>
          </a:p>
          <a:p>
            <a:pPr marL="0" indent="0" algn="just">
              <a:buNone/>
            </a:pPr>
            <a:r>
              <a:rPr lang="ru-RU" dirty="0" smtClean="0"/>
              <a:t>- в </a:t>
            </a:r>
            <a:r>
              <a:rPr lang="ru-RU" dirty="0"/>
              <a:t>муниципальных образовательных организациях;</a:t>
            </a:r>
          </a:p>
          <a:p>
            <a:pPr marL="0" indent="0" algn="just">
              <a:buNone/>
            </a:pPr>
            <a:r>
              <a:rPr lang="ru-RU" dirty="0" smtClean="0"/>
              <a:t>- в </a:t>
            </a:r>
            <a:r>
              <a:rPr lang="ru-RU" dirty="0"/>
              <a:t>муниципальных учреждениях, подведомственных Управлению культуры Администрации Артемовского городского округа;</a:t>
            </a:r>
          </a:p>
          <a:p>
            <a:pPr marL="0" indent="0" algn="just">
              <a:buNone/>
            </a:pPr>
            <a:r>
              <a:rPr lang="ru-RU" dirty="0" smtClean="0"/>
              <a:t>- в </a:t>
            </a:r>
            <a:r>
              <a:rPr lang="ru-RU" dirty="0"/>
              <a:t>муниципальных учреждениях, подведомственных </a:t>
            </a:r>
            <a:r>
              <a:rPr lang="ru-RU" dirty="0" smtClean="0"/>
              <a:t>Администрации Артемовского городского округа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4938"/>
            <a:ext cx="853514" cy="13778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274" y="1522753"/>
            <a:ext cx="6731726" cy="495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9811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1_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2_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4.xml><?xml version="1.0" encoding="utf-8"?>
<a:theme xmlns:a="http://schemas.openxmlformats.org/drawingml/2006/main" name="3_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1714</Words>
  <Application>Microsoft Office PowerPoint</Application>
  <PresentationFormat>Широкоэкранный</PresentationFormat>
  <Paragraphs>81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Franklin Gothic Book</vt:lpstr>
      <vt:lpstr>Times New Roman</vt:lpstr>
      <vt:lpstr>Crop</vt:lpstr>
      <vt:lpstr>1_Crop</vt:lpstr>
      <vt:lpstr>2_Crop</vt:lpstr>
      <vt:lpstr>3_Crop</vt:lpstr>
      <vt:lpstr>Презентация PowerPoint</vt:lpstr>
      <vt:lpstr>План мероприятий по противодействию коррупции в Артемовском городского округе на 2021-2023 годы включает следующие разделы: </vt:lpstr>
      <vt:lpstr>Раздел 1. Совершенствование нормативного правового обеспечения деятельности по противодействию коррупции</vt:lpstr>
      <vt:lpstr>Раздел 2. Повышение результативности антикоррупционной экспертизы муниципальных нормативных правовых актов Артемовского городского округа и проектов нормативных правовых актов Артемовского городского округа </vt:lpstr>
      <vt:lpstr>Раздел 3. Совершенствование работы по профилактике коррупционных правонарушений в системе кадровой работы </vt:lpstr>
      <vt:lpstr>Раздел 4. Совершенствование работы по профилактике коррупционных и иных правонарушений в сфере управления и распоряжения муниципальной собственностью </vt:lpstr>
      <vt:lpstr>Раздел 5. Совершенствование работы по профилактике коррупционных и иных правонарушений в бюджетной сфере </vt:lpstr>
      <vt:lpstr>Раздел 6. Совершенствование работы по профилактике коррупционных и иных правонарушений в сфере закупок, товаров, работ, услуг для обеспечения муниципальных нужд</vt:lpstr>
      <vt:lpstr>Раздел 7. Совершенствование работы по профилактике коррупционных и иных правонарушений в муниципальных организациях </vt:lpstr>
      <vt:lpstr>Раздел 8. Организация работы по устранению коррупциогенных факторов, препятствующих созданию благоприятных условий для привлечения инвестиций </vt:lpstr>
      <vt:lpstr>Раздел 9. Повышение результативности и эффективности работы с обращениями граждан по фактам коррупции </vt:lpstr>
      <vt:lpstr>Раздел 10. Обеспечение открытости деятельности органов местного самоуправления Артемовского городского округа, обеспечение права граждан на доступ к информации о деятельности органов местного самоуправления Артемовского городского округа в сфере противодействия коррупции  </vt:lpstr>
      <vt:lpstr>Раздел 11. Повышение эффективности антикоррупционной деятельности органов местного самоуправления Артемовского городского округа  </vt:lpstr>
      <vt:lpstr>Раздел 12. Обеспечение участия институтов гражданского общества в мероприятиях по противодействию коррупции  </vt:lpstr>
      <vt:lpstr>Раздел 13. Реализация комплекса просветительских мероприятий, направленных на создание в обществе атмосферы нетерпимости к коррупционным проявлениям  </vt:lpstr>
      <vt:lpstr>Раздел 14. Организационное обеспечение деятельности коллегиальных органов в сфере противодействия коррупции  </vt:lpstr>
      <vt:lpstr>Раздел 14. Организационное обеспечение деятельности коллегиальных органов в сфере противодействия коррупции  </vt:lpstr>
      <vt:lpstr>Раздел 16. Исполнение мероприятий Национального плана противодействия коррупции на 2021-2024 годы, утвержденного Указом Президента Российской Федерации от 16 августа 2021 года №478 « О национальном плане противодействия коррупции на 2021-2024 годы»  </vt:lpstr>
      <vt:lpstr>Раздел 16. Исполнение мероприятий Национального плана противодействия коррупции на 2021-2024 годы, утвержденного Указом Президента Российской Федерации от 16 августа 2021 года №478 « О национальном плане противодействия коррупции на 2021-2024 годы»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Евгеньевна Большова</dc:creator>
  <cp:lastModifiedBy>Екатерина Евгеньевна Большова</cp:lastModifiedBy>
  <cp:revision>27</cp:revision>
  <dcterms:created xsi:type="dcterms:W3CDTF">2022-01-26T11:07:51Z</dcterms:created>
  <dcterms:modified xsi:type="dcterms:W3CDTF">2023-01-27T04:12:51Z</dcterms:modified>
</cp:coreProperties>
</file>