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61"/>
  </p:notesMasterIdLst>
  <p:sldIdLst>
    <p:sldId id="366" r:id="rId2"/>
    <p:sldId id="359" r:id="rId3"/>
    <p:sldId id="301" r:id="rId4"/>
    <p:sldId id="348" r:id="rId5"/>
    <p:sldId id="303" r:id="rId6"/>
    <p:sldId id="306" r:id="rId7"/>
    <p:sldId id="365" r:id="rId8"/>
    <p:sldId id="309" r:id="rId9"/>
    <p:sldId id="310" r:id="rId10"/>
    <p:sldId id="311" r:id="rId11"/>
    <p:sldId id="364" r:id="rId12"/>
    <p:sldId id="357" r:id="rId13"/>
    <p:sldId id="305" r:id="rId14"/>
    <p:sldId id="358" r:id="rId15"/>
    <p:sldId id="265" r:id="rId16"/>
    <p:sldId id="302" r:id="rId17"/>
    <p:sldId id="312" r:id="rId18"/>
    <p:sldId id="347" r:id="rId19"/>
    <p:sldId id="315" r:id="rId20"/>
    <p:sldId id="362" r:id="rId21"/>
    <p:sldId id="361" r:id="rId22"/>
    <p:sldId id="317" r:id="rId23"/>
    <p:sldId id="350" r:id="rId24"/>
    <p:sldId id="320" r:id="rId25"/>
    <p:sldId id="323" r:id="rId26"/>
    <p:sldId id="269" r:id="rId27"/>
    <p:sldId id="324" r:id="rId28"/>
    <p:sldId id="322" r:id="rId29"/>
    <p:sldId id="325" r:id="rId30"/>
    <p:sldId id="273" r:id="rId31"/>
    <p:sldId id="338" r:id="rId32"/>
    <p:sldId id="339" r:id="rId33"/>
    <p:sldId id="351" r:id="rId34"/>
    <p:sldId id="272" r:id="rId35"/>
    <p:sldId id="327" r:id="rId36"/>
    <p:sldId id="299" r:id="rId37"/>
    <p:sldId id="328" r:id="rId38"/>
    <p:sldId id="331" r:id="rId39"/>
    <p:sldId id="329" r:id="rId40"/>
    <p:sldId id="333" r:id="rId41"/>
    <p:sldId id="282" r:id="rId42"/>
    <p:sldId id="280" r:id="rId43"/>
    <p:sldId id="341" r:id="rId44"/>
    <p:sldId id="340" r:id="rId45"/>
    <p:sldId id="363" r:id="rId46"/>
    <p:sldId id="342" r:id="rId47"/>
    <p:sldId id="355" r:id="rId48"/>
    <p:sldId id="345" r:id="rId49"/>
    <p:sldId id="367" r:id="rId50"/>
    <p:sldId id="286" r:id="rId51"/>
    <p:sldId id="296" r:id="rId52"/>
    <p:sldId id="335" r:id="rId53"/>
    <p:sldId id="316" r:id="rId54"/>
    <p:sldId id="346" r:id="rId55"/>
    <p:sldId id="289" r:id="rId56"/>
    <p:sldId id="334" r:id="rId57"/>
    <p:sldId id="292" r:id="rId58"/>
    <p:sldId id="353" r:id="rId59"/>
    <p:sldId id="293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2932" autoAdjust="0"/>
  </p:normalViewPr>
  <p:slideViewPr>
    <p:cSldViewPr>
      <p:cViewPr varScale="1">
        <p:scale>
          <a:sx n="92" d="100"/>
          <a:sy n="92" d="100"/>
        </p:scale>
        <p:origin x="-11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6;&#1089;&#1085;&#1086;&#1074;&#1085;&#1099;&#1093;%20&#1087;&#1086;&#1082;&#1072;&#1079;&#1072;&#1090;&#1077;&#1083;&#1077;&#1081;%20&#1073;&#1102;&#1076;&#1078;&#1077;&#1090;&#1072;%20&#1040;&#1043;&#1054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4;&#1086;&#1093;&#1086;&#1076;&#1099;%202012-2014%20&#1075;&#1075;.%20(&#1058;&#1072;&#1073;&#1083;&#1080;&#1094;&#1072;,%20&#1076;&#1072;&#1075;&#1088;&#1072;&#1084;&#1084;&#1099;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0;&#1089;&#1087;&#1086;&#1083;&#1085;.%20&#1052;&#1062;&#1055;%202012-2014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0;&#1089;&#1087;&#1086;&#1083;&#1085;.%20&#1052;&#1062;&#1055;%202012-2014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4;&#1091;&#1085;&#1080;&#1094;.%20&#1076;&#1086;&#1083;&#1075;&#1072;%202011-2014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79;&#1072;&#1076;&#1086;&#1083;&#1078;.%20&#1087;&#1086;%20&#1080;&#1089;&#1087;.%20&#1083;&#1080;&#1089;&#1090;&#1072;&#1084;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79;&#1072;&#1076;&#1086;&#1083;&#1078;.%20&#1087;&#1086;%20&#1080;&#1089;&#1087;.%20&#1083;&#1080;&#1089;&#1090;&#1072;&#1084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4;&#1086;&#1093;&#1086;&#1076;&#1099;%202013-2015%20&#1075;&#1075;.%20(&#1058;&#1072;&#1073;&#1083;&#1080;&#1094;&#1072;,%20&#1076;&#1072;&#1075;&#1088;&#1072;&#1084;&#1084;&#1099;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8;&#1089;&#1087;&#1086;&#1083;&#1085;&#1077;&#1085;&#1080;&#1077;%20&#1087;&#1086;%20&#1076;&#1086;&#1093;&#1086;&#1076;&#1072;&#1084;%20&#1079;&#1072;%202014%20&#1075;&#1086;&#1076;%20(&#1058;&#1072;&#1073;&#1083;&#1080;&#1094;&#1072;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4;&#1086;&#1093;&#1086;&#1076;&#1099;%202013-2015%20&#1075;&#1075;.%20(&#1058;&#1072;&#1073;&#1083;&#1080;&#1094;&#1072;,%20&#1076;&#1072;&#1075;&#1088;&#1072;&#1084;&#1084;&#1099;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4;&#1086;&#1093;&#1086;&#1076;&#1099;%202013-2015%20&#1075;&#1075;.%20(&#1058;&#1072;&#1073;&#1083;&#1080;&#1094;&#1072;,%20&#1076;&#1072;&#1075;&#1088;&#1072;&#1084;&#1084;&#1099;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Data\&#1044;&#1086;&#1082;&#1091;&#1084;&#1077;&#1085;&#1090;&#1099;\&#1050;&#1072;&#1073;&#1080;&#1085;&#1077;&#1090;%2020\&#1064;&#1080;&#1083;&#1077;&#1085;&#1082;&#1086;\&#1041;&#1070;&#1044;&#1046;&#1045;&#1058;\&#1041;&#1102;&#1076;&#1078;&#1077;&#1090;%20%20&#1040;&#1043;&#1054;%20-%202015\&#1043;&#1086;&#1076;&#1086;&#1074;&#1086;&#1081;%20&#1086;&#1090;&#1095;&#1077;&#1090;%20&#1085;&#1072;%20&#1044;&#1091;&#1084;&#1091;\&#1055;&#1088;&#1077;&#1079;&#1077;&#1085;&#1090;&#1072;&#1094;&#1080;&#1103;%20&#1087;&#1086;%20&#1086;&#1090;&#1095;&#1077;&#1090;&#1091;%20&#1079;&#1072;%202015%20&#1075;&#1086;&#1076;\&#1040;&#1085;&#1072;&#1083;&#1080;&#1079;%20&#1087;&#1086;%20&#1087;&#1086;&#1076;&#1088;&#1072;&#1079;&#1076;&#1077;&#1083;&#1072;&#1084;%202014%20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'свод (2)'!$A$6</c:f>
              <c:strCache>
                <c:ptCount val="1"/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'свод (2)'!$B$6:$I$6</c:f>
            </c:numRef>
          </c:val>
        </c:ser>
        <c:ser>
          <c:idx val="1"/>
          <c:order val="1"/>
          <c:tx>
            <c:strRef>
              <c:f>'свод (2)'!$A$7</c:f>
              <c:strCache>
                <c:ptCount val="1"/>
                <c:pt idx="0">
                  <c:v>Доходы, в тыс. руб.</c:v>
                </c:pt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'свод (2)'!$B$7:$I$7</c:f>
              <c:numCache>
                <c:formatCode>General</c:formatCode>
                <c:ptCount val="3"/>
                <c:pt idx="0" formatCode="0.0">
                  <c:v>1668837.3</c:v>
                </c:pt>
                <c:pt idx="1">
                  <c:v>1826855.6</c:v>
                </c:pt>
                <c:pt idx="2" formatCode="0.0">
                  <c:v>1658366</c:v>
                </c:pt>
              </c:numCache>
            </c:numRef>
          </c:val>
        </c:ser>
        <c:ser>
          <c:idx val="2"/>
          <c:order val="2"/>
          <c:tx>
            <c:strRef>
              <c:f>'свод (2)'!$A$8</c:f>
              <c:strCache>
                <c:ptCount val="1"/>
                <c:pt idx="0">
                  <c:v>Расходы, в тыс. руб.</c:v>
                </c:pt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'свод (2)'!$B$8:$I$8</c:f>
              <c:numCache>
                <c:formatCode>General</c:formatCode>
                <c:ptCount val="3"/>
                <c:pt idx="0">
                  <c:v>1684297.8</c:v>
                </c:pt>
                <c:pt idx="1">
                  <c:v>1857419.3</c:v>
                </c:pt>
                <c:pt idx="2">
                  <c:v>1678867.3</c:v>
                </c:pt>
              </c:numCache>
            </c:numRef>
          </c:val>
        </c:ser>
        <c:ser>
          <c:idx val="3"/>
          <c:order val="3"/>
          <c:tx>
            <c:strRef>
              <c:f>'свод (2)'!$A$9</c:f>
              <c:strCache>
                <c:ptCount val="1"/>
                <c:pt idx="0">
                  <c:v>Дефицит, в тыс. руб.</c:v>
                </c:pt>
              </c:strCache>
            </c:strRef>
          </c:tx>
          <c:cat>
            <c:strRef>
              <c:f>'свод (2)'!$B$5:$I$5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'свод (2)'!$B$9:$I$9</c:f>
              <c:numCache>
                <c:formatCode>General</c:formatCode>
                <c:ptCount val="3"/>
                <c:pt idx="0" formatCode="0.0">
                  <c:v>15460.5</c:v>
                </c:pt>
                <c:pt idx="1">
                  <c:v>30563.7</c:v>
                </c:pt>
                <c:pt idx="2" formatCode="0.0">
                  <c:v>20501.3</c:v>
                </c:pt>
              </c:numCache>
            </c:numRef>
          </c:val>
        </c:ser>
        <c:shape val="box"/>
        <c:axId val="74045312"/>
        <c:axId val="74046848"/>
        <c:axId val="0"/>
      </c:bar3DChart>
      <c:catAx>
        <c:axId val="7404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046848"/>
        <c:crosses val="autoZero"/>
        <c:auto val="1"/>
        <c:lblAlgn val="ctr"/>
        <c:lblOffset val="100"/>
      </c:catAx>
      <c:valAx>
        <c:axId val="7404684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045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'0309-0314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-8.1548868576872269E-3"/>
                  <c:y val="-8.109105036731650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'0309-0314 (2)'!$AD$7:$AD$221</c:f>
              <c:numCache>
                <c:formatCode>#,##0.00</c:formatCode>
                <c:ptCount val="1"/>
                <c:pt idx="0">
                  <c:v>4694.03</c:v>
                </c:pt>
              </c:numCache>
            </c:numRef>
          </c:val>
        </c:ser>
        <c:ser>
          <c:idx val="1"/>
          <c:order val="1"/>
          <c:tx>
            <c:strRef>
              <c:f>'0309-0314 (2)'!$AE$5:$AE$6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3.2619547430748561E-3"/>
                  <c:y val="-8.109105036731650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'0309-0314 (2)'!$AE$7:$AE$221</c:f>
              <c:numCache>
                <c:formatCode>#,##0.00</c:formatCode>
                <c:ptCount val="1"/>
                <c:pt idx="0">
                  <c:v>4691.01</c:v>
                </c:pt>
              </c:numCache>
            </c:numRef>
          </c:val>
        </c:ser>
        <c:ser>
          <c:idx val="2"/>
          <c:order val="2"/>
          <c:tx>
            <c:strRef>
              <c:f>'0309-0314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'0309-0314 (2)'!$AF$7:$AF$221</c:f>
            </c:numRef>
          </c:val>
          <c:shape val="box"/>
        </c:ser>
        <c:ser>
          <c:idx val="3"/>
          <c:order val="3"/>
          <c:tx>
            <c:strRef>
              <c:f>'0309-0314 (2)'!$AG$5:$AG$6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-6.5239094861497034E-3"/>
                  <c:y val="-7.48532772621388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'0309-0314 (2)'!$AG$7:$AG$221</c:f>
              <c:numCache>
                <c:formatCode>0.0</c:formatCode>
                <c:ptCount val="1"/>
                <c:pt idx="0">
                  <c:v>9875</c:v>
                </c:pt>
              </c:numCache>
            </c:numRef>
          </c:val>
        </c:ser>
        <c:ser>
          <c:idx val="4"/>
          <c:order val="4"/>
          <c:tx>
            <c:strRef>
              <c:f>'0309-0314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4.8929321146123405E-3"/>
                  <c:y val="-9.044771002508368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'0309-0314 (2)'!$AH$7:$AH$221</c:f>
              <c:numCache>
                <c:formatCode>0.0</c:formatCode>
                <c:ptCount val="1"/>
                <c:pt idx="0">
                  <c:v>9102.5999999999258</c:v>
                </c:pt>
              </c:numCache>
            </c:numRef>
          </c:val>
        </c:ser>
        <c:ser>
          <c:idx val="5"/>
          <c:order val="5"/>
          <c:tx>
            <c:strRef>
              <c:f>'0309-0314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'0309-0314 (2)'!$AI$7:$AI$221</c:f>
            </c:numRef>
          </c:val>
          <c:shape val="box"/>
        </c:ser>
        <c:ser>
          <c:idx val="6"/>
          <c:order val="6"/>
          <c:tx>
            <c:strRef>
              <c:f>'0309-0314 (2)'!$AJ$5:$AJ$6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-4.8929321146122494E-3"/>
                  <c:y val="-4.990218484142619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'0309-0314 (2)'!$AJ$7:$AJ$221</c:f>
              <c:numCache>
                <c:formatCode>General</c:formatCode>
                <c:ptCount val="1"/>
                <c:pt idx="0">
                  <c:v>41663.199999999997</c:v>
                </c:pt>
              </c:numCache>
            </c:numRef>
          </c:val>
        </c:ser>
        <c:ser>
          <c:idx val="7"/>
          <c:order val="7"/>
          <c:tx>
            <c:strRef>
              <c:f>'0309-0314 (2)'!$AK$5:$AK$6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layout>
                <c:manualLayout>
                  <c:x val="1.7940751086911694E-2"/>
                  <c:y val="-4.3664411736247334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'0309-0314 (2)'!$AK$7:$AK$221</c:f>
              <c:numCache>
                <c:formatCode>General</c:formatCode>
                <c:ptCount val="1"/>
                <c:pt idx="0">
                  <c:v>41483.9</c:v>
                </c:pt>
              </c:numCache>
            </c:numRef>
          </c:val>
        </c:ser>
        <c:shape val="cylinder"/>
        <c:axId val="76579200"/>
        <c:axId val="76580736"/>
        <c:axId val="0"/>
      </c:bar3DChart>
      <c:catAx>
        <c:axId val="76579200"/>
        <c:scaling>
          <c:orientation val="minMax"/>
        </c:scaling>
        <c:delete val="1"/>
        <c:axPos val="b"/>
        <c:tickLblPos val="nextTo"/>
        <c:crossAx val="76580736"/>
        <c:crosses val="autoZero"/>
        <c:auto val="1"/>
        <c:lblAlgn val="ctr"/>
        <c:lblOffset val="100"/>
      </c:catAx>
      <c:valAx>
        <c:axId val="7658073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7920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'0402-0412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3.3862196856681583E-3"/>
                  <c:y val="-3.3232557248848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112 </a:t>
                    </a:r>
                    <a:r>
                      <a:rPr lang="en-US" dirty="0" smtClean="0"/>
                      <a:t>553,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(2)'!$AD$7:$AD$257</c:f>
              <c:numCache>
                <c:formatCode>#,##0.00</c:formatCode>
                <c:ptCount val="1"/>
                <c:pt idx="0">
                  <c:v>112553.38</c:v>
                </c:pt>
              </c:numCache>
            </c:numRef>
          </c:val>
        </c:ser>
        <c:ser>
          <c:idx val="1"/>
          <c:order val="1"/>
          <c:tx>
            <c:strRef>
              <c:f>'0402-0412 (2)'!$AE$5:$AE$6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3.3862196856681583E-3"/>
                  <c:y val="-9.06342470423145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7 810,4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(2)'!$AE$7:$AE$257</c:f>
              <c:numCache>
                <c:formatCode>#,##0.00</c:formatCode>
                <c:ptCount val="1"/>
                <c:pt idx="0">
                  <c:v>87810.43</c:v>
                </c:pt>
              </c:numCache>
            </c:numRef>
          </c:val>
        </c:ser>
        <c:ser>
          <c:idx val="2"/>
          <c:order val="2"/>
          <c:tx>
            <c:strRef>
              <c:f>'0402-0412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'0402-0412 (2)'!$AF$7:$AF$257</c:f>
            </c:numRef>
          </c:val>
        </c:ser>
        <c:ser>
          <c:idx val="3"/>
          <c:order val="3"/>
          <c:tx>
            <c:strRef>
              <c:f>'0402-0412 (2)'!$AG$5:$AG$6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168,8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(2)'!$AG$7:$AG$257</c:f>
              <c:numCache>
                <c:formatCode>0.0</c:formatCode>
                <c:ptCount val="1"/>
                <c:pt idx="0">
                  <c:v>121168.80000000002</c:v>
                </c:pt>
              </c:numCache>
            </c:numRef>
          </c:val>
        </c:ser>
        <c:ser>
          <c:idx val="4"/>
          <c:order val="4"/>
          <c:tx>
            <c:strRef>
              <c:f>'0402-0412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768,4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(2)'!$AH$7:$AH$257</c:f>
              <c:numCache>
                <c:formatCode>0.0</c:formatCode>
                <c:ptCount val="1"/>
                <c:pt idx="0">
                  <c:v>101768.4</c:v>
                </c:pt>
              </c:numCache>
            </c:numRef>
          </c:val>
        </c:ser>
        <c:ser>
          <c:idx val="5"/>
          <c:order val="5"/>
          <c:tx>
            <c:strRef>
              <c:f>'0402-0412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'0402-0412 (2)'!$AI$7:$AI$257</c:f>
            </c:numRef>
          </c:val>
        </c:ser>
        <c:ser>
          <c:idx val="6"/>
          <c:order val="6"/>
          <c:tx>
            <c:strRef>
              <c:f>'0402-0412 (2)'!$AJ$5:$AJ$6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5.0793295285022832E-3"/>
                  <c:y val="-5.74016897934657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770,4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(2)'!$AJ$7:$AJ$257</c:f>
              <c:numCache>
                <c:formatCode>General</c:formatCode>
                <c:ptCount val="1"/>
                <c:pt idx="0">
                  <c:v>72770.399999999994</c:v>
                </c:pt>
              </c:numCache>
            </c:numRef>
          </c:val>
        </c:ser>
        <c:ser>
          <c:idx val="7"/>
          <c:order val="7"/>
          <c:tx>
            <c:strRef>
              <c:f>'0402-0412 (2)'!$AK$5:$AK$6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899,8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'0402-0412 (2)'!$AK$7:$AK$257</c:f>
              <c:numCache>
                <c:formatCode>General</c:formatCode>
                <c:ptCount val="1"/>
                <c:pt idx="0">
                  <c:v>68899.8</c:v>
                </c:pt>
              </c:numCache>
            </c:numRef>
          </c:val>
        </c:ser>
        <c:ser>
          <c:idx val="8"/>
          <c:order val="8"/>
          <c:tx>
            <c:strRef>
              <c:f>'0402-0412 (2)'!$AL$5:$AL$6</c:f>
              <c:strCache>
                <c:ptCount val="1"/>
                <c:pt idx="0">
                  <c:v>2015 год Процент исполнения</c:v>
                </c:pt>
              </c:strCache>
            </c:strRef>
          </c:tx>
          <c:val>
            <c:numRef>
              <c:f>'0402-0412 (2)'!$AL$7:$AL$257</c:f>
            </c:numRef>
          </c:val>
        </c:ser>
        <c:axId val="76815360"/>
        <c:axId val="76833536"/>
      </c:barChart>
      <c:catAx>
        <c:axId val="76815360"/>
        <c:scaling>
          <c:orientation val="minMax"/>
        </c:scaling>
        <c:delete val="1"/>
        <c:axPos val="b"/>
        <c:tickLblPos val="nextTo"/>
        <c:crossAx val="76833536"/>
        <c:crosses val="autoZero"/>
        <c:auto val="1"/>
        <c:lblAlgn val="ctr"/>
        <c:lblOffset val="100"/>
      </c:catAx>
      <c:valAx>
        <c:axId val="7683353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81536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'0501-0505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1716796582212024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29 561,3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</c:dLbls>
          <c:val>
            <c:numRef>
              <c:f>'0501-0505 (2)'!$AD$7:$AD$359</c:f>
              <c:numCache>
                <c:formatCode>#,##0.00</c:formatCode>
                <c:ptCount val="1"/>
                <c:pt idx="0">
                  <c:v>129561.34</c:v>
                </c:pt>
              </c:numCache>
            </c:numRef>
          </c:val>
        </c:ser>
        <c:ser>
          <c:idx val="1"/>
          <c:order val="1"/>
          <c:tx>
            <c:strRef>
              <c:f>'0501-0505 (2)'!$AE$5:$AE$6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9.2752973998736568E-3"/>
                  <c:y val="7.7575194873318112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dirty="0">
                        <a:latin typeface="Times New Roman" pitchFamily="18" charset="0"/>
                        <a:cs typeface="Times New Roman" pitchFamily="18" charset="0"/>
                      </a:rPr>
                      <a:t>119 </a:t>
                    </a: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884,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endParaRPr lang="en-US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showVal val="1"/>
          </c:dLbls>
          <c:val>
            <c:numRef>
              <c:f>'0501-0505 (2)'!$AE$7:$AE$359</c:f>
              <c:numCache>
                <c:formatCode>#,##0.00</c:formatCode>
                <c:ptCount val="1"/>
                <c:pt idx="0">
                  <c:v>119884.59</c:v>
                </c:pt>
              </c:numCache>
            </c:numRef>
          </c:val>
        </c:ser>
        <c:ser>
          <c:idx val="2"/>
          <c:order val="2"/>
          <c:tx>
            <c:strRef>
              <c:f>'0501-0505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'0501-0505 (2)'!$AF$7:$AF$359</c:f>
            </c:numRef>
          </c:val>
          <c:shape val="box"/>
        </c:ser>
        <c:ser>
          <c:idx val="3"/>
          <c:order val="3"/>
          <c:tx>
            <c:strRef>
              <c:f>'0501-0505 (2)'!$AG$5:$AG$6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6.183531599915768E-3"/>
                  <c:y val="-6.4645995727765027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'0501-0505 (2)'!$AG$7:$AG$359</c:f>
              <c:numCache>
                <c:formatCode>General</c:formatCode>
                <c:ptCount val="1"/>
                <c:pt idx="0">
                  <c:v>144842.9</c:v>
                </c:pt>
              </c:numCache>
            </c:numRef>
          </c:val>
        </c:ser>
        <c:ser>
          <c:idx val="4"/>
          <c:order val="4"/>
          <c:tx>
            <c:strRef>
              <c:f>'0501-0505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1.700471189976847E-2"/>
                  <c:y val="-4.201989722304753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'0501-0505 (2)'!$AH$7:$AH$359</c:f>
              <c:numCache>
                <c:formatCode>General</c:formatCode>
                <c:ptCount val="1"/>
                <c:pt idx="0">
                  <c:v>127498.6</c:v>
                </c:pt>
              </c:numCache>
            </c:numRef>
          </c:val>
        </c:ser>
        <c:ser>
          <c:idx val="5"/>
          <c:order val="5"/>
          <c:tx>
            <c:strRef>
              <c:f>'0501-0505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'0501-0505 (2)'!$AI$7:$AI$359</c:f>
            </c:numRef>
          </c:val>
          <c:shape val="box"/>
        </c:ser>
        <c:ser>
          <c:idx val="6"/>
          <c:order val="6"/>
          <c:tx>
            <c:strRef>
              <c:f>'0501-0505 (2)'!$AJ$5:$AJ$6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1.5458828999789441E-2"/>
                  <c:y val="-6.46459957277650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(2)'!$AJ$7:$AJ$359</c:f>
              <c:numCache>
                <c:formatCode>General</c:formatCode>
                <c:ptCount val="1"/>
                <c:pt idx="0">
                  <c:v>83226.599999999991</c:v>
                </c:pt>
              </c:numCache>
            </c:numRef>
          </c:val>
        </c:ser>
        <c:ser>
          <c:idx val="7"/>
          <c:order val="7"/>
          <c:tx>
            <c:strRef>
              <c:f>'0501-0505 (2)'!$AK$5:$AK$6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layout>
                <c:manualLayout>
                  <c:x val="3.6690982877216963E-2"/>
                  <c:y val="-7.62621685270206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'0501-0505 (2)'!$AK$7:$AK$359</c:f>
              <c:numCache>
                <c:formatCode>General</c:formatCode>
                <c:ptCount val="1"/>
                <c:pt idx="0">
                  <c:v>81598.100000000006</c:v>
                </c:pt>
              </c:numCache>
            </c:numRef>
          </c:val>
        </c:ser>
        <c:ser>
          <c:idx val="8"/>
          <c:order val="8"/>
          <c:tx>
            <c:strRef>
              <c:f>'0501-0505 (2)'!$AL$5:$AL$6</c:f>
              <c:strCache>
                <c:ptCount val="1"/>
                <c:pt idx="0">
                  <c:v>2015 год Процент исполнения</c:v>
                </c:pt>
              </c:strCache>
            </c:strRef>
          </c:tx>
          <c:val>
            <c:numRef>
              <c:f>'0501-0505 (2)'!$AL$7:$AL$359</c:f>
            </c:numRef>
          </c:val>
          <c:shape val="box"/>
        </c:ser>
        <c:shape val="cylinder"/>
        <c:axId val="77101696"/>
        <c:axId val="77115776"/>
        <c:axId val="0"/>
      </c:bar3DChart>
      <c:catAx>
        <c:axId val="77101696"/>
        <c:scaling>
          <c:orientation val="minMax"/>
        </c:scaling>
        <c:delete val="1"/>
        <c:axPos val="b"/>
        <c:tickLblPos val="nextTo"/>
        <c:crossAx val="77115776"/>
        <c:crosses val="autoZero"/>
        <c:auto val="1"/>
        <c:lblAlgn val="ctr"/>
        <c:lblOffset val="100"/>
      </c:catAx>
      <c:valAx>
        <c:axId val="7711577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10169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6"/>
          <c:order val="6"/>
          <c:dLbls>
            <c:txPr>
              <a:bodyPr/>
              <a:lstStyle/>
              <a:p>
                <a:pPr>
                  <a:defRPr sz="200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'0501-0505 (3)'!$A$360:$A$490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(3)'!$H$360:$H$490</c:f>
              <c:numCache>
                <c:formatCode>0.0%</c:formatCode>
                <c:ptCount val="4"/>
                <c:pt idx="0">
                  <c:v>0.20500000000000004</c:v>
                </c:pt>
                <c:pt idx="1">
                  <c:v>0.17200000000000001</c:v>
                </c:pt>
                <c:pt idx="2">
                  <c:v>0.51500000000000001</c:v>
                </c:pt>
                <c:pt idx="3">
                  <c:v>0.10800000000000012</c:v>
                </c:pt>
              </c:numCache>
            </c:numRef>
          </c:val>
        </c:ser>
        <c:ser>
          <c:idx val="5"/>
          <c:order val="5"/>
          <c:cat>
            <c:strRef>
              <c:f>'0501-0505 (3)'!$A$360:$A$490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(3)'!$G$360:$G$490</c:f>
            </c:numRef>
          </c:val>
        </c:ser>
        <c:ser>
          <c:idx val="4"/>
          <c:order val="4"/>
          <c:cat>
            <c:strRef>
              <c:f>'0501-0505 (3)'!$A$360:$A$490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(3)'!$F$360:$F$490</c:f>
            </c:numRef>
          </c:val>
        </c:ser>
        <c:ser>
          <c:idx val="3"/>
          <c:order val="3"/>
          <c:cat>
            <c:strRef>
              <c:f>'0501-0505 (3)'!$A$360:$A$490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(3)'!$E$360:$E$490</c:f>
            </c:numRef>
          </c:val>
        </c:ser>
        <c:ser>
          <c:idx val="2"/>
          <c:order val="2"/>
          <c:cat>
            <c:strRef>
              <c:f>'0501-0505 (3)'!$A$360:$A$490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(3)'!$D$360:$D$490</c:f>
            </c:numRef>
          </c:val>
        </c:ser>
        <c:ser>
          <c:idx val="1"/>
          <c:order val="1"/>
          <c:cat>
            <c:strRef>
              <c:f>'0501-0505 (3)'!$A$360:$A$490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(3)'!$C$360:$C$490</c:f>
            </c:numRef>
          </c:val>
        </c:ser>
        <c:ser>
          <c:idx val="0"/>
          <c:order val="0"/>
          <c:cat>
            <c:strRef>
              <c:f>'0501-0505 (3)'!$A$360:$A$490</c:f>
              <c:strCache>
                <c:ptCount val="4"/>
                <c:pt idx="0">
                  <c:v>      0501  Жилищное хозяйство</c:v>
                </c:pt>
                <c:pt idx="1">
                  <c:v>     0502   Коммунальное хозяйство</c:v>
                </c:pt>
                <c:pt idx="2">
                  <c:v>     0503   Благоустройство</c:v>
                </c:pt>
                <c:pt idx="3">
                  <c:v>      0505  Другие вопросы в области жилищно-коммунального хозяйства</c:v>
                </c:pt>
              </c:strCache>
            </c:strRef>
          </c:cat>
          <c:val>
            <c:numRef>
              <c:f>'0501-0505 (3)'!$B$360:$B$490</c:f>
            </c:numRef>
          </c:val>
        </c:ser>
      </c:pie3DChart>
    </c:plotArea>
    <c:legend>
      <c:legendPos val="r"/>
      <c:layout>
        <c:manualLayout>
          <c:xMode val="edge"/>
          <c:yMode val="edge"/>
          <c:x val="0.65518539961916744"/>
          <c:y val="1.6619641294838203E-2"/>
          <c:w val="0.33501067881220986"/>
          <c:h val="0.9528718285214377"/>
        </c:manualLayout>
      </c:layout>
      <c:txPr>
        <a:bodyPr/>
        <a:lstStyle/>
        <a:p>
          <a:pPr>
            <a:defRPr sz="17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'0602-0605 (3)'!$Z$5:$Z$6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-1.69310984283408E-3"/>
                  <c:y val="-9.876471522970074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 (3)'!$Z$7:$Z$533</c:f>
              <c:numCache>
                <c:formatCode>#,##0.00</c:formatCode>
                <c:ptCount val="1"/>
                <c:pt idx="0">
                  <c:v>38139.599999999999</c:v>
                </c:pt>
              </c:numCache>
            </c:numRef>
          </c:val>
        </c:ser>
        <c:ser>
          <c:idx val="1"/>
          <c:order val="1"/>
          <c:tx>
            <c:strRef>
              <c:f>'0602-0605 (3)'!$AA$5:$AA$6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3.3862196856681584E-2"/>
                  <c:y val="-4.609020044052702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'0602-0605 (3)'!$AA$7:$AA$533</c:f>
              <c:numCache>
                <c:formatCode>#,##0.00</c:formatCode>
                <c:ptCount val="1"/>
                <c:pt idx="0">
                  <c:v>35923.1</c:v>
                </c:pt>
              </c:numCache>
            </c:numRef>
          </c:val>
        </c:ser>
        <c:ser>
          <c:idx val="2"/>
          <c:order val="2"/>
          <c:tx>
            <c:strRef>
              <c:f>'0602-0605 (3)'!$AB$5:$AB$6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'0602-0605 (3)'!$AB$7:$AB$533</c:f>
            </c:numRef>
          </c:val>
          <c:shape val="box"/>
        </c:ser>
        <c:ser>
          <c:idx val="3"/>
          <c:order val="3"/>
          <c:tx>
            <c:strRef>
              <c:f>'0602-0605 (3)'!$AC$5:$AC$6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2.2010427956843041E-2"/>
                  <c:y val="-3.950588609188020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 (3)'!$AC$7:$AC$533</c:f>
              <c:numCache>
                <c:formatCode>General</c:formatCode>
                <c:ptCount val="1"/>
                <c:pt idx="0">
                  <c:v>32669.899999999896</c:v>
                </c:pt>
              </c:numCache>
            </c:numRef>
          </c:val>
        </c:ser>
        <c:ser>
          <c:idx val="4"/>
          <c:order val="4"/>
          <c:tx>
            <c:strRef>
              <c:f>'0602-0605 (3)'!$AD$5:$AD$6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2.5396647642511191E-2"/>
                  <c:y val="-3.621372891755688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'0602-0605 (3)'!$AD$7:$AD$533</c:f>
              <c:numCache>
                <c:formatCode>General</c:formatCode>
                <c:ptCount val="1"/>
                <c:pt idx="0">
                  <c:v>31856.799999999996</c:v>
                </c:pt>
              </c:numCache>
            </c:numRef>
          </c:val>
        </c:ser>
        <c:ser>
          <c:idx val="5"/>
          <c:order val="5"/>
          <c:tx>
            <c:strRef>
              <c:f>'0602-0605 (3)'!$AE$5:$AE$6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'0602-0605 (3)'!$AE$7:$AE$533</c:f>
            </c:numRef>
          </c:val>
          <c:shape val="box"/>
        </c:ser>
        <c:ser>
          <c:idx val="6"/>
          <c:order val="6"/>
          <c:tx>
            <c:strRef>
              <c:f>'0602-0605 (3)'!$AF$5:$AF$6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1.3544878742672859E-2"/>
                  <c:y val="-5.267451478917362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 (3)'!$AF$7:$AF$533</c:f>
              <c:numCache>
                <c:formatCode>0.0</c:formatCode>
                <c:ptCount val="1"/>
                <c:pt idx="0">
                  <c:v>1343.7</c:v>
                </c:pt>
              </c:numCache>
            </c:numRef>
          </c:val>
        </c:ser>
        <c:ser>
          <c:idx val="7"/>
          <c:order val="7"/>
          <c:tx>
            <c:strRef>
              <c:f>'0602-0605 (3)'!$AG$5:$AG$6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layout>
                <c:manualLayout>
                  <c:x val="2.708975748534562E-2"/>
                  <c:y val="-5.59666719634975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'0602-0605 (3)'!$AG$7:$AG$533</c:f>
              <c:numCache>
                <c:formatCode>0.0</c:formatCode>
                <c:ptCount val="1"/>
                <c:pt idx="0">
                  <c:v>1257.5</c:v>
                </c:pt>
              </c:numCache>
            </c:numRef>
          </c:val>
        </c:ser>
        <c:ser>
          <c:idx val="8"/>
          <c:order val="8"/>
          <c:tx>
            <c:strRef>
              <c:f>'0602-0605 (3)'!$AH$5:$AH$6</c:f>
              <c:strCache>
                <c:ptCount val="1"/>
                <c:pt idx="0">
                  <c:v>2015 год Процент исполнения</c:v>
                </c:pt>
              </c:strCache>
            </c:strRef>
          </c:tx>
          <c:val>
            <c:numRef>
              <c:f>'0602-0605 (3)'!$AH$7:$AH$533</c:f>
            </c:numRef>
          </c:val>
          <c:shape val="box"/>
        </c:ser>
        <c:shape val="cylinder"/>
        <c:axId val="77325824"/>
        <c:axId val="77327360"/>
        <c:axId val="0"/>
      </c:bar3DChart>
      <c:catAx>
        <c:axId val="77325824"/>
        <c:scaling>
          <c:orientation val="minMax"/>
        </c:scaling>
        <c:delete val="1"/>
        <c:axPos val="b"/>
        <c:tickLblPos val="nextTo"/>
        <c:crossAx val="77327360"/>
        <c:crosses val="autoZero"/>
        <c:auto val="1"/>
        <c:lblAlgn val="ctr"/>
        <c:lblOffset val="100"/>
      </c:catAx>
      <c:valAx>
        <c:axId val="77327360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325824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'0701-0709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6.5239094861496783E-3"/>
                  <c:y val="-2.074059557471745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'0701-0709 (2)'!$AD$7:$AD$565</c:f>
              <c:numCache>
                <c:formatCode>#,##0.0</c:formatCode>
                <c:ptCount val="1"/>
                <c:pt idx="0">
                  <c:v>958736.5</c:v>
                </c:pt>
              </c:numCache>
            </c:numRef>
          </c:val>
        </c:ser>
        <c:ser>
          <c:idx val="1"/>
          <c:order val="1"/>
          <c:tx>
            <c:strRef>
              <c:f>'0701-0709 (2)'!$AE$5:$AE$6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9.7858642292245248E-3"/>
                  <c:y val="-2.6666480024636747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'0701-0709 (2)'!$AE$7:$AE$565</c:f>
              <c:numCache>
                <c:formatCode>#,##0.0</c:formatCode>
                <c:ptCount val="1"/>
                <c:pt idx="0">
                  <c:v>852826.4</c:v>
                </c:pt>
              </c:numCache>
            </c:numRef>
          </c:val>
        </c:ser>
        <c:ser>
          <c:idx val="2"/>
          <c:order val="2"/>
          <c:tx>
            <c:strRef>
              <c:f>'0701-0709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'0701-0709 (2)'!$AF$7:$AF$565</c:f>
            </c:numRef>
          </c:val>
          <c:shape val="box"/>
        </c:ser>
        <c:ser>
          <c:idx val="3"/>
          <c:order val="3"/>
          <c:tx>
            <c:strRef>
              <c:f>'0701-0709 (2)'!$AG$5:$AG$6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1.6309773715374269E-3"/>
                  <c:y val="-3.85182489244754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'0701-0709 (2)'!$AG$7:$AG$565</c:f>
              <c:numCache>
                <c:formatCode>General</c:formatCode>
                <c:ptCount val="1"/>
                <c:pt idx="0">
                  <c:v>1053579.8</c:v>
                </c:pt>
              </c:numCache>
            </c:numRef>
          </c:val>
        </c:ser>
        <c:ser>
          <c:idx val="4"/>
          <c:order val="4"/>
          <c:tx>
            <c:strRef>
              <c:f>'0701-0709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8.1548868576872928E-3"/>
                  <c:y val="-2.074059557471747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'0701-0709 (2)'!$AH$7:$AH$565</c:f>
              <c:numCache>
                <c:formatCode>0.0</c:formatCode>
                <c:ptCount val="1"/>
                <c:pt idx="0">
                  <c:v>883683.7</c:v>
                </c:pt>
              </c:numCache>
            </c:numRef>
          </c:val>
        </c:ser>
        <c:ser>
          <c:idx val="5"/>
          <c:order val="5"/>
          <c:tx>
            <c:strRef>
              <c:f>'0701-0709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'0701-0709 (2)'!$AI$7:$AI$565</c:f>
            </c:numRef>
          </c:val>
          <c:shape val="box"/>
        </c:ser>
        <c:ser>
          <c:idx val="6"/>
          <c:order val="6"/>
          <c:tx>
            <c:strRef>
              <c:f>'0701-0709 (2)'!$AJ$5:$AJ$6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9.7858642292245248E-3"/>
                  <c:y val="-2.9629422249596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946183,9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(2)'!$AJ$7:$AJ$565</c:f>
              <c:numCache>
                <c:formatCode>General</c:formatCode>
                <c:ptCount val="1"/>
                <c:pt idx="0">
                  <c:v>946183.90000000014</c:v>
                </c:pt>
              </c:numCache>
            </c:numRef>
          </c:val>
        </c:ser>
        <c:ser>
          <c:idx val="7"/>
          <c:order val="7"/>
          <c:tx>
            <c:strRef>
              <c:f>'0701-0709 (2)'!$AK$5:$AK$6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layout>
                <c:manualLayout>
                  <c:x val="4.0774434288435815E-2"/>
                  <c:y val="-3.851824892447541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'0701-0709 (2)'!$AK$7:$AK$565</c:f>
              <c:numCache>
                <c:formatCode>General</c:formatCode>
                <c:ptCount val="1"/>
                <c:pt idx="0">
                  <c:v>939244.8</c:v>
                </c:pt>
              </c:numCache>
            </c:numRef>
          </c:val>
        </c:ser>
        <c:ser>
          <c:idx val="8"/>
          <c:order val="8"/>
          <c:tx>
            <c:strRef>
              <c:f>'0701-0709 (2)'!$AL$5:$AL$6</c:f>
              <c:strCache>
                <c:ptCount val="1"/>
                <c:pt idx="0">
                  <c:v>2015 год Процент исполнения</c:v>
                </c:pt>
              </c:strCache>
            </c:strRef>
          </c:tx>
          <c:val>
            <c:numRef>
              <c:f>'0701-0709 (2)'!$AL$7:$AL$565</c:f>
            </c:numRef>
          </c:val>
          <c:shape val="box"/>
        </c:ser>
        <c:shape val="cylinder"/>
        <c:axId val="77486336"/>
        <c:axId val="77504512"/>
        <c:axId val="0"/>
      </c:bar3DChart>
      <c:catAx>
        <c:axId val="77486336"/>
        <c:scaling>
          <c:orientation val="minMax"/>
        </c:scaling>
        <c:delete val="1"/>
        <c:axPos val="b"/>
        <c:tickLblPos val="nextTo"/>
        <c:crossAx val="77504512"/>
        <c:crosses val="autoZero"/>
        <c:auto val="1"/>
        <c:lblAlgn val="ctr"/>
        <c:lblOffset val="100"/>
      </c:catAx>
      <c:valAx>
        <c:axId val="77504512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748633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8275845550762523"/>
          <c:y val="6.3216197169240332E-2"/>
          <c:w val="0.74028464901892421"/>
          <c:h val="0.54198803172704857"/>
        </c:manualLayout>
      </c:layout>
      <c:pieChart>
        <c:varyColors val="1"/>
        <c:ser>
          <c:idx val="0"/>
          <c:order val="0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(2014)'!$G$566:$G$854</c:f>
            </c:numRef>
          </c:val>
        </c:ser>
        <c:ser>
          <c:idx val="1"/>
          <c:order val="1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(2014)'!$H$566:$H$854</c:f>
            </c:numRef>
          </c:val>
        </c:ser>
        <c:ser>
          <c:idx val="2"/>
          <c:order val="2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(2014)'!$I$566:$I$854</c:f>
            </c:numRef>
          </c:val>
        </c:ser>
        <c:ser>
          <c:idx val="3"/>
          <c:order val="3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(2014)'!$J$566:$J$854</c:f>
            </c:numRef>
          </c:val>
        </c:ser>
        <c:ser>
          <c:idx val="4"/>
          <c:order val="4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(2014)'!$K$566:$K$854</c:f>
            </c:numRef>
          </c:val>
        </c:ser>
        <c:ser>
          <c:idx val="5"/>
          <c:order val="5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(2014)'!$L$566:$L$854</c:f>
            </c:numRef>
          </c:val>
        </c:ser>
        <c:ser>
          <c:idx val="6"/>
          <c:order val="6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(2014)'!$M$566:$M$854</c:f>
            </c:numRef>
          </c:val>
        </c:ser>
        <c:ser>
          <c:idx val="7"/>
          <c:order val="7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(2014)'!$N$566:$N$854</c:f>
            </c:numRef>
          </c:val>
        </c:ser>
        <c:ser>
          <c:idx val="8"/>
          <c:order val="8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(2014)'!$O$566:$O$854</c:f>
            </c:numRef>
          </c:val>
        </c:ser>
        <c:ser>
          <c:idx val="9"/>
          <c:order val="9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(2014)'!$P$566:$P$854</c:f>
            </c:numRef>
          </c:val>
        </c:ser>
        <c:ser>
          <c:idx val="10"/>
          <c:order val="10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(2014)'!$Q$566:$Q$854</c:f>
            </c:numRef>
          </c:val>
        </c:ser>
        <c:ser>
          <c:idx val="11"/>
          <c:order val="11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(2014)'!$R$566:$R$854</c:f>
            </c:numRef>
          </c:val>
        </c:ser>
        <c:ser>
          <c:idx val="12"/>
          <c:order val="12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(2014)'!$S$566:$S$854</c:f>
            </c:numRef>
          </c:val>
        </c:ser>
        <c:ser>
          <c:idx val="13"/>
          <c:order val="13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(2014)'!$T$566:$T$854</c:f>
            </c:numRef>
          </c:val>
        </c:ser>
        <c:ser>
          <c:idx val="14"/>
          <c:order val="14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(2014)'!$U$566:$U$854</c:f>
            </c:numRef>
          </c:val>
        </c:ser>
        <c:ser>
          <c:idx val="15"/>
          <c:order val="15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(2014)'!$V$566:$V$854</c:f>
            </c:numRef>
          </c:val>
        </c:ser>
        <c:ser>
          <c:idx val="16"/>
          <c:order val="16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(2014)'!$W$566:$W$854</c:f>
            </c:numRef>
          </c:val>
        </c:ser>
        <c:ser>
          <c:idx val="17"/>
          <c:order val="17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(2014)'!$X$566:$X$854</c:f>
            </c:numRef>
          </c:val>
        </c:ser>
        <c:ser>
          <c:idx val="18"/>
          <c:order val="18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(2014)'!$Y$566:$Y$854</c:f>
            </c:numRef>
          </c:val>
        </c:ser>
        <c:ser>
          <c:idx val="19"/>
          <c:order val="19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(2014)'!$Z$566:$Z$854</c:f>
            </c:numRef>
          </c:val>
        </c:ser>
        <c:ser>
          <c:idx val="20"/>
          <c:order val="20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(2014)'!$AA$566:$AA$854</c:f>
            </c:numRef>
          </c:val>
        </c:ser>
        <c:ser>
          <c:idx val="21"/>
          <c:order val="21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(2014)'!$AB$566:$AB$854</c:f>
            </c:numRef>
          </c:val>
        </c:ser>
        <c:ser>
          <c:idx val="22"/>
          <c:order val="22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(2014)'!$AC$566:$AC$854</c:f>
            </c:numRef>
          </c:val>
        </c:ser>
        <c:ser>
          <c:idx val="23"/>
          <c:order val="23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(2014)'!$AD$566:$AD$854</c:f>
            </c:numRef>
          </c:val>
        </c:ser>
        <c:ser>
          <c:idx val="24"/>
          <c:order val="24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(2014)'!$AE$566:$AE$854</c:f>
            </c:numRef>
          </c:val>
        </c:ser>
        <c:ser>
          <c:idx val="25"/>
          <c:order val="25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(2014)'!$AF$566:$AF$854</c:f>
            </c:numRef>
          </c:val>
        </c:ser>
        <c:ser>
          <c:idx val="26"/>
          <c:order val="26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(2014)'!$AG$566:$AG$854</c:f>
            </c:numRef>
          </c:val>
        </c:ser>
        <c:ser>
          <c:idx val="27"/>
          <c:order val="27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(2014)'!$AH$566:$AH$854</c:f>
            </c:numRef>
          </c:val>
        </c:ser>
        <c:ser>
          <c:idx val="28"/>
          <c:order val="28"/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(2014)'!$AI$566:$AI$854</c:f>
            </c:numRef>
          </c:val>
        </c:ser>
        <c:ser>
          <c:idx val="29"/>
          <c:order val="29"/>
          <c:dLbls>
            <c:dLbl>
              <c:idx val="0"/>
              <c:layout>
                <c:manualLayout>
                  <c:x val="-3.9876076238133801E-2"/>
                  <c:y val="-0.10094735216921415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2.1416341648882675E-2"/>
                  <c:y val="-4.9826771653544037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8880857779280011E-2"/>
                  <c:y val="1.759661058073667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9.1280361719284525E-2"/>
                  <c:y val="0"/>
                </c:manualLayout>
              </c:layout>
              <c:dLblPos val="bestFit"/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4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'0701-0709 (2014)'!$A$566:$F$854</c:f>
              <c:strCache>
                <c:ptCount val="4"/>
                <c:pt idx="0">
                  <c:v>     0701  Дошкольное образование</c:v>
                </c:pt>
                <c:pt idx="1">
                  <c:v>      0702  Общее образование</c:v>
                </c:pt>
                <c:pt idx="2">
                  <c:v>     0707   Молодежная политика и оздоровление детей</c:v>
                </c:pt>
                <c:pt idx="3">
                  <c:v>     0709   Другие вопросы в области образования</c:v>
                </c:pt>
              </c:strCache>
            </c:strRef>
          </c:cat>
          <c:val>
            <c:numRef>
              <c:f>'0701-0709 (2014)'!$AJ$566:$AJ$854</c:f>
              <c:numCache>
                <c:formatCode>0.0</c:formatCode>
                <c:ptCount val="4"/>
                <c:pt idx="0">
                  <c:v>32.1</c:v>
                </c:pt>
                <c:pt idx="1">
                  <c:v>60.7</c:v>
                </c:pt>
                <c:pt idx="2">
                  <c:v>3.3</c:v>
                </c:pt>
                <c:pt idx="3">
                  <c:v>3.9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1859187089666047E-2"/>
          <c:y val="0.62620978905982261"/>
          <c:w val="0.85744369426311395"/>
          <c:h val="0.33403066750603982"/>
        </c:manualLayout>
      </c:layout>
      <c:txPr>
        <a:bodyPr/>
        <a:lstStyle/>
        <a:p>
          <a:pPr>
            <a:defRPr sz="16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'0801-0804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-8.8300220750551876E-3"/>
                  <c:y val="-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'0801-0804 (2)'!$AD$7:$AD$905</c:f>
              <c:numCache>
                <c:formatCode>#,##0.0</c:formatCode>
                <c:ptCount val="1"/>
                <c:pt idx="0">
                  <c:v>79374.959999999992</c:v>
                </c:pt>
              </c:numCache>
            </c:numRef>
          </c:val>
        </c:ser>
        <c:ser>
          <c:idx val="1"/>
          <c:order val="1"/>
          <c:tx>
            <c:strRef>
              <c:f>'0801-0804 (2)'!$AE$5:$AE$6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237773105178237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'0801-0804 (2)'!$AE$7:$AE$905</c:f>
              <c:numCache>
                <c:formatCode>#,##0.0</c:formatCode>
                <c:ptCount val="1"/>
                <c:pt idx="0">
                  <c:v>79212.58</c:v>
                </c:pt>
              </c:numCache>
            </c:numRef>
          </c:val>
        </c:ser>
        <c:ser>
          <c:idx val="2"/>
          <c:order val="2"/>
          <c:tx>
            <c:strRef>
              <c:f>'0801-0804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'0801-0804 (2)'!$AF$7:$AF$905</c:f>
            </c:numRef>
          </c:val>
          <c:shape val="box"/>
        </c:ser>
        <c:ser>
          <c:idx val="3"/>
          <c:order val="3"/>
          <c:tx>
            <c:strRef>
              <c:f>'0801-0804 (2)'!$AG$5:$AG$6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-2.6490066225165611E-2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'0801-0804 (2)'!$AG$7:$AG$905</c:f>
              <c:numCache>
                <c:formatCode>_-* #,##0.00_р_._-;\-* #,##0.00_р_._-;_-* "-"??_р_._-;_-@_-</c:formatCode>
                <c:ptCount val="1"/>
                <c:pt idx="0">
                  <c:v>103075.35</c:v>
                </c:pt>
              </c:numCache>
            </c:numRef>
          </c:val>
        </c:ser>
        <c:ser>
          <c:idx val="4"/>
          <c:order val="4"/>
          <c:tx>
            <c:strRef>
              <c:f>'0801-0804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6.4646012180937804E-3"/>
                  <c:y val="-1.871331931553456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'0801-0804 (2)'!$AH$7:$AH$905</c:f>
              <c:numCache>
                <c:formatCode>_-* #,##0.00_р_._-;\-* #,##0.00_р_._-;_-* "-"??_р_._-;_-@_-</c:formatCode>
                <c:ptCount val="1"/>
                <c:pt idx="0">
                  <c:v>103058.8</c:v>
                </c:pt>
              </c:numCache>
            </c:numRef>
          </c:val>
        </c:ser>
        <c:ser>
          <c:idx val="5"/>
          <c:order val="5"/>
          <c:tx>
            <c:strRef>
              <c:f>'0801-0804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'0801-0804 (2)'!$AI$7:$AI$905</c:f>
            </c:numRef>
          </c:val>
          <c:shape val="box"/>
        </c:ser>
        <c:ser>
          <c:idx val="6"/>
          <c:order val="6"/>
          <c:tx>
            <c:strRef>
              <c:f>'0801-0804 (2)'!$AJ$5:$AJ$6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2.8697571743929402E-2"/>
                  <c:y val="-6.94444444444445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100 </a:t>
                    </a:r>
                    <a:r>
                      <a:rPr lang="en-US" dirty="0" smtClean="0"/>
                      <a:t>174,3  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'0801-0804 (2)'!$AJ$7:$AJ$905</c:f>
              <c:numCache>
                <c:formatCode>_-* #,##0.00_р_._-;\-* #,##0.00_р_._-;_-* "-"??_р_._-;_-@_-</c:formatCode>
                <c:ptCount val="1"/>
                <c:pt idx="0">
                  <c:v>100174.3</c:v>
                </c:pt>
              </c:numCache>
            </c:numRef>
          </c:val>
        </c:ser>
        <c:ser>
          <c:idx val="7"/>
          <c:order val="7"/>
          <c:tx>
            <c:strRef>
              <c:f>'0801-0804 (2)'!$AK$5:$AK$6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layout>
                <c:manualLayout>
                  <c:x val="7.3163506053564573E-2"/>
                  <c:y val="-4.15693549504097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100 166,0   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'0801-0804 (2)'!$AK$7:$AK$905</c:f>
              <c:numCache>
                <c:formatCode>_-* #,##0.00_р_._-;\-* #,##0.00_р_._-;_-* "-"??_р_._-;_-@_-</c:formatCode>
                <c:ptCount val="1"/>
                <c:pt idx="0">
                  <c:v>100166</c:v>
                </c:pt>
              </c:numCache>
            </c:numRef>
          </c:val>
        </c:ser>
        <c:ser>
          <c:idx val="8"/>
          <c:order val="8"/>
          <c:tx>
            <c:strRef>
              <c:f>'0801-0804 (2)'!$AL$5:$AL$6</c:f>
              <c:strCache>
                <c:ptCount val="1"/>
                <c:pt idx="0">
                  <c:v>2015 год Процент исполнения</c:v>
                </c:pt>
              </c:strCache>
            </c:strRef>
          </c:tx>
          <c:val>
            <c:numRef>
              <c:f>'0801-0804 (2)'!$AL$7:$AL$905</c:f>
            </c:numRef>
          </c:val>
          <c:shape val="box"/>
        </c:ser>
        <c:shape val="cylinder"/>
        <c:axId val="78017280"/>
        <c:axId val="78018816"/>
        <c:axId val="0"/>
      </c:bar3DChart>
      <c:catAx>
        <c:axId val="78017280"/>
        <c:scaling>
          <c:orientation val="minMax"/>
        </c:scaling>
        <c:delete val="1"/>
        <c:axPos val="b"/>
        <c:tickLblPos val="nextTo"/>
        <c:crossAx val="78018816"/>
        <c:crosses val="autoZero"/>
        <c:auto val="1"/>
        <c:lblAlgn val="ctr"/>
        <c:lblOffset val="100"/>
      </c:catAx>
      <c:valAx>
        <c:axId val="7801881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01728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30"/>
          <c:order val="30"/>
          <c:dLbls>
            <c:dLbl>
              <c:idx val="0"/>
              <c:layout>
                <c:manualLayout>
                  <c:x val="0.1009140001067029"/>
                  <c:y val="-7.647380944191810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'0800-2014'!$AK$906:$AK$992</c:f>
              <c:numCache>
                <c:formatCode>0.00%</c:formatCode>
                <c:ptCount val="2"/>
                <c:pt idx="0">
                  <c:v>0.93840000000000001</c:v>
                </c:pt>
                <c:pt idx="1">
                  <c:v>6.1600000000000002E-2</c:v>
                </c:pt>
              </c:numCache>
            </c:numRef>
          </c:val>
        </c:ser>
        <c:ser>
          <c:idx val="29"/>
          <c:order val="29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'0800-2014'!$AJ$906:$AJ$992</c:f>
            </c:numRef>
          </c:val>
        </c:ser>
        <c:ser>
          <c:idx val="28"/>
          <c:order val="28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'0800-2014'!$AI$906:$AI$992</c:f>
            </c:numRef>
          </c:val>
        </c:ser>
        <c:ser>
          <c:idx val="27"/>
          <c:order val="27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'0800-2014'!$AH$906:$AH$992</c:f>
            </c:numRef>
          </c:val>
        </c:ser>
        <c:ser>
          <c:idx val="26"/>
          <c:order val="26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'0800-2014'!$AG$906:$AG$992</c:f>
            </c:numRef>
          </c:val>
        </c:ser>
        <c:ser>
          <c:idx val="25"/>
          <c:order val="25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'0800-2014'!$AF$906:$AF$992</c:f>
            </c:numRef>
          </c:val>
        </c:ser>
        <c:ser>
          <c:idx val="24"/>
          <c:order val="24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'0800-2014'!$AE$906:$AE$992</c:f>
            </c:numRef>
          </c:val>
        </c:ser>
        <c:ser>
          <c:idx val="23"/>
          <c:order val="23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'0800-2014'!$AD$906:$AD$992</c:f>
            </c:numRef>
          </c:val>
        </c:ser>
        <c:ser>
          <c:idx val="22"/>
          <c:order val="22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'0800-2014'!$AC$906:$AC$992</c:f>
            </c:numRef>
          </c:val>
        </c:ser>
        <c:ser>
          <c:idx val="21"/>
          <c:order val="21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'0800-2014'!$AB$906:$AB$992</c:f>
            </c:numRef>
          </c:val>
        </c:ser>
        <c:ser>
          <c:idx val="20"/>
          <c:order val="20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'0800-2014'!$AA$906:$AA$992</c:f>
            </c:numRef>
          </c:val>
        </c:ser>
        <c:ser>
          <c:idx val="19"/>
          <c:order val="19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'0800-2014'!$Z$906:$Z$992</c:f>
            </c:numRef>
          </c:val>
        </c:ser>
        <c:ser>
          <c:idx val="18"/>
          <c:order val="18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'0800-2014'!$Y$906:$Y$992</c:f>
            </c:numRef>
          </c:val>
        </c:ser>
        <c:ser>
          <c:idx val="17"/>
          <c:order val="17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'0800-2014'!$X$906:$X$992</c:f>
            </c:numRef>
          </c:val>
        </c:ser>
        <c:ser>
          <c:idx val="16"/>
          <c:order val="16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'0800-2014'!$W$906:$W$992</c:f>
            </c:numRef>
          </c:val>
        </c:ser>
        <c:ser>
          <c:idx val="15"/>
          <c:order val="15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'0800-2014'!$V$906:$V$992</c:f>
            </c:numRef>
          </c:val>
        </c:ser>
        <c:ser>
          <c:idx val="14"/>
          <c:order val="14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'0800-2014'!$U$906:$U$992</c:f>
            </c:numRef>
          </c:val>
        </c:ser>
        <c:ser>
          <c:idx val="13"/>
          <c:order val="13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'0800-2014'!$T$906:$T$992</c:f>
            </c:numRef>
          </c:val>
        </c:ser>
        <c:ser>
          <c:idx val="12"/>
          <c:order val="12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'0800-2014'!$S$906:$S$992</c:f>
            </c:numRef>
          </c:val>
        </c:ser>
        <c:ser>
          <c:idx val="11"/>
          <c:order val="11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'0800-2014'!$R$906:$R$992</c:f>
            </c:numRef>
          </c:val>
        </c:ser>
        <c:ser>
          <c:idx val="10"/>
          <c:order val="10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'0800-2014'!$Q$906:$Q$992</c:f>
            </c:numRef>
          </c:val>
        </c:ser>
        <c:ser>
          <c:idx val="9"/>
          <c:order val="9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'0800-2014'!$P$906:$P$992</c:f>
            </c:numRef>
          </c:val>
        </c:ser>
        <c:ser>
          <c:idx val="8"/>
          <c:order val="8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'0800-2014'!$O$906:$O$992</c:f>
            </c:numRef>
          </c:val>
        </c:ser>
        <c:ser>
          <c:idx val="7"/>
          <c:order val="7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'0800-2014'!$N$906:$N$992</c:f>
            </c:numRef>
          </c:val>
        </c:ser>
        <c:ser>
          <c:idx val="6"/>
          <c:order val="6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'0800-2014'!$M$906:$M$992</c:f>
            </c:numRef>
          </c:val>
        </c:ser>
        <c:ser>
          <c:idx val="5"/>
          <c:order val="5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'0800-2014'!$L$906:$L$992</c:f>
            </c:numRef>
          </c:val>
        </c:ser>
        <c:ser>
          <c:idx val="4"/>
          <c:order val="4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'0800-2014'!$K$906:$K$992</c:f>
            </c:numRef>
          </c:val>
        </c:ser>
        <c:ser>
          <c:idx val="3"/>
          <c:order val="3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'0800-2014'!$J$906:$J$992</c:f>
            </c:numRef>
          </c:val>
        </c:ser>
        <c:ser>
          <c:idx val="2"/>
          <c:order val="2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'0800-2014'!$I$906:$I$992</c:f>
            </c:numRef>
          </c:val>
        </c:ser>
        <c:ser>
          <c:idx val="1"/>
          <c:order val="1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'0800-2014'!$H$906:$H$992</c:f>
            </c:numRef>
          </c:val>
        </c:ser>
        <c:ser>
          <c:idx val="0"/>
          <c:order val="0"/>
          <c:cat>
            <c:strRef>
              <c:f>'0800-2014'!$A$906:$F$992</c:f>
              <c:strCache>
                <c:ptCount val="2"/>
                <c:pt idx="0">
                  <c:v>      0801  Культура</c:v>
                </c:pt>
                <c:pt idx="1">
                  <c:v>     0804   Другие вопросы в области культуры, кинематографии</c:v>
                </c:pt>
              </c:strCache>
            </c:strRef>
          </c:cat>
          <c:val>
            <c:numRef>
              <c:f>'0800-2014'!$G$906:$G$992</c:f>
            </c:numRef>
          </c:val>
        </c:ser>
      </c:pie3DChart>
    </c:plotArea>
    <c:legend>
      <c:legendPos val="r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'1000'!$AD$5:$AD$6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1.5732436592706047E-3"/>
                  <c:y val="-3.8938053097345132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'1000'!$AD$7:$AD$1024</c:f>
              <c:numCache>
                <c:formatCode>#,##0.0</c:formatCode>
                <c:ptCount val="1"/>
                <c:pt idx="0">
                  <c:v>234754.41</c:v>
                </c:pt>
              </c:numCache>
            </c:numRef>
          </c:val>
        </c:ser>
        <c:ser>
          <c:idx val="1"/>
          <c:order val="1"/>
          <c:tx>
            <c:strRef>
              <c:f>'1000'!$AE$5:$AE$6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7.8662182963530423E-3"/>
                  <c:y val="8.4955752212389768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'1000'!$AE$7:$AE$1024</c:f>
              <c:numCache>
                <c:formatCode>#,##0.0</c:formatCode>
                <c:ptCount val="1"/>
                <c:pt idx="0">
                  <c:v>199261.57</c:v>
                </c:pt>
              </c:numCache>
            </c:numRef>
          </c:val>
        </c:ser>
        <c:ser>
          <c:idx val="2"/>
          <c:order val="2"/>
          <c:tx>
            <c:strRef>
              <c:f>'1000'!$AF$5:$AF$6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'1000'!$AF$7:$AF$1024</c:f>
            </c:numRef>
          </c:val>
          <c:shape val="box"/>
        </c:ser>
        <c:ser>
          <c:idx val="3"/>
          <c:order val="3"/>
          <c:tx>
            <c:strRef>
              <c:f>'1000'!$AG$5:$AG$6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9.4394619556237083E-3"/>
                  <c:y val="-6.3716814159292604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'1000'!$AG$7:$AG$1024</c:f>
              <c:numCache>
                <c:formatCode>_-* #,##0.00_р_._-;\-* #,##0.00_р_._-;_-* "-"??_р_._-;_-@_-</c:formatCode>
                <c:ptCount val="1"/>
                <c:pt idx="0">
                  <c:v>255836.80000000002</c:v>
                </c:pt>
              </c:numCache>
            </c:numRef>
          </c:val>
        </c:ser>
        <c:ser>
          <c:idx val="4"/>
          <c:order val="4"/>
          <c:tx>
            <c:strRef>
              <c:f>'1000'!$AH$5:$AH$6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6.2929746370823623E-3"/>
                  <c:y val="8.8495575221239853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'1000'!$AH$7:$AH$1024</c:f>
              <c:numCache>
                <c:formatCode>_-* #,##0.00_р_._-;\-* #,##0.00_р_._-;_-* "-"??_р_._-;_-@_-</c:formatCode>
                <c:ptCount val="1"/>
                <c:pt idx="0">
                  <c:v>208223.50000000003</c:v>
                </c:pt>
              </c:numCache>
            </c:numRef>
          </c:val>
        </c:ser>
        <c:ser>
          <c:idx val="5"/>
          <c:order val="5"/>
          <c:tx>
            <c:strRef>
              <c:f>'1000'!$AI$5:$AI$6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'1000'!$AI$7:$AI$1024</c:f>
            </c:numRef>
          </c:val>
          <c:shape val="box"/>
        </c:ser>
        <c:ser>
          <c:idx val="6"/>
          <c:order val="6"/>
          <c:tx>
            <c:strRef>
              <c:f>'1000'!$AJ$5:$AJ$6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1.1012705614894241E-2"/>
                  <c:y val="-6.7256637168142133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'1000'!$AJ$7:$AJ$1024</c:f>
              <c:numCache>
                <c:formatCode>_-* #,##0.00_р_._-;\-* #,##0.00_р_._-;_-* "-"??_р_._-;_-@_-</c:formatCode>
                <c:ptCount val="1"/>
                <c:pt idx="0">
                  <c:v>255382.9</c:v>
                </c:pt>
              </c:numCache>
            </c:numRef>
          </c:val>
        </c:ser>
        <c:ser>
          <c:idx val="7"/>
          <c:order val="7"/>
          <c:tx>
            <c:strRef>
              <c:f>'1000'!$AK$5:$AK$6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layout>
                <c:manualLayout>
                  <c:x val="1.5732436592706046E-2"/>
                  <c:y val="7.4336283185841526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'1000'!$AK$7:$AK$1024</c:f>
              <c:numCache>
                <c:formatCode>_-* #,##0.00_р_._-;\-* #,##0.00_р_._-;_-* "-"??_р_._-;_-@_-</c:formatCode>
                <c:ptCount val="1"/>
                <c:pt idx="0">
                  <c:v>210545.2</c:v>
                </c:pt>
              </c:numCache>
            </c:numRef>
          </c:val>
        </c:ser>
        <c:ser>
          <c:idx val="8"/>
          <c:order val="8"/>
          <c:tx>
            <c:strRef>
              <c:f>'1000'!$AL$5:$AL$6</c:f>
              <c:strCache>
                <c:ptCount val="1"/>
                <c:pt idx="0">
                  <c:v>2015 год  Процент исполнения </c:v>
                </c:pt>
              </c:strCache>
            </c:strRef>
          </c:tx>
          <c:val>
            <c:numRef>
              <c:f>'1000'!$AL$7:$AL$1024</c:f>
            </c:numRef>
          </c:val>
          <c:shape val="box"/>
        </c:ser>
        <c:ser>
          <c:idx val="9"/>
          <c:order val="9"/>
          <c:tx>
            <c:strRef>
              <c:f>'1000'!$AM$5:$AM$6</c:f>
              <c:strCache>
                <c:ptCount val="1"/>
                <c:pt idx="0">
                  <c:v>2015 год Структура, в %</c:v>
                </c:pt>
              </c:strCache>
            </c:strRef>
          </c:tx>
          <c:val>
            <c:numRef>
              <c:f>'1000'!$AM$7:$AM$1024</c:f>
            </c:numRef>
          </c:val>
          <c:shape val="box"/>
        </c:ser>
        <c:shape val="cylinder"/>
        <c:axId val="78481664"/>
        <c:axId val="78503936"/>
        <c:axId val="0"/>
      </c:bar3DChart>
      <c:catAx>
        <c:axId val="78481664"/>
        <c:scaling>
          <c:orientation val="minMax"/>
        </c:scaling>
        <c:delete val="1"/>
        <c:axPos val="b"/>
        <c:tickLblPos val="nextTo"/>
        <c:crossAx val="78503936"/>
        <c:crosses val="autoZero"/>
        <c:auto val="1"/>
        <c:lblAlgn val="ctr"/>
        <c:lblOffset val="100"/>
      </c:catAx>
      <c:valAx>
        <c:axId val="7850393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481664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2"/>
      <c:depthPercent val="100"/>
      <c:rAngAx val="1"/>
    </c:view3D>
    <c:plotArea>
      <c:layout>
        <c:manualLayout>
          <c:layoutTarget val="inner"/>
          <c:xMode val="edge"/>
          <c:yMode val="edge"/>
          <c:x val="0.23493993180235695"/>
          <c:y val="0.14285728521333441"/>
          <c:w val="0.62951853521400192"/>
          <c:h val="0.76734770343162462"/>
        </c:manualLayout>
      </c:layout>
      <c:bar3DChart>
        <c:barDir val="col"/>
        <c:grouping val="clustered"/>
        <c:ser>
          <c:idx val="0"/>
          <c:order val="0"/>
          <c:tx>
            <c:strRef>
              <c:f>'Исп. 2012-2014 (диаграммы)'!$E$19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'Исп. 2012-2014 (диаграммы)'!$D$20:$D$23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(диаграммы)'!$E$20:$E$23</c:f>
              <c:numCache>
                <c:formatCode>General</c:formatCode>
                <c:ptCount val="4"/>
                <c:pt idx="0">
                  <c:v>1668837</c:v>
                </c:pt>
                <c:pt idx="1">
                  <c:v>1826856</c:v>
                </c:pt>
                <c:pt idx="2">
                  <c:v>1658366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(диаграммы)'!$F$19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'Исп. 2012-2014 (диаграммы)'!$D$20:$D$23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(диаграммы)'!$F$20:$F$23</c:f>
              <c:numCache>
                <c:formatCode>General</c:formatCode>
                <c:ptCount val="4"/>
                <c:pt idx="0">
                  <c:v>1525799</c:v>
                </c:pt>
                <c:pt idx="1">
                  <c:v>1593822</c:v>
                </c:pt>
                <c:pt idx="2">
                  <c:v>1608182.3</c:v>
                </c:pt>
              </c:numCache>
            </c:numRef>
          </c:val>
        </c:ser>
        <c:shape val="cylinder"/>
        <c:axId val="74836224"/>
        <c:axId val="74842112"/>
        <c:axId val="0"/>
      </c:bar3DChart>
      <c:catAx>
        <c:axId val="7483622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842112"/>
        <c:crosses val="autoZero"/>
        <c:auto val="1"/>
        <c:lblAlgn val="ctr"/>
        <c:lblOffset val="100"/>
        <c:tickLblSkip val="1"/>
        <c:tickMarkSkip val="1"/>
      </c:catAx>
      <c:valAx>
        <c:axId val="7484211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тыс.руб.</a:t>
                </a:r>
              </a:p>
            </c:rich>
          </c:tx>
          <c:layout>
            <c:manualLayout>
              <c:xMode val="edge"/>
              <c:yMode val="edge"/>
              <c:x val="0.12588767128892817"/>
              <c:y val="6.1987531931499737E-2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83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48256783180156"/>
          <c:y val="0.3687084733386663"/>
          <c:w val="0.12198804151276108"/>
          <c:h val="0.23129204087917662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'1000 (4)'!$D$6</c:f>
              <c:strCache>
                <c:ptCount val="1"/>
                <c:pt idx="0">
                  <c:v>Ц.ст.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(4)'!$D$7:$D$1099</c:f>
            </c:numRef>
          </c:val>
          <c:shape val="box"/>
        </c:ser>
        <c:ser>
          <c:idx val="1"/>
          <c:order val="1"/>
          <c:tx>
            <c:strRef>
              <c:f>'1000 (4)'!$E$6</c:f>
              <c:strCache>
                <c:ptCount val="1"/>
                <c:pt idx="0">
                  <c:v>Расх.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(4)'!$E$7:$E$1099</c:f>
            </c:numRef>
          </c:val>
          <c:shape val="box"/>
        </c:ser>
        <c:ser>
          <c:idx val="2"/>
          <c:order val="2"/>
          <c:tx>
            <c:strRef>
              <c:f>'1000 (4)'!$F$6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(4)'!$F$7:$F$1099</c:f>
            </c:numRef>
          </c:val>
          <c:shape val="box"/>
        </c:ser>
        <c:ser>
          <c:idx val="3"/>
          <c:order val="3"/>
          <c:tx>
            <c:strRef>
              <c:f>'1000 (4)'!$G$6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(4)'!$G$7:$G$1099</c:f>
            </c:numRef>
          </c:val>
          <c:shape val="box"/>
        </c:ser>
        <c:ser>
          <c:idx val="4"/>
          <c:order val="4"/>
          <c:tx>
            <c:strRef>
              <c:f>'1000 (4)'!$H$6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(4)'!$H$7:$H$1099</c:f>
            </c:numRef>
          </c:val>
          <c:shape val="box"/>
        </c:ser>
        <c:ser>
          <c:idx val="5"/>
          <c:order val="5"/>
          <c:tx>
            <c:strRef>
              <c:f>'1000 (4)'!$I$6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(4)'!$I$7:$I$1099</c:f>
            </c:numRef>
          </c:val>
          <c:shape val="box"/>
        </c:ser>
        <c:ser>
          <c:idx val="6"/>
          <c:order val="6"/>
          <c:tx>
            <c:strRef>
              <c:f>'1000 (4)'!$J$6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(4)'!$J$7:$J$1099</c:f>
            </c:numRef>
          </c:val>
          <c:shape val="box"/>
        </c:ser>
        <c:ser>
          <c:idx val="7"/>
          <c:order val="7"/>
          <c:tx>
            <c:strRef>
              <c:f>'1000 (4)'!$K$6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(4)'!$K$7:$K$1099</c:f>
            </c:numRef>
          </c:val>
          <c:shape val="box"/>
        </c:ser>
        <c:ser>
          <c:idx val="8"/>
          <c:order val="8"/>
          <c:tx>
            <c:strRef>
              <c:f>'1000 (4)'!$L$6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(4)'!$L$7:$L$1099</c:f>
            </c:numRef>
          </c:val>
          <c:shape val="box"/>
        </c:ser>
        <c:ser>
          <c:idx val="9"/>
          <c:order val="9"/>
          <c:tx>
            <c:strRef>
              <c:f>'1000 (4)'!$M$6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(4)'!$M$7:$M$1099</c:f>
            </c:numRef>
          </c:val>
          <c:shape val="box"/>
        </c:ser>
        <c:ser>
          <c:idx val="10"/>
          <c:order val="10"/>
          <c:tx>
            <c:strRef>
              <c:f>'1000 (4)'!$N$6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(4)'!$N$7:$N$1099</c:f>
            </c:numRef>
          </c:val>
          <c:shape val="box"/>
        </c:ser>
        <c:ser>
          <c:idx val="11"/>
          <c:order val="11"/>
          <c:tx>
            <c:strRef>
              <c:f>'1000 (4)'!$O$6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(4)'!$O$7:$O$1099</c:f>
            </c:numRef>
          </c:val>
          <c:shape val="box"/>
        </c:ser>
        <c:ser>
          <c:idx val="12"/>
          <c:order val="12"/>
          <c:tx>
            <c:strRef>
              <c:f>'1000 (4)'!$P$6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(4)'!$P$7:$P$1099</c:f>
            </c:numRef>
          </c:val>
          <c:shape val="box"/>
        </c:ser>
        <c:ser>
          <c:idx val="13"/>
          <c:order val="13"/>
          <c:tx>
            <c:strRef>
              <c:f>'1000 (4)'!$Q$6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(4)'!$Q$7:$Q$1099</c:f>
            </c:numRef>
          </c:val>
          <c:shape val="box"/>
        </c:ser>
        <c:ser>
          <c:idx val="14"/>
          <c:order val="14"/>
          <c:tx>
            <c:strRef>
              <c:f>'1000 (4)'!$R$6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(4)'!$R$7:$R$1099</c:f>
            </c:numRef>
          </c:val>
          <c:shape val="box"/>
        </c:ser>
        <c:ser>
          <c:idx val="15"/>
          <c:order val="15"/>
          <c:tx>
            <c:strRef>
              <c:f>'1000 (4)'!$S$6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(4)'!$S$7:$S$1099</c:f>
            </c:numRef>
          </c:val>
          <c:shape val="box"/>
        </c:ser>
        <c:ser>
          <c:idx val="16"/>
          <c:order val="16"/>
          <c:tx>
            <c:strRef>
              <c:f>'1000 (4)'!$T$6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(4)'!$T$7:$T$1099</c:f>
            </c:numRef>
          </c:val>
          <c:shape val="box"/>
        </c:ser>
        <c:ser>
          <c:idx val="17"/>
          <c:order val="17"/>
          <c:tx>
            <c:strRef>
              <c:f>'1000 (4)'!$U$6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(4)'!$U$7:$U$1099</c:f>
            </c:numRef>
          </c:val>
          <c:shape val="box"/>
        </c:ser>
        <c:ser>
          <c:idx val="18"/>
          <c:order val="18"/>
          <c:tx>
            <c:strRef>
              <c:f>'1000 (4)'!$V$6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(4)'!$V$7:$V$1099</c:f>
            </c:numRef>
          </c:val>
          <c:shape val="box"/>
        </c:ser>
        <c:ser>
          <c:idx val="19"/>
          <c:order val="19"/>
          <c:tx>
            <c:strRef>
              <c:f>'1000 (4)'!$W$6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(4)'!$W$7:$W$1099</c:f>
            </c:numRef>
          </c:val>
          <c:shape val="box"/>
        </c:ser>
        <c:ser>
          <c:idx val="20"/>
          <c:order val="20"/>
          <c:tx>
            <c:strRef>
              <c:f>'1000 (4)'!$X$6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(4)'!$X$7:$X$1099</c:f>
            </c:numRef>
          </c:val>
          <c:shape val="box"/>
        </c:ser>
        <c:ser>
          <c:idx val="21"/>
          <c:order val="21"/>
          <c:tx>
            <c:strRef>
              <c:f>'1000 (4)'!$Y$6</c:f>
              <c:strCache>
                <c:ptCount val="1"/>
                <c:pt idx="0">
                  <c:v>Процент исполнения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(4)'!$Y$7:$Y$1099</c:f>
            </c:numRef>
          </c:val>
          <c:shape val="box"/>
        </c:ser>
        <c:ser>
          <c:idx val="22"/>
          <c:order val="22"/>
          <c:tx>
            <c:strRef>
              <c:f>'1000 (4)'!$Z$6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(4)'!$Z$7:$Z$1099</c:f>
            </c:numRef>
          </c:val>
          <c:shape val="box"/>
        </c:ser>
        <c:ser>
          <c:idx val="23"/>
          <c:order val="23"/>
          <c:tx>
            <c:strRef>
              <c:f>'1000 (4)'!$AA$6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(4)'!$AA$7:$AA$1099</c:f>
            </c:numRef>
          </c:val>
          <c:shape val="box"/>
        </c:ser>
        <c:ser>
          <c:idx val="24"/>
          <c:order val="24"/>
          <c:tx>
            <c:strRef>
              <c:f>'1000 (4)'!$AB$6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(4)'!$AB$7:$AB$1099</c:f>
            </c:numRef>
          </c:val>
          <c:shape val="box"/>
        </c:ser>
        <c:ser>
          <c:idx val="25"/>
          <c:order val="25"/>
          <c:tx>
            <c:strRef>
              <c:f>'1000 (4)'!$AC$6</c:f>
              <c:strCache>
                <c:ptCount val="1"/>
                <c:pt idx="0">
                  <c:v>#Н/Д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(4)'!$AC$7:$AC$1099</c:f>
            </c:numRef>
          </c:val>
          <c:shape val="box"/>
        </c:ser>
        <c:ser>
          <c:idx val="26"/>
          <c:order val="26"/>
          <c:tx>
            <c:strRef>
              <c:f>'1000 (4)'!$AD$6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(4)'!$AD$7:$AD$1099</c:f>
            </c:numRef>
          </c:val>
          <c:shape val="box"/>
        </c:ser>
        <c:ser>
          <c:idx val="27"/>
          <c:order val="27"/>
          <c:tx>
            <c:strRef>
              <c:f>'1000 (4)'!$AE$6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(4)'!$AE$7:$AE$1099</c:f>
            </c:numRef>
          </c:val>
          <c:shape val="box"/>
        </c:ser>
        <c:ser>
          <c:idx val="28"/>
          <c:order val="28"/>
          <c:tx>
            <c:strRef>
              <c:f>'1000 (4)'!$AF$6</c:f>
              <c:strCache>
                <c:ptCount val="1"/>
                <c:pt idx="0">
                  <c:v>Процент исполнения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(4)'!$AF$7:$AF$1099</c:f>
            </c:numRef>
          </c:val>
          <c:shape val="box"/>
        </c:ser>
        <c:ser>
          <c:idx val="29"/>
          <c:order val="29"/>
          <c:tx>
            <c:strRef>
              <c:f>'1000 (4)'!$AG$6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(4)'!$AG$7:$AG$1099</c:f>
            </c:numRef>
          </c:val>
          <c:shape val="box"/>
        </c:ser>
        <c:ser>
          <c:idx val="30"/>
          <c:order val="30"/>
          <c:tx>
            <c:strRef>
              <c:f>'1000 (4)'!$AH$6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(4)'!$AH$7:$AH$1099</c:f>
            </c:numRef>
          </c:val>
          <c:shape val="box"/>
        </c:ser>
        <c:ser>
          <c:idx val="31"/>
          <c:order val="31"/>
          <c:tx>
            <c:strRef>
              <c:f>'1000 (4)'!$AI$6</c:f>
              <c:strCache>
                <c:ptCount val="1"/>
                <c:pt idx="0">
                  <c:v>Процент исполнения</c:v>
                </c:pt>
              </c:strCache>
            </c:strRef>
          </c:tx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(4)'!$AI$7:$AI$1099</c:f>
            </c:numRef>
          </c:val>
          <c:shape val="box"/>
        </c:ser>
        <c:ser>
          <c:idx val="32"/>
          <c:order val="32"/>
          <c:tx>
            <c:strRef>
              <c:f>'1000 (4)'!$AJ$6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9.0788407964502507E-3"/>
                  <c:y val="-9.3332680086228553E-2"/>
                </c:manualLayout>
              </c:layout>
              <c:showVal val="1"/>
            </c:dLbl>
            <c:dLbl>
              <c:idx val="1"/>
              <c:layout>
                <c:manualLayout>
                  <c:x val="-1.3618261194675367E-2"/>
                  <c:y val="-5.3332960049274014E-2"/>
                </c:manualLayout>
              </c:layout>
              <c:showVal val="1"/>
            </c:dLbl>
            <c:dLbl>
              <c:idx val="2"/>
              <c:layout>
                <c:manualLayout>
                  <c:x val="-1.6644541460158896E-2"/>
                  <c:y val="-6.666620006159187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(4)'!$AJ$7:$AJ$1099</c:f>
              <c:numCache>
                <c:formatCode>_-* #,##0.00_р_._-;\-* #,##0.00_р_._-;_-* "-"??_р_._-;_-@_-</c:formatCode>
                <c:ptCount val="3"/>
                <c:pt idx="0">
                  <c:v>6713.6</c:v>
                </c:pt>
                <c:pt idx="1">
                  <c:v>248211</c:v>
                </c:pt>
                <c:pt idx="2">
                  <c:v>458.3</c:v>
                </c:pt>
              </c:numCache>
            </c:numRef>
          </c:val>
        </c:ser>
        <c:ser>
          <c:idx val="33"/>
          <c:order val="33"/>
          <c:tx>
            <c:strRef>
              <c:f>'1000 (4)'!$AK$6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2697101991125616E-2"/>
                  <c:y val="-5.7777373386712953E-2"/>
                </c:manualLayout>
              </c:layout>
              <c:showVal val="1"/>
            </c:dLbl>
            <c:dLbl>
              <c:idx val="1"/>
              <c:layout>
                <c:manualLayout>
                  <c:x val="3.9341643451284415E-2"/>
                  <c:y val="-6.6666200061591879E-2"/>
                </c:manualLayout>
              </c:layout>
              <c:showVal val="1"/>
            </c:dLbl>
            <c:dLbl>
              <c:idx val="2"/>
              <c:layout>
                <c:manualLayout>
                  <c:x val="1.8157681592900491E-2"/>
                  <c:y val="-6.666620006159187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'1000 (4)'!$C$7:$C$1099</c:f>
              <c:strCache>
                <c:ptCount val="3"/>
                <c:pt idx="0">
                  <c:v>1001</c:v>
                </c:pt>
                <c:pt idx="1">
                  <c:v>1003</c:v>
                </c:pt>
                <c:pt idx="2">
                  <c:v>1006</c:v>
                </c:pt>
              </c:strCache>
            </c:strRef>
          </c:cat>
          <c:val>
            <c:numRef>
              <c:f>'1000 (4)'!$AK$7:$AK$1099</c:f>
              <c:numCache>
                <c:formatCode>_-* #,##0.00_р_._-;\-* #,##0.00_р_._-;_-* "-"??_р_._-;_-@_-</c:formatCode>
                <c:ptCount val="3"/>
                <c:pt idx="0">
                  <c:v>6665.7</c:v>
                </c:pt>
                <c:pt idx="1">
                  <c:v>203421.2</c:v>
                </c:pt>
                <c:pt idx="2">
                  <c:v>458.3</c:v>
                </c:pt>
              </c:numCache>
            </c:numRef>
          </c:val>
        </c:ser>
        <c:shape val="cylinder"/>
        <c:axId val="78745600"/>
        <c:axId val="78747136"/>
        <c:axId val="0"/>
      </c:bar3DChart>
      <c:catAx>
        <c:axId val="787456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747136"/>
        <c:crosses val="autoZero"/>
        <c:auto val="1"/>
        <c:lblAlgn val="ctr"/>
        <c:lblOffset val="100"/>
      </c:catAx>
      <c:valAx>
        <c:axId val="78747136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74560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'1102-1105 (2)'!$AD$5:$AD$6</c:f>
              <c:strCache>
                <c:ptCount val="1"/>
                <c:pt idx="0">
                  <c:v>2013 год План</c:v>
                </c:pt>
              </c:strCache>
            </c:strRef>
          </c:tx>
          <c:dLbls>
            <c:dLbl>
              <c:idx val="0"/>
              <c:layout>
                <c:manualLayout>
                  <c:x val="-1.6015903918701042E-3"/>
                  <c:y val="-5.5966686471459838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'1102-1105 (2)'!$AD$7:$AD$1138</c:f>
              <c:numCache>
                <c:formatCode>#,##0.0</c:formatCode>
                <c:ptCount val="1"/>
                <c:pt idx="0">
                  <c:v>16476.3</c:v>
                </c:pt>
              </c:numCache>
            </c:numRef>
          </c:val>
        </c:ser>
        <c:ser>
          <c:idx val="1"/>
          <c:order val="1"/>
          <c:tx>
            <c:strRef>
              <c:f>'1102-1105 (2)'!$AE$5:$AE$6</c:f>
              <c:strCache>
                <c:ptCount val="1"/>
                <c:pt idx="0">
                  <c:v>2013 год Факт</c:v>
                </c:pt>
              </c:strCache>
            </c:strRef>
          </c:tx>
          <c:dLbls>
            <c:dLbl>
              <c:idx val="0"/>
              <c:layout>
                <c:manualLayout>
                  <c:x val="1.1211132743090525E-2"/>
                  <c:y val="-1.6460790138664669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val>
            <c:numRef>
              <c:f>'1102-1105 (2)'!$AE$7:$AE$1138</c:f>
              <c:numCache>
                <c:formatCode>#,##0.0</c:formatCode>
                <c:ptCount val="1"/>
                <c:pt idx="0">
                  <c:v>14243.44</c:v>
                </c:pt>
              </c:numCache>
            </c:numRef>
          </c:val>
        </c:ser>
        <c:ser>
          <c:idx val="2"/>
          <c:order val="2"/>
          <c:tx>
            <c:strRef>
              <c:f>'1102-1105 (2)'!$AF$5:$AF$6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'1102-1105 (2)'!$AF$7:$AF$1138</c:f>
            </c:numRef>
          </c:val>
          <c:shape val="box"/>
        </c:ser>
        <c:ser>
          <c:idx val="3"/>
          <c:order val="3"/>
          <c:tx>
            <c:strRef>
              <c:f>'1102-1105 (2)'!$AG$5:$AG$6</c:f>
              <c:strCache>
                <c:ptCount val="1"/>
                <c:pt idx="0">
                  <c:v>2014 год План</c:v>
                </c:pt>
              </c:strCache>
            </c:strRef>
          </c:tx>
          <c:dLbls>
            <c:dLbl>
              <c:idx val="0"/>
              <c:layout>
                <c:manualLayout>
                  <c:x val="-4.8047711756102314E-3"/>
                  <c:y val="-5.925884449919277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'1102-1105 (2)'!$AG$7:$AG$1138</c:f>
              <c:numCache>
                <c:formatCode>_-* #,##0.00_р_._-;\-* #,##0.00_р_._-;_-* "-"??_р_._-;_-@_-</c:formatCode>
                <c:ptCount val="1"/>
                <c:pt idx="0">
                  <c:v>20440.5</c:v>
                </c:pt>
              </c:numCache>
            </c:numRef>
          </c:val>
        </c:ser>
        <c:ser>
          <c:idx val="4"/>
          <c:order val="4"/>
          <c:tx>
            <c:strRef>
              <c:f>'1102-1105 (2)'!$AH$5:$AH$6</c:f>
              <c:strCache>
                <c:ptCount val="1"/>
                <c:pt idx="0">
                  <c:v>2014 год Факт</c:v>
                </c:pt>
              </c:strCache>
            </c:strRef>
          </c:tx>
          <c:dLbls>
            <c:dLbl>
              <c:idx val="0"/>
              <c:layout>
                <c:manualLayout>
                  <c:x val="2.0820675094311031E-2"/>
                  <c:y val="-8.88882667487892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'1102-1105 (2)'!$AH$7:$AH$1138</c:f>
              <c:numCache>
                <c:formatCode>_-* #,##0.00_р_._-;\-* #,##0.00_р_._-;_-* "-"??_р_._-;_-@_-</c:formatCode>
                <c:ptCount val="1"/>
                <c:pt idx="0">
                  <c:v>20297.900000000001</c:v>
                </c:pt>
              </c:numCache>
            </c:numRef>
          </c:val>
        </c:ser>
        <c:ser>
          <c:idx val="5"/>
          <c:order val="5"/>
          <c:tx>
            <c:strRef>
              <c:f>'1102-1105 (2)'!$AI$5:$AI$6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'1102-1105 (2)'!$AI$7:$AI$1138</c:f>
            </c:numRef>
          </c:val>
          <c:shape val="box"/>
        </c:ser>
        <c:ser>
          <c:idx val="6"/>
          <c:order val="6"/>
          <c:tx>
            <c:strRef>
              <c:f>'1102-1105 (2)'!$AJ$5:$AJ$6</c:f>
              <c:strCache>
                <c:ptCount val="1"/>
                <c:pt idx="0">
                  <c:v>2015 год План</c:v>
                </c:pt>
              </c:strCache>
            </c:strRef>
          </c:tx>
          <c:dLbls>
            <c:dLbl>
              <c:idx val="0"/>
              <c:layout>
                <c:manualLayout>
                  <c:x val="1.4414313526830718E-2"/>
                  <c:y val="-2.30451061941305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'1102-1105 (2)'!$AJ$7:$AJ$1138</c:f>
              <c:numCache>
                <c:formatCode>_-* #,##0.00_р_._-;\-* #,##0.00_р_._-;_-* "-"??_р_._-;_-@_-</c:formatCode>
                <c:ptCount val="1"/>
                <c:pt idx="0">
                  <c:v>18965.199999999892</c:v>
                </c:pt>
              </c:numCache>
            </c:numRef>
          </c:val>
        </c:ser>
        <c:ser>
          <c:idx val="7"/>
          <c:order val="7"/>
          <c:tx>
            <c:strRef>
              <c:f>'1102-1105 (2)'!$AK$5:$AK$6</c:f>
              <c:strCache>
                <c:ptCount val="1"/>
                <c:pt idx="0">
                  <c:v>2015 год Факт</c:v>
                </c:pt>
              </c:strCache>
            </c:strRef>
          </c:tx>
          <c:dLbls>
            <c:dLbl>
              <c:idx val="0"/>
              <c:layout>
                <c:manualLayout>
                  <c:x val="3.6836579013011815E-2"/>
                  <c:y val="-3.950615555783673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val>
            <c:numRef>
              <c:f>'1102-1105 (2)'!$AK$7:$AK$1138</c:f>
              <c:numCache>
                <c:formatCode>_-* #,##0.00_р_._-;\-* #,##0.00_р_._-;_-* "-"??_р_._-;_-@_-</c:formatCode>
                <c:ptCount val="1"/>
                <c:pt idx="0">
                  <c:v>18958.2</c:v>
                </c:pt>
              </c:numCache>
            </c:numRef>
          </c:val>
        </c:ser>
        <c:ser>
          <c:idx val="8"/>
          <c:order val="8"/>
          <c:tx>
            <c:strRef>
              <c:f>'1102-1105 (2)'!$AL$5:$AL$6</c:f>
              <c:strCache>
                <c:ptCount val="1"/>
                <c:pt idx="0">
                  <c:v>2015 год Процент исполнения</c:v>
                </c:pt>
              </c:strCache>
            </c:strRef>
          </c:tx>
          <c:val>
            <c:numRef>
              <c:f>'1102-1105 (2)'!$AL$7:$AL$1138</c:f>
            </c:numRef>
          </c:val>
          <c:shape val="box"/>
        </c:ser>
        <c:shape val="cylinder"/>
        <c:axId val="79097216"/>
        <c:axId val="77223040"/>
        <c:axId val="0"/>
      </c:bar3DChart>
      <c:catAx>
        <c:axId val="79097216"/>
        <c:scaling>
          <c:orientation val="minMax"/>
        </c:scaling>
        <c:delete val="1"/>
        <c:axPos val="b"/>
        <c:tickLblPos val="nextTo"/>
        <c:crossAx val="77223040"/>
        <c:crosses val="autoZero"/>
        <c:auto val="1"/>
        <c:lblAlgn val="ctr"/>
        <c:lblOffset val="100"/>
      </c:catAx>
      <c:valAx>
        <c:axId val="7722304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09721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'1200'!$L$5:$L$6</c:f>
              <c:strCache>
                <c:ptCount val="1"/>
                <c:pt idx="0">
                  <c:v>2013 год План</c:v>
                </c:pt>
              </c:strCache>
            </c:strRef>
          </c:tx>
          <c:val>
            <c:numRef>
              <c:f>'1200'!$L$7:$L$1186</c:f>
              <c:numCache>
                <c:formatCode>_-* #,##0.00_р_._-;\-* #,##0.00_р_._-;_-* "-"??_р_._-;_-@_-</c:formatCode>
                <c:ptCount val="1"/>
                <c:pt idx="0">
                  <c:v>1495.6</c:v>
                </c:pt>
              </c:numCache>
            </c:numRef>
          </c:val>
        </c:ser>
        <c:ser>
          <c:idx val="1"/>
          <c:order val="1"/>
          <c:tx>
            <c:strRef>
              <c:f>'1200'!$M$5:$M$6</c:f>
              <c:strCache>
                <c:ptCount val="1"/>
                <c:pt idx="0">
                  <c:v>2013 год Факт</c:v>
                </c:pt>
              </c:strCache>
            </c:strRef>
          </c:tx>
          <c:val>
            <c:numRef>
              <c:f>'1200'!$M$7:$M$1186</c:f>
              <c:numCache>
                <c:formatCode>_-* #,##0.00_р_._-;\-* #,##0.00_р_._-;_-* "-"??_р_._-;_-@_-</c:formatCode>
                <c:ptCount val="1"/>
                <c:pt idx="0">
                  <c:v>1495.6</c:v>
                </c:pt>
              </c:numCache>
            </c:numRef>
          </c:val>
        </c:ser>
        <c:ser>
          <c:idx val="2"/>
          <c:order val="2"/>
          <c:tx>
            <c:strRef>
              <c:f>'1200'!$N$5:$N$6</c:f>
              <c:strCache>
                <c:ptCount val="1"/>
                <c:pt idx="0">
                  <c:v>2013 год Процент исполнения</c:v>
                </c:pt>
              </c:strCache>
            </c:strRef>
          </c:tx>
          <c:val>
            <c:numRef>
              <c:f>'1200'!$N$7:$N$1186</c:f>
            </c:numRef>
          </c:val>
          <c:shape val="box"/>
        </c:ser>
        <c:ser>
          <c:idx val="3"/>
          <c:order val="3"/>
          <c:tx>
            <c:strRef>
              <c:f>'1200'!$O$5:$O$6</c:f>
              <c:strCache>
                <c:ptCount val="1"/>
                <c:pt idx="0">
                  <c:v>2014 год План</c:v>
                </c:pt>
              </c:strCache>
            </c:strRef>
          </c:tx>
          <c:val>
            <c:numRef>
              <c:f>'1200'!$O$7:$O$1186</c:f>
              <c:numCache>
                <c:formatCode>_-* #,##0.00_р_._-;\-* #,##0.00_р_._-;_-* "-"??_р_._-;_-@_-</c:formatCode>
                <c:ptCount val="1"/>
                <c:pt idx="0">
                  <c:v>2178.6999999999998</c:v>
                </c:pt>
              </c:numCache>
            </c:numRef>
          </c:val>
        </c:ser>
        <c:ser>
          <c:idx val="4"/>
          <c:order val="4"/>
          <c:tx>
            <c:strRef>
              <c:f>'1200'!$P$5:$P$6</c:f>
              <c:strCache>
                <c:ptCount val="1"/>
                <c:pt idx="0">
                  <c:v>2014 год Факт</c:v>
                </c:pt>
              </c:strCache>
            </c:strRef>
          </c:tx>
          <c:val>
            <c:numRef>
              <c:f>'1200'!$P$7:$P$1186</c:f>
              <c:numCache>
                <c:formatCode>_-* #,##0.00_р_._-;\-* #,##0.00_р_._-;_-* "-"??_р_._-;_-@_-</c:formatCode>
                <c:ptCount val="1"/>
                <c:pt idx="0">
                  <c:v>2178.6999999999998</c:v>
                </c:pt>
              </c:numCache>
            </c:numRef>
          </c:val>
        </c:ser>
        <c:ser>
          <c:idx val="5"/>
          <c:order val="5"/>
          <c:tx>
            <c:strRef>
              <c:f>'1200'!$Q$5:$Q$6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'1200'!$Q$7:$Q$1186</c:f>
            </c:numRef>
          </c:val>
          <c:shape val="box"/>
        </c:ser>
        <c:ser>
          <c:idx val="6"/>
          <c:order val="6"/>
          <c:tx>
            <c:strRef>
              <c:f>'1200'!$R$5:$R$6</c:f>
              <c:strCache>
                <c:ptCount val="1"/>
                <c:pt idx="0">
                  <c:v>2014 год Процент исполнения</c:v>
                </c:pt>
              </c:strCache>
            </c:strRef>
          </c:tx>
          <c:val>
            <c:numRef>
              <c:f>'1200'!$R$7:$R$1186</c:f>
            </c:numRef>
          </c:val>
          <c:shape val="box"/>
        </c:ser>
        <c:ser>
          <c:idx val="7"/>
          <c:order val="7"/>
          <c:tx>
            <c:strRef>
              <c:f>'1200'!$S$5:$S$6</c:f>
              <c:strCache>
                <c:ptCount val="1"/>
                <c:pt idx="0">
                  <c:v>2015 год План</c:v>
                </c:pt>
              </c:strCache>
            </c:strRef>
          </c:tx>
          <c:val>
            <c:numRef>
              <c:f>'1200'!$S$7:$S$1186</c:f>
              <c:numCache>
                <c:formatCode>_-* #,##0.00_р_._-;\-* #,##0.00_р_._-;_-* "-"??_р_._-;_-@_-</c:formatCode>
                <c:ptCount val="1"/>
                <c:pt idx="0">
                  <c:v>2236.8000000000002</c:v>
                </c:pt>
              </c:numCache>
            </c:numRef>
          </c:val>
        </c:ser>
        <c:ser>
          <c:idx val="8"/>
          <c:order val="8"/>
          <c:tx>
            <c:strRef>
              <c:f>'1200'!$T$5:$T$6</c:f>
              <c:strCache>
                <c:ptCount val="1"/>
                <c:pt idx="0">
                  <c:v>2015 год Факт</c:v>
                </c:pt>
              </c:strCache>
            </c:strRef>
          </c:tx>
          <c:val>
            <c:numRef>
              <c:f>'1200'!$T$7:$T$1186</c:f>
              <c:numCache>
                <c:formatCode>_-* #,##0.00_р_._-;\-* #,##0.00_р_._-;_-* "-"??_р_._-;_-@_-</c:formatCode>
                <c:ptCount val="1"/>
                <c:pt idx="0">
                  <c:v>2236.8000000000002</c:v>
                </c:pt>
              </c:numCache>
            </c:numRef>
          </c:val>
        </c:ser>
        <c:ser>
          <c:idx val="9"/>
          <c:order val="9"/>
          <c:tx>
            <c:strRef>
              <c:f>'1200'!$U$5:$U$6</c:f>
              <c:strCache>
                <c:ptCount val="1"/>
                <c:pt idx="0">
                  <c:v>2015 год Процент исполнения</c:v>
                </c:pt>
              </c:strCache>
            </c:strRef>
          </c:tx>
          <c:val>
            <c:numRef>
              <c:f>'1200'!$U$7:$U$1186</c:f>
            </c:numRef>
          </c:val>
          <c:shape val="box"/>
        </c:ser>
        <c:shape val="cylinder"/>
        <c:axId val="79171584"/>
        <c:axId val="79173120"/>
        <c:axId val="0"/>
      </c:bar3DChart>
      <c:catAx>
        <c:axId val="79171584"/>
        <c:scaling>
          <c:orientation val="minMax"/>
        </c:scaling>
        <c:delete val="1"/>
        <c:axPos val="b"/>
        <c:tickLblPos val="nextTo"/>
        <c:crossAx val="79173120"/>
        <c:crosses val="autoZero"/>
        <c:auto val="1"/>
        <c:lblAlgn val="ctr"/>
        <c:lblOffset val="100"/>
      </c:catAx>
      <c:valAx>
        <c:axId val="79173120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171584"/>
        <c:crosses val="autoZero"/>
        <c:crossBetween val="between"/>
      </c:valAx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 baseline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baseline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Количество муниципальных программ, реализуемых на территории Артемовского городского округа в 2013-2015 годах</a:t>
            </a:r>
          </a:p>
        </c:rich>
      </c:tx>
      <c:layout>
        <c:manualLayout>
          <c:xMode val="edge"/>
          <c:yMode val="edge"/>
          <c:x val="0.11566310073973612"/>
          <c:y val="0"/>
        </c:manualLayout>
      </c:layout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'Расчетный (3)'!$A$51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'Расчетный (3)'!$C$49:$G$50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'Расчетный (3)'!$C$51:$G$51</c:f>
            </c:numRef>
          </c:val>
        </c:ser>
        <c:ser>
          <c:idx val="1"/>
          <c:order val="1"/>
          <c:tx>
            <c:strRef>
              <c:f>'Расчетный (3)'!$A$52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'Расчетный (3)'!$C$49:$G$50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'Расчетный (3)'!$C$52:$G$52</c:f>
            </c:numRef>
          </c:val>
        </c:ser>
        <c:ser>
          <c:idx val="2"/>
          <c:order val="2"/>
          <c:tx>
            <c:strRef>
              <c:f>'Расчетный (3)'!$A$53</c:f>
              <c:strCache>
                <c:ptCount val="1"/>
                <c:pt idx="0">
                  <c:v>Процент исполнения</c:v>
                </c:pt>
              </c:strCache>
            </c:strRef>
          </c:tx>
          <c:cat>
            <c:strRef>
              <c:f>'Расчетный (3)'!$C$49:$G$50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'Расчетный (3)'!$C$53:$G$53</c:f>
            </c:numRef>
          </c:val>
        </c:ser>
        <c:ser>
          <c:idx val="3"/>
          <c:order val="3"/>
          <c:tx>
            <c:strRef>
              <c:f>'Расчетный (3)'!$A$54</c:f>
              <c:strCache>
                <c:ptCount val="1"/>
                <c:pt idx="0">
                  <c:v>Количество муниципальных программ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2108486439195102E-3"/>
                  <c:y val="8.8619398213275358E-2"/>
                </c:manualLayout>
              </c:layout>
              <c:showVal val="1"/>
            </c:dLbl>
            <c:dLbl>
              <c:idx val="1"/>
              <c:layout>
                <c:manualLayout>
                  <c:x val="2.8540682414698172E-3"/>
                  <c:y val="8.5525817393476672E-2"/>
                </c:manualLayout>
              </c:layout>
              <c:showVal val="1"/>
            </c:dLbl>
            <c:dLbl>
              <c:idx val="2"/>
              <c:layout>
                <c:manualLayout>
                  <c:x val="2.1405074365704485E-3"/>
                  <c:y val="8.316154216221918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'Расчетный (3)'!$C$49:$G$50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'Расчетный (3)'!$C$54:$G$54</c:f>
              <c:numCache>
                <c:formatCode>General</c:formatCode>
                <c:ptCount val="3"/>
                <c:pt idx="0">
                  <c:v>24</c:v>
                </c:pt>
                <c:pt idx="1">
                  <c:v>23</c:v>
                </c:pt>
                <c:pt idx="2">
                  <c:v>5</c:v>
                </c:pt>
              </c:numCache>
            </c:numRef>
          </c:val>
        </c:ser>
        <c:shape val="box"/>
        <c:axId val="79329536"/>
        <c:axId val="79351808"/>
        <c:axId val="0"/>
      </c:bar3DChart>
      <c:catAx>
        <c:axId val="79329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351808"/>
        <c:crosses val="autoZero"/>
        <c:auto val="1"/>
        <c:lblAlgn val="ctr"/>
        <c:lblOffset val="100"/>
      </c:catAx>
      <c:valAx>
        <c:axId val="79351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3295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8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8.4655492141705261E-3"/>
                  <c:y val="-8.0502581206450555E-2"/>
                </c:manualLayout>
              </c:layout>
              <c:showVal val="1"/>
            </c:dLbl>
            <c:dLbl>
              <c:idx val="2"/>
              <c:layout>
                <c:manualLayout>
                  <c:x val="-6.7724393713363184E-3"/>
                  <c:y val="-5.3668387470966986E-2"/>
                </c:manualLayout>
              </c:layout>
              <c:showVal val="1"/>
            </c:dLbl>
            <c:dLbl>
              <c:idx val="4"/>
              <c:layout>
                <c:manualLayout>
                  <c:x val="-3.3862196856681583E-3"/>
                  <c:y val="-2.347991951854825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'Расчетный  (2)'!$T$3:$AE$4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2013 год</c:v>
                  </c:pt>
                  <c:pt idx="2">
                    <c:v>2014 год</c:v>
                  </c:pt>
                  <c:pt idx="4">
                    <c:v>2015 год</c:v>
                  </c:pt>
                </c:lvl>
              </c:multiLvlStrCache>
            </c:multiLvlStrRef>
          </c:cat>
          <c:val>
            <c:numRef>
              <c:f>'Расчетный  (2)'!$T$5:$AE$5</c:f>
              <c:numCache>
                <c:formatCode>_-* #,##0.00_р_._-;\-* #,##0.00_р_._-;_-* "-"??_р_._-;_-@_-</c:formatCode>
                <c:ptCount val="6"/>
                <c:pt idx="0">
                  <c:v>101000.2</c:v>
                </c:pt>
                <c:pt idx="1">
                  <c:v>78120.800000000003</c:v>
                </c:pt>
                <c:pt idx="2">
                  <c:v>168409.3</c:v>
                </c:pt>
                <c:pt idx="3">
                  <c:v>132189.70000000001</c:v>
                </c:pt>
                <c:pt idx="4">
                  <c:v>1591088.1</c:v>
                </c:pt>
                <c:pt idx="5">
                  <c:v>1531279</c:v>
                </c:pt>
              </c:numCache>
            </c:numRef>
          </c:val>
        </c:ser>
        <c:shape val="cylinder"/>
        <c:axId val="79444224"/>
        <c:axId val="79450112"/>
        <c:axId val="0"/>
      </c:bar3DChart>
      <c:catAx>
        <c:axId val="79444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450112"/>
        <c:crosses val="autoZero"/>
        <c:auto val="1"/>
        <c:lblAlgn val="ctr"/>
        <c:lblOffset val="100"/>
      </c:catAx>
      <c:valAx>
        <c:axId val="79450112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444224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свод!$A$7</c:f>
              <c:strCache>
                <c:ptCount val="1"/>
                <c:pt idx="0">
                  <c:v>Объем муниципального долга, всего</c:v>
                </c:pt>
              </c:strCache>
            </c:strRef>
          </c:tx>
          <c:cat>
            <c:multiLvlStrRef>
              <c:f>свод!$B$5:$L$6</c:f>
              <c:multiLvlStrCache>
                <c:ptCount val="3"/>
                <c:lvl>
                  <c:pt idx="0">
                    <c:v>на 01.01.2014</c:v>
                  </c:pt>
                  <c:pt idx="1">
                    <c:v>на 01.01.2015</c:v>
                  </c:pt>
                  <c:pt idx="2">
                    <c:v>на 01.01.2016</c:v>
                  </c:pt>
                </c:lvl>
                <c:lvl>
                  <c:pt idx="0">
                    <c:v>2013 год</c:v>
                  </c:pt>
                  <c:pt idx="1">
                    <c:v>2014 год</c:v>
                  </c:pt>
                  <c:pt idx="2">
                    <c:v>2015 год</c:v>
                  </c:pt>
                </c:lvl>
              </c:multiLvlStrCache>
            </c:multiLvlStrRef>
          </c:cat>
          <c:val>
            <c:numRef>
              <c:f>свод!$B$7:$L$7</c:f>
            </c:numRef>
          </c:val>
        </c:ser>
        <c:ser>
          <c:idx val="1"/>
          <c:order val="1"/>
          <c:tx>
            <c:strRef>
              <c:f>свод!$A$8</c:f>
              <c:strCache>
                <c:ptCount val="1"/>
                <c:pt idx="0">
                  <c:v>в том числе:</c:v>
                </c:pt>
              </c:strCache>
            </c:strRef>
          </c:tx>
          <c:cat>
            <c:multiLvlStrRef>
              <c:f>свод!$B$5:$L$6</c:f>
              <c:multiLvlStrCache>
                <c:ptCount val="3"/>
                <c:lvl>
                  <c:pt idx="0">
                    <c:v>на 01.01.2014</c:v>
                  </c:pt>
                  <c:pt idx="1">
                    <c:v>на 01.01.2015</c:v>
                  </c:pt>
                  <c:pt idx="2">
                    <c:v>на 01.01.2016</c:v>
                  </c:pt>
                </c:lvl>
                <c:lvl>
                  <c:pt idx="0">
                    <c:v>2013 год</c:v>
                  </c:pt>
                  <c:pt idx="1">
                    <c:v>2014 год</c:v>
                  </c:pt>
                  <c:pt idx="2">
                    <c:v>2015 год</c:v>
                  </c:pt>
                </c:lvl>
              </c:multiLvlStrCache>
            </c:multiLvlStrRef>
          </c:cat>
          <c:val>
            <c:numRef>
              <c:f>свод!$B$8:$L$8</c:f>
            </c:numRef>
          </c:val>
        </c:ser>
        <c:ser>
          <c:idx val="2"/>
          <c:order val="2"/>
          <c:tx>
            <c:strRef>
              <c:f>свод!$A$9</c:f>
              <c:strCache>
                <c:ptCount val="1"/>
                <c:pt idx="0">
                  <c:v>бюджетные кредиты</c:v>
                </c:pt>
              </c:strCache>
            </c:strRef>
          </c:tx>
          <c:dLbls>
            <c:dLbl>
              <c:idx val="0"/>
              <c:layout>
                <c:manualLayout>
                  <c:x val="8.8115325298800742E-2"/>
                  <c:y val="-4.9172218024432522E-2"/>
                </c:manualLayout>
              </c:layout>
              <c:showVal val="1"/>
            </c:dLbl>
            <c:dLbl>
              <c:idx val="1"/>
              <c:layout>
                <c:manualLayout>
                  <c:x val="8.3477676598863265E-2"/>
                  <c:y val="-4.5389739714860704E-2"/>
                </c:manualLayout>
              </c:layout>
              <c:showVal val="1"/>
            </c:dLbl>
            <c:dLbl>
              <c:idx val="2"/>
              <c:layout>
                <c:manualLayout>
                  <c:x val="9.5844739798694567E-2"/>
                  <c:y val="-3.404230478614560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свод!$B$5:$L$6</c:f>
              <c:multiLvlStrCache>
                <c:ptCount val="3"/>
                <c:lvl>
                  <c:pt idx="0">
                    <c:v>на 01.01.2014</c:v>
                  </c:pt>
                  <c:pt idx="1">
                    <c:v>на 01.01.2015</c:v>
                  </c:pt>
                  <c:pt idx="2">
                    <c:v>на 01.01.2016</c:v>
                  </c:pt>
                </c:lvl>
                <c:lvl>
                  <c:pt idx="0">
                    <c:v>2013 год</c:v>
                  </c:pt>
                  <c:pt idx="1">
                    <c:v>2014 год</c:v>
                  </c:pt>
                  <c:pt idx="2">
                    <c:v>2015 год</c:v>
                  </c:pt>
                </c:lvl>
              </c:multiLvlStrCache>
            </c:multiLvlStrRef>
          </c:cat>
          <c:val>
            <c:numRef>
              <c:f>свод!$B$9:$L$9</c:f>
              <c:numCache>
                <c:formatCode>_-* #,##0.00_р_._-;\-* #,##0.00_р_._-;_-* "-"??_р_._-;_-@_-</c:formatCode>
                <c:ptCount val="3"/>
                <c:pt idx="0">
                  <c:v>16562.52</c:v>
                </c:pt>
                <c:pt idx="1">
                  <c:v>18500.599999999897</c:v>
                </c:pt>
                <c:pt idx="2">
                  <c:v>22984.7</c:v>
                </c:pt>
              </c:numCache>
            </c:numRef>
          </c:val>
        </c:ser>
        <c:ser>
          <c:idx val="3"/>
          <c:order val="3"/>
          <c:tx>
            <c:strRef>
              <c:f>свод!$A$10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dLbls>
            <c:dLbl>
              <c:idx val="0"/>
              <c:layout>
                <c:manualLayout>
                  <c:x val="8.0385910798904975E-2"/>
                  <c:y val="-7.1867087881862829E-2"/>
                </c:manualLayout>
              </c:layout>
              <c:showVal val="1"/>
            </c:dLbl>
            <c:dLbl>
              <c:idx val="1"/>
              <c:layout>
                <c:manualLayout>
                  <c:x val="8.3477676598863265E-2"/>
                  <c:y val="-8.6997001120149728E-2"/>
                </c:manualLayout>
              </c:layout>
              <c:showVal val="1"/>
            </c:dLbl>
            <c:dLbl>
              <c:idx val="2"/>
              <c:layout>
                <c:manualLayout>
                  <c:x val="9.5844739798694567E-2"/>
                  <c:y val="-9.834443604886504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свод!$B$5:$L$6</c:f>
              <c:multiLvlStrCache>
                <c:ptCount val="3"/>
                <c:lvl>
                  <c:pt idx="0">
                    <c:v>на 01.01.2014</c:v>
                  </c:pt>
                  <c:pt idx="1">
                    <c:v>на 01.01.2015</c:v>
                  </c:pt>
                  <c:pt idx="2">
                    <c:v>на 01.01.2016</c:v>
                  </c:pt>
                </c:lvl>
                <c:lvl>
                  <c:pt idx="0">
                    <c:v>2013 год</c:v>
                  </c:pt>
                  <c:pt idx="1">
                    <c:v>2014 год</c:v>
                  </c:pt>
                  <c:pt idx="2">
                    <c:v>2015 год</c:v>
                  </c:pt>
                </c:lvl>
              </c:multiLvlStrCache>
            </c:multiLvlStrRef>
          </c:cat>
          <c:val>
            <c:numRef>
              <c:f>свод!$B$10:$L$10</c:f>
              <c:numCache>
                <c:formatCode>_-* #,##0.00_р_._-;\-* #,##0.00_р_._-;_-* "-"??_р_._-;_-@_-</c:formatCode>
                <c:ptCount val="3"/>
                <c:pt idx="0">
                  <c:v>75069.489999999991</c:v>
                </c:pt>
                <c:pt idx="1">
                  <c:v>65570.100000000006</c:v>
                </c:pt>
                <c:pt idx="2">
                  <c:v>52856.6</c:v>
                </c:pt>
              </c:numCache>
            </c:numRef>
          </c:val>
        </c:ser>
        <c:shape val="cylinder"/>
        <c:axId val="79738368"/>
        <c:axId val="79739904"/>
        <c:axId val="0"/>
      </c:bar3DChart>
      <c:catAx>
        <c:axId val="79738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739904"/>
        <c:crosses val="autoZero"/>
        <c:auto val="1"/>
        <c:lblAlgn val="ctr"/>
        <c:lblOffset val="100"/>
      </c:catAx>
      <c:valAx>
        <c:axId val="79739904"/>
        <c:scaling>
          <c:orientation val="minMax"/>
        </c:scaling>
        <c:axPos val="l"/>
        <c:majorGridlines/>
        <c:numFmt formatCode="_-* #,##0.00_р_._-;\-* #,##0.00_р_._-;_-* &quot;-&quot;??_р_._-;_-@_-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73836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'Лист2012-2014'!$D$8:$G$8</c:f>
              <c:strCache>
                <c:ptCount val="4"/>
                <c:pt idx="0">
                  <c:v>Задолженность по исполнительным листам по состоянию на 01.01.2013 года, тыс. руб.</c:v>
                </c:pt>
                <c:pt idx="1">
                  <c:v>Задолженность по исполнительным листам по состоянию на 01.01.2014 года, тыс. руб.</c:v>
                </c:pt>
                <c:pt idx="2">
                  <c:v>Задолженность по исполнительным листам по состоянию на 01.01.2015 года, тыс. руб.</c:v>
                </c:pt>
                <c:pt idx="3">
                  <c:v>Задолженность по исполнительным листам по состоянию на 01.01.2016 года, тыс. руб.</c:v>
                </c:pt>
              </c:strCache>
            </c:strRef>
          </c:cat>
          <c:val>
            <c:numRef>
              <c:f>'Лист2012-2014'!$D$9:$G$9</c:f>
            </c:numRef>
          </c:val>
        </c:ser>
        <c:ser>
          <c:idx val="1"/>
          <c:order val="1"/>
          <c:cat>
            <c:strRef>
              <c:f>'Лист2012-2014'!$D$8:$G$8</c:f>
              <c:strCache>
                <c:ptCount val="4"/>
                <c:pt idx="0">
                  <c:v>Задолженность по исполнительным листам по состоянию на 01.01.2013 года, тыс. руб.</c:v>
                </c:pt>
                <c:pt idx="1">
                  <c:v>Задолженность по исполнительным листам по состоянию на 01.01.2014 года, тыс. руб.</c:v>
                </c:pt>
                <c:pt idx="2">
                  <c:v>Задолженность по исполнительным листам по состоянию на 01.01.2015 года, тыс. руб.</c:v>
                </c:pt>
                <c:pt idx="3">
                  <c:v>Задолженность по исполнительным листам по состоянию на 01.01.2016 года, тыс. руб.</c:v>
                </c:pt>
              </c:strCache>
            </c:strRef>
          </c:cat>
          <c:val>
            <c:numRef>
              <c:f>'Лист2012-2014'!$D$10:$G$10</c:f>
            </c:numRef>
          </c:val>
        </c:ser>
        <c:ser>
          <c:idx val="2"/>
          <c:order val="2"/>
          <c:dLbls>
            <c:dLbl>
              <c:idx val="0"/>
              <c:layout>
                <c:manualLayout>
                  <c:x val="0"/>
                  <c:y val="-1.666666666666670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1.1111111111111125E-2"/>
                </c:manualLayout>
              </c:layout>
              <c:showVal val="1"/>
            </c:dLbl>
            <c:dLbl>
              <c:idx val="3"/>
              <c:layout>
                <c:manualLayout>
                  <c:x val="-3.2679738562091843E-3"/>
                  <c:y val="-3.33333333333333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'Лист2012-2014'!$D$8:$G$8</c:f>
              <c:strCache>
                <c:ptCount val="4"/>
                <c:pt idx="0">
                  <c:v>Задолженность по исполнительным листам по состоянию на 01.01.2013 года, тыс. руб.</c:v>
                </c:pt>
                <c:pt idx="1">
                  <c:v>Задолженность по исполнительным листам по состоянию на 01.01.2014 года, тыс. руб.</c:v>
                </c:pt>
                <c:pt idx="2">
                  <c:v>Задолженность по исполнительным листам по состоянию на 01.01.2015 года, тыс. руб.</c:v>
                </c:pt>
                <c:pt idx="3">
                  <c:v>Задолженность по исполнительным листам по состоянию на 01.01.2016 года, тыс. руб.</c:v>
                </c:pt>
              </c:strCache>
            </c:strRef>
          </c:cat>
          <c:val>
            <c:numRef>
              <c:f>'Лист2012-2014'!$D$11:$G$11</c:f>
              <c:numCache>
                <c:formatCode>General</c:formatCode>
                <c:ptCount val="4"/>
                <c:pt idx="0">
                  <c:v>17574.400000000001</c:v>
                </c:pt>
                <c:pt idx="1">
                  <c:v>63961.9</c:v>
                </c:pt>
                <c:pt idx="2">
                  <c:v>31961.5</c:v>
                </c:pt>
                <c:pt idx="3">
                  <c:v>26888.400000000001</c:v>
                </c:pt>
              </c:numCache>
            </c:numRef>
          </c:val>
        </c:ser>
        <c:axId val="79932032"/>
        <c:axId val="79933824"/>
      </c:barChart>
      <c:catAx>
        <c:axId val="79932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933824"/>
        <c:crosses val="autoZero"/>
        <c:auto val="1"/>
        <c:lblAlgn val="ctr"/>
        <c:lblOffset val="100"/>
      </c:catAx>
      <c:valAx>
        <c:axId val="799338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932032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4.1399708792158395E-2"/>
          <c:y val="7.6511744854062438E-2"/>
          <c:w val="0.64923383832342885"/>
          <c:h val="0.80421994699107568"/>
        </c:manualLayout>
      </c:layout>
      <c:pie3DChart>
        <c:varyColors val="1"/>
        <c:ser>
          <c:idx val="1"/>
          <c:order val="1"/>
          <c:dLbls>
            <c:dLbl>
              <c:idx val="0"/>
              <c:layout>
                <c:manualLayout>
                  <c:x val="3.5513199706101208E-2"/>
                  <c:y val="-1.2822680739475723E-2"/>
                </c:manualLayout>
              </c:layout>
              <c:showVal val="1"/>
            </c:dLbl>
            <c:dLbl>
              <c:idx val="1"/>
              <c:layout>
                <c:manualLayout>
                  <c:x val="1.8191697869434954E-2"/>
                  <c:y val="7.0855226949995534E-2"/>
                </c:manualLayout>
              </c:layout>
              <c:showVal val="1"/>
            </c:dLbl>
            <c:dLbl>
              <c:idx val="2"/>
              <c:layout>
                <c:manualLayout>
                  <c:x val="-1.6967039344063046E-3"/>
                  <c:y val="-1.2256222178672378E-2"/>
                </c:manualLayout>
              </c:layout>
              <c:showVal val="1"/>
            </c:dLbl>
            <c:dLbl>
              <c:idx val="3"/>
              <c:layout>
                <c:manualLayout>
                  <c:x val="-2.3611702600630002E-2"/>
                  <c:y val="-2.3808803904551271E-2"/>
                </c:manualLayout>
              </c:layout>
              <c:showVal val="1"/>
            </c:dLbl>
            <c:dLbl>
              <c:idx val="4"/>
              <c:layout>
                <c:manualLayout>
                  <c:x val="1.7929347291966005E-2"/>
                  <c:y val="-2.914956559067539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'2015 '!$B$11:$B$15</c:f>
              <c:strCache>
                <c:ptCount val="5"/>
                <c:pt idx="0">
                  <c:v>Задолженность по муниципальным гарантиям</c:v>
                </c:pt>
                <c:pt idx="1">
                  <c:v>Задолженность по выпадающим доходам</c:v>
                </c:pt>
                <c:pt idx="2">
                  <c:v>Задолженность за выполненные работы по заключенным договорам </c:v>
                </c:pt>
                <c:pt idx="3">
                  <c:v>Компенсации и проценты за несвоевременное иполнение судебных актов, судебные расходы по оплате услуг представителя  </c:v>
                </c:pt>
                <c:pt idx="4">
                  <c:v>Задолженность по исполнительным листам и решениям налоговых органов, предъявленным к муниципальным учреждениям </c:v>
                </c:pt>
              </c:strCache>
            </c:strRef>
          </c:cat>
          <c:val>
            <c:numRef>
              <c:f>'2015 '!$D$11:$D$15</c:f>
              <c:numCache>
                <c:formatCode>0.00</c:formatCode>
                <c:ptCount val="5"/>
                <c:pt idx="0">
                  <c:v>4.1406921334270814</c:v>
                </c:pt>
                <c:pt idx="1">
                  <c:v>74.659011014763749</c:v>
                </c:pt>
                <c:pt idx="2">
                  <c:v>16.053433325521429</c:v>
                </c:pt>
                <c:pt idx="3">
                  <c:v>5.1468635262870075</c:v>
                </c:pt>
                <c:pt idx="4">
                  <c:v>4.7842192172088955</c:v>
                </c:pt>
              </c:numCache>
            </c:numRef>
          </c:val>
        </c:ser>
        <c:ser>
          <c:idx val="0"/>
          <c:order val="0"/>
          <c:cat>
            <c:strRef>
              <c:f>'2015 '!$B$11:$B$15</c:f>
              <c:strCache>
                <c:ptCount val="5"/>
                <c:pt idx="0">
                  <c:v>Задолженность по муниципальным гарантиям</c:v>
                </c:pt>
                <c:pt idx="1">
                  <c:v>Задолженность по выпадающим доходам</c:v>
                </c:pt>
                <c:pt idx="2">
                  <c:v>Задолженность за выполненные работы по заключенным договорам </c:v>
                </c:pt>
                <c:pt idx="3">
                  <c:v>Компенсации и проценты за несвоевременное иполнение судебных актов, судебные расходы по оплате услуг представителя  </c:v>
                </c:pt>
                <c:pt idx="4">
                  <c:v>Задолженность по исполнительным листам и решениям налоговых органов, предъявленным к муниципальным учреждениям </c:v>
                </c:pt>
              </c:strCache>
            </c:strRef>
          </c:cat>
          <c:val>
            <c:numRef>
              <c:f>'2015 '!$C$11:$C$15</c:f>
            </c:numRef>
          </c:val>
        </c:ser>
      </c:pie3DChart>
    </c:plotArea>
    <c:legend>
      <c:legendPos val="r"/>
      <c:layout>
        <c:manualLayout>
          <c:xMode val="edge"/>
          <c:yMode val="edge"/>
          <c:x val="0.71718896741993698"/>
          <c:y val="0"/>
          <c:w val="0.26809932163334604"/>
          <c:h val="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'Исп. 2012-2014 (диаграммы)'!$X$4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(диаграммы)'!$W$5:$W$7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(диаграммы)'!$X$5:$X$7</c:f>
              <c:numCache>
                <c:formatCode>General</c:formatCode>
                <c:ptCount val="3"/>
                <c:pt idx="0">
                  <c:v>35</c:v>
                </c:pt>
                <c:pt idx="1">
                  <c:v>36</c:v>
                </c:pt>
                <c:pt idx="2" formatCode="0">
                  <c:v>39.1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(диаграммы)'!$Y$4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(диаграммы)'!$W$5:$W$7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(диаграммы)'!$Y$5:$Y$7</c:f>
              <c:numCache>
                <c:formatCode>General</c:formatCode>
                <c:ptCount val="3"/>
                <c:pt idx="0">
                  <c:v>65</c:v>
                </c:pt>
                <c:pt idx="1">
                  <c:v>64</c:v>
                </c:pt>
                <c:pt idx="2" formatCode="0">
                  <c:v>60.9</c:v>
                </c:pt>
              </c:numCache>
            </c:numRef>
          </c:val>
        </c:ser>
        <c:shape val="cylinder"/>
        <c:axId val="74964992"/>
        <c:axId val="74966528"/>
        <c:axId val="0"/>
      </c:bar3DChart>
      <c:catAx>
        <c:axId val="74964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966528"/>
        <c:crosses val="autoZero"/>
        <c:auto val="1"/>
        <c:lblAlgn val="ctr"/>
        <c:lblOffset val="100"/>
      </c:catAx>
      <c:valAx>
        <c:axId val="74966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9649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cat>
            <c:strRef>
              <c:f>'Исп. 2015 (Табл.)  (2)'!$C$5:$C$19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2015 (Табл.)  (2)'!$D$5:$D$19</c:f>
            </c:numRef>
          </c:val>
        </c:ser>
        <c:ser>
          <c:idx val="1"/>
          <c:order val="1"/>
          <c:dLbls>
            <c:dLbl>
              <c:idx val="0"/>
              <c:layout>
                <c:manualLayout>
                  <c:x val="4.1490523250930934E-3"/>
                  <c:y val="-2.6152747837285481E-2"/>
                </c:manualLayout>
              </c:layout>
              <c:showVal val="1"/>
            </c:dLbl>
            <c:dLbl>
              <c:idx val="2"/>
              <c:layout>
                <c:manualLayout>
                  <c:x val="-5.3515672773299175E-3"/>
                  <c:y val="-2.4029228141885267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'Исп. 2015 (Табл.)  (2)'!$C$5:$C$19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'Исп. 2015 (Табл.)  (2)'!$E$5:$E$19</c:f>
              <c:numCache>
                <c:formatCode>0.0</c:formatCode>
                <c:ptCount val="3"/>
                <c:pt idx="0">
                  <c:v>37.489207535737236</c:v>
                </c:pt>
                <c:pt idx="1">
                  <c:v>1.6487993929543829</c:v>
                </c:pt>
                <c:pt idx="2">
                  <c:v>60.861993071307744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693285214348221"/>
          <c:y val="5.1400554097404488E-2"/>
          <c:w val="0.70517957130359465"/>
          <c:h val="0.79822506561679785"/>
        </c:manualLayout>
      </c:layout>
      <c:bar3DChart>
        <c:barDir val="col"/>
        <c:grouping val="clustered"/>
        <c:ser>
          <c:idx val="0"/>
          <c:order val="0"/>
          <c:tx>
            <c:strRef>
              <c:f>'Исп. 2012-2014 (диаграммы)'!$K$4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'Исп. 2012-2014 (диаграммы)'!$J$5:$J$7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(диаграммы)'!$K$5:$K$7</c:f>
              <c:numCache>
                <c:formatCode>General</c:formatCode>
                <c:ptCount val="3"/>
                <c:pt idx="0">
                  <c:v>543743</c:v>
                </c:pt>
                <c:pt idx="1">
                  <c:v>602616</c:v>
                </c:pt>
                <c:pt idx="2" formatCode="0">
                  <c:v>593518.4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(диаграммы)'!$L$4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'Исп. 2012-2014 (диаграммы)'!$J$5:$J$7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(диаграммы)'!$L$5:$L$7</c:f>
              <c:numCache>
                <c:formatCode>General</c:formatCode>
                <c:ptCount val="3"/>
                <c:pt idx="0">
                  <c:v>537616</c:v>
                </c:pt>
                <c:pt idx="1">
                  <c:v>572272</c:v>
                </c:pt>
                <c:pt idx="2" formatCode="0">
                  <c:v>602894.80000000005</c:v>
                </c:pt>
              </c:numCache>
            </c:numRef>
          </c:val>
        </c:ser>
        <c:shape val="cylinder"/>
        <c:axId val="74152960"/>
        <c:axId val="74154752"/>
        <c:axId val="0"/>
      </c:bar3DChart>
      <c:catAx>
        <c:axId val="741529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154752"/>
        <c:crosses val="autoZero"/>
        <c:auto val="1"/>
        <c:lblAlgn val="ctr"/>
        <c:lblOffset val="100"/>
      </c:catAx>
      <c:valAx>
        <c:axId val="74154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152960"/>
        <c:crosses val="autoZero"/>
        <c:crossBetween val="between"/>
      </c:valAx>
    </c:plotArea>
    <c:legend>
      <c:legendPos val="r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'Исп. 2012-2014 (диаграммы)'!$K$21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073146494195508E-3"/>
                  <c:y val="-1.904749049312765E-2"/>
                </c:manualLayout>
              </c:layout>
              <c:showVal val="1"/>
            </c:dLbl>
            <c:dLbl>
              <c:idx val="1"/>
              <c:layout>
                <c:manualLayout>
                  <c:x val="-4.9843887896517721E-3"/>
                  <c:y val="-3.809498098625507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539665399083647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(диаграммы)'!$J$22:$J$24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(диаграммы)'!$K$22:$K$24</c:f>
              <c:numCache>
                <c:formatCode>General</c:formatCode>
                <c:ptCount val="3"/>
                <c:pt idx="0">
                  <c:v>1125094</c:v>
                </c:pt>
                <c:pt idx="1">
                  <c:v>1224240</c:v>
                </c:pt>
                <c:pt idx="2">
                  <c:v>1040191</c:v>
                </c:pt>
              </c:numCache>
            </c:numRef>
          </c:val>
        </c:ser>
        <c:ser>
          <c:idx val="1"/>
          <c:order val="1"/>
          <c:tx>
            <c:strRef>
              <c:f>'Исп. 2012-2014 (диаграммы)'!$L$21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8213647387330012E-2"/>
                  <c:y val="-4.7618726232818924E-2"/>
                </c:manualLayout>
              </c:layout>
              <c:showVal val="1"/>
            </c:dLbl>
            <c:dLbl>
              <c:idx val="1"/>
              <c:layout>
                <c:manualLayout>
                  <c:x val="2.9906332737910411E-2"/>
                  <c:y val="-2.8571235739691281E-2"/>
                </c:manualLayout>
              </c:layout>
              <c:showVal val="1"/>
            </c:dLbl>
            <c:dLbl>
              <c:idx val="2"/>
              <c:layout>
                <c:manualLayout>
                  <c:x val="3.8213647387330012E-2"/>
                  <c:y val="-5.07933079816738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'Исп. 2012-2014 (диаграммы)'!$J$22:$J$24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'Исп. 2012-2014 (диаграммы)'!$L$22:$L$24</c:f>
              <c:numCache>
                <c:formatCode>General</c:formatCode>
                <c:ptCount val="3"/>
                <c:pt idx="0">
                  <c:v>988183</c:v>
                </c:pt>
                <c:pt idx="1">
                  <c:v>1021550</c:v>
                </c:pt>
                <c:pt idx="2" formatCode="0">
                  <c:v>978771.8</c:v>
                </c:pt>
              </c:numCache>
            </c:numRef>
          </c:val>
        </c:ser>
        <c:shape val="cylinder"/>
        <c:axId val="75602944"/>
        <c:axId val="75633408"/>
        <c:axId val="0"/>
      </c:bar3DChart>
      <c:catAx>
        <c:axId val="756029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75633408"/>
        <c:crosses val="autoZero"/>
        <c:auto val="1"/>
        <c:lblAlgn val="ctr"/>
        <c:lblOffset val="100"/>
      </c:catAx>
      <c:valAx>
        <c:axId val="756334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75602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'анализ по разд., подр. (3)'!$A$1209</c:f>
              <c:strCache>
                <c:ptCount val="1"/>
                <c:pt idx="0">
                  <c:v>2013 год</c:v>
                </c:pt>
              </c:strCache>
            </c:strRef>
          </c:tx>
          <c:cat>
            <c:strRef>
              <c:f>'анализ по разд., подр. (3)'!$B$1208:$AD$1208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'анализ по разд., подр. (3)'!$B$1209:$AD$1209</c:f>
              <c:numCache>
                <c:formatCode>General</c:formatCode>
                <c:ptCount val="2"/>
                <c:pt idx="0">
                  <c:v>1685055.9</c:v>
                </c:pt>
                <c:pt idx="1">
                  <c:v>1501968.4</c:v>
                </c:pt>
              </c:numCache>
            </c:numRef>
          </c:val>
        </c:ser>
        <c:ser>
          <c:idx val="1"/>
          <c:order val="1"/>
          <c:tx>
            <c:strRef>
              <c:f>'анализ по разд., подр. (3)'!$A$1210</c:f>
              <c:strCache>
                <c:ptCount val="1"/>
                <c:pt idx="0">
                  <c:v>2014 год</c:v>
                </c:pt>
              </c:strCache>
            </c:strRef>
          </c:tx>
          <c:cat>
            <c:strRef>
              <c:f>'анализ по разд., подр. (3)'!$B$1208:$AD$1208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'анализ по разд., подр. (3)'!$B$1210:$AD$1210</c:f>
              <c:numCache>
                <c:formatCode>General</c:formatCode>
                <c:ptCount val="2"/>
                <c:pt idx="0">
                  <c:v>1857419.3</c:v>
                </c:pt>
                <c:pt idx="1">
                  <c:v>1597372.9</c:v>
                </c:pt>
              </c:numCache>
            </c:numRef>
          </c:val>
        </c:ser>
        <c:ser>
          <c:idx val="2"/>
          <c:order val="2"/>
          <c:tx>
            <c:strRef>
              <c:f>'анализ по разд., подр. (3)'!$A$1211</c:f>
              <c:strCache>
                <c:ptCount val="1"/>
                <c:pt idx="0">
                  <c:v>2015 год</c:v>
                </c:pt>
              </c:strCache>
            </c:strRef>
          </c:tx>
          <c:cat>
            <c:strRef>
              <c:f>'анализ по разд., подр. (3)'!$B$1208:$AD$1208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'анализ по разд., подр. (3)'!$B$1211:$AD$1211</c:f>
              <c:numCache>
                <c:formatCode>General</c:formatCode>
                <c:ptCount val="2"/>
                <c:pt idx="0">
                  <c:v>1678997.3</c:v>
                </c:pt>
                <c:pt idx="1">
                  <c:v>1616765.7</c:v>
                </c:pt>
              </c:numCache>
            </c:numRef>
          </c:val>
        </c:ser>
        <c:shape val="cylinder"/>
        <c:axId val="75851264"/>
        <c:axId val="75852800"/>
        <c:axId val="0"/>
      </c:bar3DChart>
      <c:catAx>
        <c:axId val="758512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852800"/>
        <c:crosses val="autoZero"/>
        <c:auto val="1"/>
        <c:lblAlgn val="ctr"/>
        <c:lblOffset val="100"/>
      </c:catAx>
      <c:valAx>
        <c:axId val="75852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85126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799612099058244"/>
          <c:y val="0"/>
          <c:w val="0.74723754838857803"/>
          <c:h val="0.8377789131834662"/>
        </c:manualLayout>
      </c:layout>
      <c:pie3DChart>
        <c:varyColors val="1"/>
        <c:ser>
          <c:idx val="32"/>
          <c:order val="32"/>
          <c:dLbls>
            <c:dLbl>
              <c:idx val="6"/>
              <c:layout>
                <c:manualLayout>
                  <c:x val="-6.1196083661939904E-3"/>
                  <c:y val="-0.12816970659872898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(2015)'!$AM$7:$AM$1195</c:f>
              <c:numCache>
                <c:formatCode>0.00</c:formatCode>
                <c:ptCount val="12"/>
                <c:pt idx="0">
                  <c:v>9.2539692053091027</c:v>
                </c:pt>
                <c:pt idx="1">
                  <c:v>0.16538574513301468</c:v>
                </c:pt>
                <c:pt idx="2">
                  <c:v>2.5658572543937566</c:v>
                </c:pt>
                <c:pt idx="3">
                  <c:v>4.2615822441062345</c:v>
                </c:pt>
                <c:pt idx="4">
                  <c:v>5.0469898019236812</c:v>
                </c:pt>
                <c:pt idx="5">
                  <c:v>7.7772555417275402E-2</c:v>
                </c:pt>
                <c:pt idx="6">
                  <c:v>58.094057784625207</c:v>
                </c:pt>
                <c:pt idx="7">
                  <c:v>6.1954555319920255</c:v>
                </c:pt>
                <c:pt idx="8">
                  <c:v>13.022616697026752</c:v>
                </c:pt>
                <c:pt idx="9">
                  <c:v>1.1726003341114921</c:v>
                </c:pt>
                <c:pt idx="10">
                  <c:v>0.13835028786174774</c:v>
                </c:pt>
                <c:pt idx="11">
                  <c:v>5.3687432879112014E-3</c:v>
                </c:pt>
              </c:numCache>
            </c:numRef>
          </c:val>
        </c:ser>
        <c:ser>
          <c:idx val="31"/>
          <c:order val="31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(2015)'!$AL$7:$AL$1195</c:f>
            </c:numRef>
          </c:val>
        </c:ser>
        <c:ser>
          <c:idx val="30"/>
          <c:order val="30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(2015)'!$AK$7:$AK$1195</c:f>
            </c:numRef>
          </c:val>
        </c:ser>
        <c:ser>
          <c:idx val="29"/>
          <c:order val="29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(2015)'!$AJ$7:$AJ$1195</c:f>
            </c:numRef>
          </c:val>
        </c:ser>
        <c:ser>
          <c:idx val="28"/>
          <c:order val="28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(2015)'!$AI$7:$AI$1195</c:f>
            </c:numRef>
          </c:val>
        </c:ser>
        <c:ser>
          <c:idx val="27"/>
          <c:order val="27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(2015)'!$AH$7:$AH$1195</c:f>
            </c:numRef>
          </c:val>
        </c:ser>
        <c:ser>
          <c:idx val="26"/>
          <c:order val="26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(2015)'!$AG$7:$AG$1195</c:f>
            </c:numRef>
          </c:val>
        </c:ser>
        <c:ser>
          <c:idx val="25"/>
          <c:order val="25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(2015)'!$AF$7:$AF$1195</c:f>
            </c:numRef>
          </c:val>
        </c:ser>
        <c:ser>
          <c:idx val="24"/>
          <c:order val="24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(2015)'!$AE$7:$AE$1195</c:f>
            </c:numRef>
          </c:val>
        </c:ser>
        <c:ser>
          <c:idx val="23"/>
          <c:order val="23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(2015)'!$AD$7:$AD$1195</c:f>
            </c:numRef>
          </c:val>
        </c:ser>
        <c:ser>
          <c:idx val="22"/>
          <c:order val="22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(2015)'!$AC$7:$AC$1195</c:f>
            </c:numRef>
          </c:val>
        </c:ser>
        <c:ser>
          <c:idx val="21"/>
          <c:order val="21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(2015)'!$AB$7:$AB$1195</c:f>
            </c:numRef>
          </c:val>
        </c:ser>
        <c:ser>
          <c:idx val="20"/>
          <c:order val="20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(2015)'!$AA$7:$AA$1195</c:f>
            </c:numRef>
          </c:val>
        </c:ser>
        <c:ser>
          <c:idx val="19"/>
          <c:order val="19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(2015)'!$Z$7:$Z$1195</c:f>
            </c:numRef>
          </c:val>
        </c:ser>
        <c:ser>
          <c:idx val="18"/>
          <c:order val="18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(2015)'!$Y$7:$Y$1195</c:f>
            </c:numRef>
          </c:val>
        </c:ser>
        <c:ser>
          <c:idx val="17"/>
          <c:order val="17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(2015)'!$X$7:$X$1195</c:f>
            </c:numRef>
          </c:val>
        </c:ser>
        <c:ser>
          <c:idx val="16"/>
          <c:order val="16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(2015)'!$W$7:$W$1195</c:f>
            </c:numRef>
          </c:val>
        </c:ser>
        <c:ser>
          <c:idx val="15"/>
          <c:order val="15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(2015)'!$V$7:$V$1195</c:f>
            </c:numRef>
          </c:val>
        </c:ser>
        <c:ser>
          <c:idx val="14"/>
          <c:order val="14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(2015)'!$U$7:$U$1195</c:f>
            </c:numRef>
          </c:val>
        </c:ser>
        <c:ser>
          <c:idx val="13"/>
          <c:order val="13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(2015)'!$T$7:$T$1195</c:f>
            </c:numRef>
          </c:val>
        </c:ser>
        <c:ser>
          <c:idx val="12"/>
          <c:order val="12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(2015)'!$S$7:$S$1195</c:f>
            </c:numRef>
          </c:val>
        </c:ser>
        <c:ser>
          <c:idx val="11"/>
          <c:order val="11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(2015)'!$R$7:$R$1195</c:f>
            </c:numRef>
          </c:val>
        </c:ser>
        <c:ser>
          <c:idx val="10"/>
          <c:order val="10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(2015)'!$Q$7:$Q$1195</c:f>
            </c:numRef>
          </c:val>
        </c:ser>
        <c:ser>
          <c:idx val="9"/>
          <c:order val="9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(2015)'!$P$7:$P$1195</c:f>
            </c:numRef>
          </c:val>
        </c:ser>
        <c:ser>
          <c:idx val="8"/>
          <c:order val="8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(2015)'!$O$7:$O$1195</c:f>
            </c:numRef>
          </c:val>
        </c:ser>
        <c:ser>
          <c:idx val="7"/>
          <c:order val="7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(2015)'!$N$7:$N$1195</c:f>
            </c:numRef>
          </c:val>
        </c:ser>
        <c:ser>
          <c:idx val="6"/>
          <c:order val="6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(2015)'!$M$7:$M$1195</c:f>
            </c:numRef>
          </c:val>
        </c:ser>
        <c:ser>
          <c:idx val="5"/>
          <c:order val="5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(2015)'!$L$7:$L$1195</c:f>
            </c:numRef>
          </c:val>
        </c:ser>
        <c:ser>
          <c:idx val="4"/>
          <c:order val="4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(2015)'!$K$7:$K$1195</c:f>
            </c:numRef>
          </c:val>
        </c:ser>
        <c:ser>
          <c:idx val="3"/>
          <c:order val="3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(2015)'!$J$7:$J$1195</c:f>
            </c:numRef>
          </c:val>
        </c:ser>
        <c:ser>
          <c:idx val="2"/>
          <c:order val="2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(2015)'!$I$7:$I$1195</c:f>
            </c:numRef>
          </c:val>
        </c:ser>
        <c:ser>
          <c:idx val="1"/>
          <c:order val="1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(2015)'!$H$7:$H$1195</c:f>
            </c:numRef>
          </c:val>
        </c:ser>
        <c:ser>
          <c:idx val="0"/>
          <c:order val="0"/>
          <c:cat>
            <c:strRef>
              <c:f>'анализ по разд. (2015)'!$A$7:$F$1195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'анализ по разд. (2015)'!$G$7:$G$1195</c:f>
            </c:numRef>
          </c:val>
        </c:ser>
      </c:pie3DChart>
    </c:plotArea>
    <c:legend>
      <c:legendPos val="r"/>
      <c:layout>
        <c:manualLayout>
          <c:xMode val="edge"/>
          <c:yMode val="edge"/>
          <c:x val="1.4885236433811655E-2"/>
          <c:y val="0.60175543235223183"/>
          <c:w val="0.96625411473451361"/>
          <c:h val="0.3982446317086167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1.1051866696337313E-2"/>
                  <c:y val="-1.94444444444444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 </a:t>
                    </a:r>
                    <a:r>
                      <a:rPr lang="en-US" dirty="0" smtClean="0"/>
                      <a:t>496,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3153523979069832E-3"/>
                  <c:y val="-3.05555555555555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03 </a:t>
                    </a:r>
                    <a:r>
                      <a:rPr lang="en-US" dirty="0"/>
                      <a:t>953,71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3.1576761989535592E-3"/>
                  <c:y val="-1.388888888888895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0555555555555582E-2"/>
                </c:manualLayout>
              </c:layout>
              <c:showVal val="1"/>
            </c:dLbl>
            <c:dLbl>
              <c:idx val="4"/>
              <c:layout>
                <c:manualLayout>
                  <c:x val="-7.8941904973837303E-3"/>
                  <c:y val="-4.9588454324029432E-2"/>
                </c:manualLayout>
              </c:layout>
              <c:showVal val="1"/>
            </c:dLbl>
            <c:dLbl>
              <c:idx val="5"/>
              <c:layout>
                <c:manualLayout>
                  <c:x val="3.1576761989535011E-3"/>
                  <c:y val="-1.94444444444444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149615,0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multiLvlStrRef>
              <c:f>'0100'!$AD$5:$AL$6</c:f>
              <c:multiLvlStrCache>
                <c:ptCount val="6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  <c:pt idx="4">
                    <c:v>План</c:v>
                  </c:pt>
                  <c:pt idx="5">
                    <c:v>Факт</c:v>
                  </c:pt>
                </c:lvl>
                <c:lvl>
                  <c:pt idx="0">
                    <c:v>2013 год</c:v>
                  </c:pt>
                  <c:pt idx="2">
                    <c:v>2014 год</c:v>
                  </c:pt>
                  <c:pt idx="4">
                    <c:v>2015 год</c:v>
                  </c:pt>
                </c:lvl>
              </c:multiLvlStrCache>
            </c:multiLvlStrRef>
          </c:cat>
          <c:val>
            <c:numRef>
              <c:f>'0100'!$AD$7:$AL$7</c:f>
              <c:numCache>
                <c:formatCode>#,##0.00</c:formatCode>
                <c:ptCount val="6"/>
                <c:pt idx="0">
                  <c:v>106496.68000000002</c:v>
                </c:pt>
                <c:pt idx="1">
                  <c:v>103953.70999999999</c:v>
                </c:pt>
                <c:pt idx="2" formatCode="0.0">
                  <c:v>111039.79999999999</c:v>
                </c:pt>
                <c:pt idx="3" formatCode="0.0">
                  <c:v>107011</c:v>
                </c:pt>
                <c:pt idx="4" formatCode="0.0">
                  <c:v>154286.20000000001</c:v>
                </c:pt>
                <c:pt idx="5" formatCode="0.0">
                  <c:v>149614.99999999968</c:v>
                </c:pt>
              </c:numCache>
            </c:numRef>
          </c:val>
        </c:ser>
        <c:shape val="cylinder"/>
        <c:axId val="76289920"/>
        <c:axId val="76291456"/>
        <c:axId val="0"/>
      </c:bar3DChart>
      <c:catAx>
        <c:axId val="76289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291456"/>
        <c:crosses val="autoZero"/>
        <c:auto val="1"/>
        <c:lblAlgn val="ctr"/>
        <c:lblOffset val="100"/>
      </c:catAx>
      <c:valAx>
        <c:axId val="7629145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289920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EB51F-0224-4922-B3D9-974F28DFB731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2DA48A6-2F8F-418C-86A3-F4F1A350AC7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Докладчик: Начальник Финансового управления Администрации Артемовского городского округа </a:t>
          </a:r>
          <a:endParaRPr lang="ru-RU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10DB30-0AFB-4869-97BF-2EEE832128A8}" type="parTrans" cxnId="{43F00869-B4E8-4A23-8C31-BD156CE4023A}">
      <dgm:prSet/>
      <dgm:spPr/>
      <dgm:t>
        <a:bodyPr/>
        <a:lstStyle/>
        <a:p>
          <a:endParaRPr lang="ru-RU"/>
        </a:p>
      </dgm:t>
    </dgm:pt>
    <dgm:pt modelId="{B4192B61-2CF0-417A-BA58-CD8B94D6D3AF}" type="sibTrans" cxnId="{43F00869-B4E8-4A23-8C31-BD156CE4023A}">
      <dgm:prSet/>
      <dgm:spPr/>
      <dgm:t>
        <a:bodyPr/>
        <a:lstStyle/>
        <a:p>
          <a:endParaRPr lang="ru-RU"/>
        </a:p>
      </dgm:t>
    </dgm:pt>
    <dgm:pt modelId="{00D5571B-A2E3-4DDE-86B9-BD60B6C8C962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aseline="0" dirty="0" smtClean="0">
              <a:solidFill>
                <a:schemeClr val="bg1"/>
              </a:solidFill>
              <a:latin typeface="Times New Roman" pitchFamily="18" charset="0"/>
            </a:rPr>
            <a:t>Бачурина Ольга Геннадьевна</a:t>
          </a:r>
          <a:endParaRPr lang="ru-RU" baseline="0" dirty="0">
            <a:solidFill>
              <a:schemeClr val="bg1"/>
            </a:solidFill>
            <a:latin typeface="Times New Roman" pitchFamily="18" charset="0"/>
          </a:endParaRPr>
        </a:p>
      </dgm:t>
    </dgm:pt>
    <dgm:pt modelId="{42C6D609-664E-453F-A305-C60F42511C0B}" type="parTrans" cxnId="{DB50834E-D205-4A95-A3CF-9A073796EFE5}">
      <dgm:prSet/>
      <dgm:spPr/>
      <dgm:t>
        <a:bodyPr/>
        <a:lstStyle/>
        <a:p>
          <a:endParaRPr lang="ru-RU"/>
        </a:p>
      </dgm:t>
    </dgm:pt>
    <dgm:pt modelId="{E155B6AD-EDF8-4898-94F7-5ECDB0D26B49}" type="sibTrans" cxnId="{DB50834E-D205-4A95-A3CF-9A073796EFE5}">
      <dgm:prSet/>
      <dgm:spPr/>
      <dgm:t>
        <a:bodyPr/>
        <a:lstStyle/>
        <a:p>
          <a:endParaRPr lang="ru-RU"/>
        </a:p>
      </dgm:t>
    </dgm:pt>
    <dgm:pt modelId="{634B4B31-4A20-4219-8CCE-39FB5978C1DA}" type="pres">
      <dgm:prSet presAssocID="{F61EB51F-0224-4922-B3D9-974F28DFB7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98BB8B-6C3E-4F2B-90EB-F606F86BA06F}" type="pres">
      <dgm:prSet presAssocID="{12DA48A6-2F8F-418C-86A3-F4F1A350AC7C}" presName="node" presStyleLbl="node1" presStyleIdx="0" presStyleCnt="2" custScaleY="103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912EC-DF96-450C-8750-48A1524BC510}" type="pres">
      <dgm:prSet presAssocID="{B4192B61-2CF0-417A-BA58-CD8B94D6D3AF}" presName="sibTrans" presStyleCnt="0"/>
      <dgm:spPr/>
    </dgm:pt>
    <dgm:pt modelId="{A0D5E21D-0AD7-4748-BE25-53AFAAD3AAC4}" type="pres">
      <dgm:prSet presAssocID="{00D5571B-A2E3-4DDE-86B9-BD60B6C8C962}" presName="node" presStyleLbl="node1" presStyleIdx="1" presStyleCnt="2" custScaleY="79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0834E-D205-4A95-A3CF-9A073796EFE5}" srcId="{F61EB51F-0224-4922-B3D9-974F28DFB731}" destId="{00D5571B-A2E3-4DDE-86B9-BD60B6C8C962}" srcOrd="1" destOrd="0" parTransId="{42C6D609-664E-453F-A305-C60F42511C0B}" sibTransId="{E155B6AD-EDF8-4898-94F7-5ECDB0D26B49}"/>
    <dgm:cxn modelId="{43F00869-B4E8-4A23-8C31-BD156CE4023A}" srcId="{F61EB51F-0224-4922-B3D9-974F28DFB731}" destId="{12DA48A6-2F8F-418C-86A3-F4F1A350AC7C}" srcOrd="0" destOrd="0" parTransId="{5A10DB30-0AFB-4869-97BF-2EEE832128A8}" sibTransId="{B4192B61-2CF0-417A-BA58-CD8B94D6D3AF}"/>
    <dgm:cxn modelId="{5865D176-7C0B-466A-BEF9-068E6D5205D0}" type="presOf" srcId="{00D5571B-A2E3-4DDE-86B9-BD60B6C8C962}" destId="{A0D5E21D-0AD7-4748-BE25-53AFAAD3AAC4}" srcOrd="0" destOrd="0" presId="urn:microsoft.com/office/officeart/2005/8/layout/default#1"/>
    <dgm:cxn modelId="{A95CDD4E-4023-4840-851D-CA85C31B54E2}" type="presOf" srcId="{12DA48A6-2F8F-418C-86A3-F4F1A350AC7C}" destId="{3598BB8B-6C3E-4F2B-90EB-F606F86BA06F}" srcOrd="0" destOrd="0" presId="urn:microsoft.com/office/officeart/2005/8/layout/default#1"/>
    <dgm:cxn modelId="{EE88BDEE-9D6A-4CC3-A477-EDDDCD8CF2C7}" type="presOf" srcId="{F61EB51F-0224-4922-B3D9-974F28DFB731}" destId="{634B4B31-4A20-4219-8CCE-39FB5978C1DA}" srcOrd="0" destOrd="0" presId="urn:microsoft.com/office/officeart/2005/8/layout/default#1"/>
    <dgm:cxn modelId="{E50E17F9-EF46-4D1E-9C0D-D91F825AC68C}" type="presParOf" srcId="{634B4B31-4A20-4219-8CCE-39FB5978C1DA}" destId="{3598BB8B-6C3E-4F2B-90EB-F606F86BA06F}" srcOrd="0" destOrd="0" presId="urn:microsoft.com/office/officeart/2005/8/layout/default#1"/>
    <dgm:cxn modelId="{5706FF2F-8516-465C-BC99-0C0A52ADDF38}" type="presParOf" srcId="{634B4B31-4A20-4219-8CCE-39FB5978C1DA}" destId="{056912EC-DF96-450C-8750-48A1524BC510}" srcOrd="1" destOrd="0" presId="urn:microsoft.com/office/officeart/2005/8/layout/default#1"/>
    <dgm:cxn modelId="{327A9508-738A-497C-9357-7E5BA98EA31B}" type="presParOf" srcId="{634B4B31-4A20-4219-8CCE-39FB5978C1DA}" destId="{A0D5E21D-0AD7-4748-BE25-53AFAAD3AAC4}" srcOrd="2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80D77F-8293-43ED-9060-5545D3375163}" type="datetimeFigureOut">
              <a:rPr lang="ru-RU"/>
              <a:pPr>
                <a:defRPr/>
              </a:pPr>
              <a:t>25.06.2016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1F0A14-3DC1-4F81-B11D-67943CD8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C5174-696B-44EA-BF48-4FFB3166024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11D2F-6173-4DFD-ACFB-FDD84F4C59E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33E4F-B6D9-48AC-BF08-A802F85EAA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F04C8D-5A32-40FD-9ABC-7F1B4DD15D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65D59-0CFC-47F5-943F-83DA6588FE9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BD7273-A65F-4052-ADB2-52B670ADB8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CFFB2-51E8-44EC-BDCB-D51EDEE30E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AFF3D-63FA-4C1A-B4C5-ECAFDA59CF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D1875-762E-4A44-802B-22DBE14C3F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176F2-83AA-4783-B611-E0C6E03EDC4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A7EF0-10CD-44C4-BABE-6FC8A576C7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FD59F-5879-4B69-9CF6-BF0425F9FD2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E7A530-EBCF-43A9-AC3A-5915575335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F1BB1-34ED-4DF1-9BC3-67F11481F5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4" name="Дата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2DDF01-430E-463E-B9D4-2354DFF35ED6}" type="datetimeFigureOut">
              <a:rPr lang="ru-RU"/>
              <a:pPr>
                <a:defRPr/>
              </a:pPr>
              <a:t>25.06.2016</a:t>
            </a:fld>
            <a:endParaRPr lang="ru-RU"/>
          </a:p>
        </p:txBody>
      </p:sp>
      <p:sp>
        <p:nvSpPr>
          <p:cNvPr id="25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6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E3B1CC-A46C-42BF-B0AE-E45E84218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0B47E0-BC54-442E-B3E0-13760B85A2E5}" type="datetimeFigureOut">
              <a:rPr lang="ru-RU"/>
              <a:pPr>
                <a:defRPr/>
              </a:pPr>
              <a:t>25.06.2016</a:t>
            </a:fld>
            <a:endParaRPr lang="ru-RU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25FF3F-7C40-4927-90D3-A1FC6F26E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Дата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2C1782-1B18-47A1-8D98-8CC9F596E037}" type="datetimeFigureOut">
              <a:rPr lang="ru-RU"/>
              <a:pPr>
                <a:defRPr/>
              </a:pPr>
              <a:t>25.06.2016</a:t>
            </a:fld>
            <a:endParaRPr lang="ru-RU"/>
          </a:p>
        </p:txBody>
      </p:sp>
      <p:sp>
        <p:nvSpPr>
          <p:cNvPr id="27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CA5707-EB8C-4490-99CB-74A1CDFEA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7" name="Прямая соединительная линия 14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6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1" name="Прямая соединительная линия 10"/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12"/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5" name="Прямая соединительная линия 18"/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0"/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E43CC7-D8EF-4531-819D-F12D40B3FCBD}" type="datetimeFigureOut">
              <a:rPr lang="ru-RU"/>
              <a:pPr>
                <a:defRPr/>
              </a:pPr>
              <a:t>25.06.2016</a:t>
            </a:fld>
            <a:endParaRPr lang="ru-RU"/>
          </a:p>
        </p:txBody>
      </p:sp>
      <p:sp>
        <p:nvSpPr>
          <p:cNvPr id="2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F685F7-423E-48A0-8B42-FAE64F818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7466-EE8C-4827-AF82-18E731956584}" type="datetimeFigureOut">
              <a:rPr lang="ru-RU"/>
              <a:pPr>
                <a:defRPr/>
              </a:pPr>
              <a:t>25.06.2016</a:t>
            </a:fld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D4CF-B70C-45F0-ABA8-7F3F8E6E5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4" name="Дата 4"/>
          <p:cNvSpPr>
            <a:spLocks noGrp="1"/>
          </p:cNvSpPr>
          <p:nvPr>
            <p:ph type="dt" sz="half" idx="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D3BFF82-3930-4946-973B-8E83BB53ECD2}" type="datetimeFigureOut">
              <a:rPr lang="ru-RU"/>
              <a:pPr>
                <a:defRPr/>
              </a:pPr>
              <a:t>25.06.2016</a:t>
            </a:fld>
            <a:endParaRPr lang="ru-RU"/>
          </a:p>
        </p:txBody>
      </p:sp>
      <p:sp>
        <p:nvSpPr>
          <p:cNvPr id="35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3DAC117-03CA-43D4-B13C-FCEFF67FF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964" y="1801156"/>
            <a:ext cx="7772399" cy="16802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отчет об исполнении бюджета Артемовского городского округа за 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71600" y="4143380"/>
          <a:ext cx="6400800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5483" name="Picture 4" descr="Герб - Артемовский городской округ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5" y="357188"/>
            <a:ext cx="1146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0"/>
            <a:ext cx="8858250" cy="714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 Артемовского  городского  округа</a:t>
            </a:r>
            <a:br>
              <a:rPr lang="ru-RU" sz="2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в 2015 году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1563" y="765175"/>
            <a:ext cx="6858000" cy="360363"/>
          </a:xfrm>
          <a:prstGeom prst="rect">
            <a:avLst/>
          </a:prstGeom>
          <a:solidFill>
            <a:srgbClr val="FFFF99"/>
          </a:solidFill>
          <a:ln w="9525">
            <a:solidFill>
              <a:srgbClr val="F0EA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Общий объем  поступивших доходов– 1 608 182,3тыс.руб.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268413"/>
            <a:ext cx="2736850" cy="915987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Налоговые доходы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602 894,8тыс.руб.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75000" y="1276350"/>
            <a:ext cx="2738438" cy="904875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26 515,7тыс.руб.</a:t>
            </a:r>
            <a:endParaRPr lang="ru-RU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084888" y="1268413"/>
            <a:ext cx="2736850" cy="915987"/>
          </a:xfrm>
          <a:prstGeom prst="rect">
            <a:avLst/>
          </a:prstGeom>
          <a:solidFill>
            <a:srgbClr val="FFCCFF"/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Безвозмездные перечисления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978 771,8тыс.руб.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250825" y="2420938"/>
            <a:ext cx="2736850" cy="450850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Налог на доходы физических лиц –  </a:t>
            </a:r>
          </a:p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531 919,3 тыс. руб.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50825" y="30083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Налог на имущество физических лиц – 8 540,9 тыс. руб.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34950" y="3933825"/>
            <a:ext cx="2752725" cy="577850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Единый налог на вмененный доход  для отдельных видов деятельности – </a:t>
            </a:r>
          </a:p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27 470,6 тыс. руб.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3203575" y="2420938"/>
            <a:ext cx="2736850" cy="706437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Доходы от оказания платных услуг (работ) и компенсации государства – 14 158,8 тыс. руб.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203575" y="3273425"/>
            <a:ext cx="2736850" cy="700088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Платежи при пользовании природными ресурсами – 584,0</a:t>
            </a:r>
          </a:p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3203575" y="6143625"/>
            <a:ext cx="2797175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Штрафы, санкции, возмещение ущерба –  3 521,4 тыс. руб.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3203575" y="4071938"/>
            <a:ext cx="2736850" cy="857250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Доходы от продажи материальных и нематериальных активов – 1 366,4 тыс. руб.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084888" y="2420938"/>
            <a:ext cx="2736850" cy="792162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Дотации – 82 982,0 тыс. руб.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6084888" y="4437063"/>
            <a:ext cx="2736850" cy="863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Субвенции – 576 555,6 тыс. руб.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084888" y="3357563"/>
            <a:ext cx="2736850" cy="935037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Субсидии – 326 364,8 тыс. руб</a:t>
            </a:r>
            <a:r>
              <a:rPr lang="ru-RU" sz="1400" b="1">
                <a:solidFill>
                  <a:schemeClr val="accent2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2411413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4572000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6804025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161925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457200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7380288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250825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Rectangle 39"/>
          <p:cNvSpPr>
            <a:spLocks noChangeArrowheads="1"/>
          </p:cNvSpPr>
          <p:nvPr/>
        </p:nvSpPr>
        <p:spPr bwMode="auto">
          <a:xfrm>
            <a:off x="241300" y="3538538"/>
            <a:ext cx="2738438" cy="290512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Земельный налог –  9 840,8 тыс. руб.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236538" y="4606925"/>
            <a:ext cx="2752725" cy="427038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Единый сельскохозяйственный налог – 3 764,0 тыс. руб.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52413" y="5153025"/>
            <a:ext cx="2728912" cy="6064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Налог, взимаемый в связи с применением патентной системы налогообложения – 341,4  тыс. руб.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44475" y="5880100"/>
            <a:ext cx="2736850" cy="392113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Акцизы по подакцизным товарам (продукции) – 13 837,6   тыс. руб.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194050" y="5000625"/>
            <a:ext cx="2738438" cy="1071563"/>
          </a:xfrm>
          <a:prstGeom prst="rect">
            <a:avLst/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– 6 863,8 тыс. руб.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44475" y="6340475"/>
            <a:ext cx="2744788" cy="376238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Государственная пошлина – </a:t>
            </a:r>
          </a:p>
          <a:p>
            <a:pPr algn="ctr"/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7 162,5 тыс. руб.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072188" y="5429250"/>
            <a:ext cx="2786062" cy="85725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Иные межбюджетные трансферты – 4 064,6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500"/>
                            </p:stCondLst>
                            <p:childTnLst>
                              <p:par>
                                <p:cTn id="6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500"/>
                            </p:stCondLst>
                            <p:childTnLst>
                              <p:par>
                                <p:cTn id="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500"/>
                            </p:stCondLst>
                            <p:childTnLst>
                              <p:par>
                                <p:cTn id="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99" grpId="0" animBg="1"/>
      <p:bldP spid="20500" grpId="0" animBg="1"/>
      <p:bldP spid="20501" grpId="0" animBg="1"/>
      <p:bldP spid="20502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7732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по налоговым и неналоговым доходам бюджета Артемовского городского округа</a:t>
            </a:r>
            <a:b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2013-2015 годах</a:t>
            </a:r>
            <a:r>
              <a:rPr lang="ru-RU" sz="2800">
                <a:latin typeface="+mj-lt"/>
              </a:rPr>
              <a:t/>
            </a:r>
            <a:br>
              <a:rPr lang="ru-RU" sz="2800">
                <a:latin typeface="+mj-lt"/>
              </a:rPr>
            </a:br>
            <a:endParaRPr lang="ru-RU" sz="2800">
              <a:latin typeface="+mj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1408113" y="1779588"/>
          <a:ext cx="7151687" cy="350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0863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250825" y="5357813"/>
          <a:ext cx="8785225" cy="1357313"/>
        </p:xfrm>
        <a:graphic>
          <a:graphicData uri="http://schemas.openxmlformats.org/drawingml/2006/table">
            <a:tbl>
              <a:tblPr/>
              <a:tblGrid>
                <a:gridCol w="2222500"/>
                <a:gridCol w="2225675"/>
                <a:gridCol w="2222500"/>
                <a:gridCol w="211455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543743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537616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602616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572272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618175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629410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0"/>
            <a:ext cx="8786812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в части налоговых и неналоговых доходов за 2013-2015 годы</a:t>
            </a:r>
          </a:p>
        </p:txBody>
      </p:sp>
      <p:graphicFrame>
        <p:nvGraphicFramePr>
          <p:cNvPr id="122157" name="Group 301"/>
          <p:cNvGraphicFramePr>
            <a:graphicFrameLocks noGrp="1"/>
          </p:cNvGraphicFramePr>
          <p:nvPr>
            <p:ph idx="4294967295"/>
          </p:nvPr>
        </p:nvGraphicFramePr>
        <p:xfrm>
          <a:off x="0" y="692150"/>
          <a:ext cx="8785225" cy="6165853"/>
        </p:xfrm>
        <a:graphic>
          <a:graphicData uri="http://schemas.openxmlformats.org/drawingml/2006/table">
            <a:tbl>
              <a:tblPr/>
              <a:tblGrid>
                <a:gridCol w="2738437"/>
                <a:gridCol w="646113"/>
                <a:gridCol w="576262"/>
                <a:gridCol w="555625"/>
                <a:gridCol w="639763"/>
                <a:gridCol w="639762"/>
                <a:gridCol w="569913"/>
                <a:gridCol w="854075"/>
                <a:gridCol w="854075"/>
                <a:gridCol w="711200"/>
              </a:tblGrid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512651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506088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577779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548966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593518,40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602894,80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464065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456183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501878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477316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523534,00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531919,30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26319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21167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13250,00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13837,60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27277,00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27470,60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3732,70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3764,00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физ.лиц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8114,00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8540,90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9840,80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7013,00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7162,50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31092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31528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24837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23306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24656,60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26515,70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гос. и муниципального имущества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6475,00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6825,10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гос. и муниципальных унитарных предприятий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гос. и муниципальной собственности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 и компенсация затрат государства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13302,90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14158,80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гос. и муниципальной собственности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гос. и муниципальной собственности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3521,40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543743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537616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602616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572272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618175,00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629410,50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785225" cy="12684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по безвозмездным поступлениям бюджета Артемовского городского округа в 2013-2015 годах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617538" y="1347788"/>
          <a:ext cx="7643812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2913" name="Group 33"/>
          <p:cNvGraphicFramePr>
            <a:graphicFrameLocks noGrp="1"/>
          </p:cNvGraphicFramePr>
          <p:nvPr>
            <p:ph sz="half" idx="4294967295"/>
          </p:nvPr>
        </p:nvGraphicFramePr>
        <p:xfrm>
          <a:off x="971550" y="5429250"/>
          <a:ext cx="7572375" cy="1428752"/>
        </p:xfrm>
        <a:graphic>
          <a:graphicData uri="http://schemas.openxmlformats.org/drawingml/2006/table">
            <a:tbl>
              <a:tblPr/>
              <a:tblGrid>
                <a:gridCol w="1893887"/>
                <a:gridCol w="1892300"/>
                <a:gridCol w="1893888"/>
                <a:gridCol w="18923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1125094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988183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87,8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1224240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1021550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1040191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978772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12842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 в части безвозмездных поступлений за 2013-2015 годы</a:t>
            </a:r>
          </a:p>
        </p:txBody>
      </p:sp>
      <p:graphicFrame>
        <p:nvGraphicFramePr>
          <p:cNvPr id="124028" name="Group 124"/>
          <p:cNvGraphicFramePr>
            <a:graphicFrameLocks noGrp="1"/>
          </p:cNvGraphicFramePr>
          <p:nvPr>
            <p:ph idx="4294967295"/>
          </p:nvPr>
        </p:nvGraphicFramePr>
        <p:xfrm>
          <a:off x="107950" y="1784350"/>
          <a:ext cx="9036050" cy="4783140"/>
        </p:xfrm>
        <a:graphic>
          <a:graphicData uri="http://schemas.openxmlformats.org/drawingml/2006/table">
            <a:tbl>
              <a:tblPr/>
              <a:tblGrid>
                <a:gridCol w="2370138"/>
                <a:gridCol w="815975"/>
                <a:gridCol w="739775"/>
                <a:gridCol w="666750"/>
                <a:gridCol w="739775"/>
                <a:gridCol w="768350"/>
                <a:gridCol w="593725"/>
                <a:gridCol w="933450"/>
                <a:gridCol w="815975"/>
                <a:gridCol w="592137"/>
              </a:tblGrid>
              <a:tr h="492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1125094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988183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1224240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1021550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1040191,00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978771,80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240272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240272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82982,00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82982,00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убсидии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330354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237755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490705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333149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332710,80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326364,80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535923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583262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548665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613488,30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576555,60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4064,60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4064,60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-16968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-11151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-18402,10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городских округов от возврата организациями остатков субсидий прошлых лет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283,99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6945,30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7206,90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785225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Исполнение  расходной  части  бюджета  Артемовского  городского округа в 2013-2015 годах</a:t>
            </a:r>
          </a:p>
        </p:txBody>
      </p:sp>
      <p:graphicFrame>
        <p:nvGraphicFramePr>
          <p:cNvPr id="124978" name="Group 50"/>
          <p:cNvGraphicFramePr>
            <a:graphicFrameLocks noGrp="1"/>
          </p:cNvGraphicFramePr>
          <p:nvPr>
            <p:ph sz="half" idx="4294967295"/>
          </p:nvPr>
        </p:nvGraphicFramePr>
        <p:xfrm>
          <a:off x="250825" y="1341438"/>
          <a:ext cx="8713788" cy="1927225"/>
        </p:xfrm>
        <a:graphic>
          <a:graphicData uri="http://schemas.openxmlformats.org/drawingml/2006/table">
            <a:tbl>
              <a:tblPr/>
              <a:tblGrid>
                <a:gridCol w="1068388"/>
                <a:gridCol w="900112"/>
                <a:gridCol w="858838"/>
                <a:gridCol w="855662"/>
                <a:gridCol w="857250"/>
                <a:gridCol w="857250"/>
                <a:gridCol w="854075"/>
                <a:gridCol w="855663"/>
                <a:gridCol w="836612"/>
                <a:gridCol w="769938"/>
              </a:tblGrid>
              <a:tr h="352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9525" marR="9525" marT="9525" marB="0" anchor="b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9525" marR="9525" marT="9525" marB="0" anchor="b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9525" marR="9525" marT="9525" marB="0" anchor="b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Расходы бюджета,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 тыс. руб.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1685055,9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1501968,4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89,1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1857419,3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1597372,9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86,0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1678997,3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1616765,7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96,3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143375"/>
            <a:ext cx="43576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14375" y="73025"/>
            <a:ext cx="8429625" cy="1427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Исполнение плановых показателей расходной части бюджета Артемовского городского  округа</a:t>
            </a:r>
            <a:b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</a:p>
        </p:txBody>
      </p:sp>
      <p:graphicFrame>
        <p:nvGraphicFramePr>
          <p:cNvPr id="125987" name="Group 35"/>
          <p:cNvGraphicFramePr>
            <a:graphicFrameLocks noGrp="1"/>
          </p:cNvGraphicFramePr>
          <p:nvPr>
            <p:ph idx="4294967295"/>
          </p:nvPr>
        </p:nvGraphicFramePr>
        <p:xfrm>
          <a:off x="179388" y="4724400"/>
          <a:ext cx="8856662" cy="1992314"/>
        </p:xfrm>
        <a:graphic>
          <a:graphicData uri="http://schemas.openxmlformats.org/drawingml/2006/table">
            <a:tbl>
              <a:tblPr/>
              <a:tblGrid>
                <a:gridCol w="2160587"/>
                <a:gridCol w="2087563"/>
                <a:gridCol w="2089150"/>
                <a:gridCol w="2519362"/>
              </a:tblGrid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1685055,9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1501968,4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89,1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1857419,3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1597372,9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86,0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1678997,3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1616765,7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96,3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285852" y="1214422"/>
          <a:ext cx="6572296" cy="358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8512175" cy="571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Bookman Old Style" pitchFamily="18" charset="0"/>
              </a:rPr>
              <a:t>Исполнение расходной части бюджета Артемовского городского округа в 2015 году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86126" y="2214562"/>
            <a:ext cx="2786062" cy="2786063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1 616 765,7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72188" y="1052513"/>
            <a:ext cx="2928937" cy="733425"/>
          </a:xfrm>
          <a:prstGeom prst="homePlate">
            <a:avLst>
              <a:gd name="adj" fmla="val 133616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939 244,8 тыс.руб.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7188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1928813"/>
            <a:ext cx="2928937" cy="785812"/>
          </a:xfrm>
          <a:prstGeom prst="homePlate">
            <a:avLst>
              <a:gd name="adj" fmla="val 9911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81 598,0 тыс.руб.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72188" y="2857500"/>
            <a:ext cx="2928937" cy="714375"/>
          </a:xfrm>
          <a:prstGeom prst="homePlate">
            <a:avLst>
              <a:gd name="adj" fmla="val 11675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210 545,2 тыс.руб.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10800000">
            <a:off x="6072188" y="3714750"/>
            <a:ext cx="2928937" cy="714375"/>
          </a:xfrm>
          <a:prstGeom prst="homePlate">
            <a:avLst>
              <a:gd name="adj" fmla="val 11675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Культура и кинематография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100 166,0 тыс.руб.</a:t>
            </a: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 rot="10800000">
            <a:off x="6216650" y="4643438"/>
            <a:ext cx="2784475" cy="731837"/>
          </a:xfrm>
          <a:prstGeom prst="homePlate">
            <a:avLst>
              <a:gd name="adj" fmla="val 101267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Физическая культура и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спорт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18 958,2 тыс.руб.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072188" y="5499100"/>
            <a:ext cx="2928937" cy="787400"/>
          </a:xfrm>
          <a:prstGeom prst="homePlate">
            <a:avLst>
              <a:gd name="adj" fmla="val 116759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Средства массовой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информации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2 236,8 тыс.руб.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57188" y="1071563"/>
            <a:ext cx="2857500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Общегосударственные вопросы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149 615,0 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57188" y="2000250"/>
            <a:ext cx="2857500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Национальная оборона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2 673,9 тыс. руб.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357188" y="2781300"/>
            <a:ext cx="2857500" cy="933450"/>
          </a:xfrm>
          <a:prstGeom prst="homePlate">
            <a:avLst>
              <a:gd name="adj" fmla="val 82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Национальная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 и правоохранительная деятельность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41 483,9 тыс. руб.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357188" y="5572125"/>
            <a:ext cx="2786062" cy="714375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Обслуживание государственного и муниципального долга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  86,8  тыс. руб.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357188" y="3860800"/>
            <a:ext cx="2786062" cy="647700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Национальная экономика  68 899,9 тыс. 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57188" y="4643438"/>
            <a:ext cx="2857500" cy="785812"/>
          </a:xfrm>
          <a:prstGeom prst="homePlate">
            <a:avLst>
              <a:gd name="adj" fmla="val 10932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Охрана окружающей среды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1 257,4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  <p:bldP spid="14354" grpId="0" animBg="1"/>
      <p:bldP spid="14355" grpId="0" animBg="1"/>
      <p:bldP spid="14357" grpId="0" animBg="1"/>
      <p:bldP spid="143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712200" cy="6651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 Артемовского городского округа</a:t>
            </a:r>
            <a:br>
              <a:rPr lang="ru-RU" sz="2400" b="1" smtClean="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 в 2013-2015 годах</a:t>
            </a:r>
          </a:p>
        </p:txBody>
      </p:sp>
      <p:graphicFrame>
        <p:nvGraphicFramePr>
          <p:cNvPr id="128189" name="Group 189"/>
          <p:cNvGraphicFramePr>
            <a:graphicFrameLocks noGrp="1"/>
          </p:cNvGraphicFramePr>
          <p:nvPr>
            <p:ph idx="4294967295"/>
          </p:nvPr>
        </p:nvGraphicFramePr>
        <p:xfrm>
          <a:off x="107950" y="908050"/>
          <a:ext cx="9036050" cy="5741993"/>
        </p:xfrm>
        <a:graphic>
          <a:graphicData uri="http://schemas.openxmlformats.org/drawingml/2006/table">
            <a:tbl>
              <a:tblPr/>
              <a:tblGrid>
                <a:gridCol w="1981200"/>
                <a:gridCol w="493713"/>
                <a:gridCol w="727075"/>
                <a:gridCol w="863600"/>
                <a:gridCol w="577850"/>
                <a:gridCol w="733425"/>
                <a:gridCol w="873125"/>
                <a:gridCol w="552450"/>
                <a:gridCol w="895350"/>
                <a:gridCol w="833437"/>
                <a:gridCol w="504825"/>
              </a:tblGrid>
              <a:tr h="247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Разд., Подр.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106 496,68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103 953,71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111039,8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107011,0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154286,2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149615,0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2 673,10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2 566,02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4 694,03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4 691,01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9875,0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41663,2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41483,9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112 553,38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87 810,43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121168,8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101768,4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72770,5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68899,8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 коммунальное хозяйство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129 561,34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119 884,59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144842,9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127498,6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83226,6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81598,0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38 139,64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35 923,07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32669,9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31856,8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958 736,49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852 826,38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1053579,8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883683,7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946183,9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939244,8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79 374,96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79 212,58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103075,4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103058,8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100174,4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100166,0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234 754,41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199 261,57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255836,8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208223,5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255382,9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210545,2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16 476,30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14 243,44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20440,5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20297,9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18965,2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18958,2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1 495,60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1 495,60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1 685 055,9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1 501 968,4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1857419,3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1597372,9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1678997,3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1616765,7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7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142875"/>
            <a:ext cx="8353425" cy="7143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 городского округа  в 2015 году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357158" y="1000108"/>
          <a:ext cx="464347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9081" name="Group 57"/>
          <p:cNvGraphicFramePr>
            <a:graphicFrameLocks noGrp="1"/>
          </p:cNvGraphicFramePr>
          <p:nvPr>
            <p:ph sz="quarter" idx="4"/>
          </p:nvPr>
        </p:nvGraphicFramePr>
        <p:xfrm>
          <a:off x="5003800" y="1125538"/>
          <a:ext cx="3925888" cy="5256216"/>
        </p:xfrm>
        <a:graphic>
          <a:graphicData uri="http://schemas.openxmlformats.org/drawingml/2006/table">
            <a:tbl>
              <a:tblPr/>
              <a:tblGrid>
                <a:gridCol w="2881313"/>
                <a:gridCol w="1044575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Структура расходов, 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 коммунальное хозяйство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Всего расходов: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643938" cy="15843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Количество главных распорядителей средств бюджета Артемовского городского округа и муниципальных учреждений Артемовского городского округа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</a:p>
        </p:txBody>
      </p:sp>
      <p:graphicFrame>
        <p:nvGraphicFramePr>
          <p:cNvPr id="54340" name="Group 68"/>
          <p:cNvGraphicFramePr>
            <a:graphicFrameLocks noGrp="1"/>
          </p:cNvGraphicFramePr>
          <p:nvPr>
            <p:ph idx="4294967295"/>
          </p:nvPr>
        </p:nvGraphicFramePr>
        <p:xfrm>
          <a:off x="827088" y="2420938"/>
          <a:ext cx="7653338" cy="3733802"/>
        </p:xfrm>
        <a:graphic>
          <a:graphicData uri="http://schemas.openxmlformats.org/drawingml/2006/table">
            <a:tbl>
              <a:tblPr/>
              <a:tblGrid>
                <a:gridCol w="5000625"/>
                <a:gridCol w="952500"/>
                <a:gridCol w="890588"/>
                <a:gridCol w="809625"/>
              </a:tblGrid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главных распорядителей средств бюджета Артемовского городского округа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учреждений –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казенных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14313"/>
            <a:ext cx="8713788" cy="1285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0100 «Общегосударственные расходы»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за 2013-2015 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100138" y="1500188"/>
          <a:ext cx="8043862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1108" name="Group 36"/>
          <p:cNvGraphicFramePr>
            <a:graphicFrameLocks noGrp="1"/>
          </p:cNvGraphicFramePr>
          <p:nvPr/>
        </p:nvGraphicFramePr>
        <p:xfrm>
          <a:off x="611188" y="5572125"/>
          <a:ext cx="8032750" cy="1005523"/>
        </p:xfrm>
        <a:graphic>
          <a:graphicData uri="http://schemas.openxmlformats.org/drawingml/2006/table">
            <a:tbl>
              <a:tblPr/>
              <a:tblGrid>
                <a:gridCol w="2728912"/>
                <a:gridCol w="946150"/>
                <a:gridCol w="868363"/>
                <a:gridCol w="847725"/>
                <a:gridCol w="935037"/>
                <a:gridCol w="936625"/>
                <a:gridCol w="769938"/>
              </a:tblGrid>
              <a:tr h="168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106 496,7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103 953,7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111 039,8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107 011,0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154 286,2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149 615,0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9036050" cy="11255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по разделу 0100 «Общегосударственные вопросы»  в 2015 году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358357" y="2705894"/>
            <a:ext cx="2643187" cy="223202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149 615,0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3429000"/>
            <a:ext cx="3313113" cy="785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Администрации Артемовского городского округа – 26 062,5 тыс. руб.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95963" y="1268413"/>
            <a:ext cx="3144837" cy="874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825" y="1285875"/>
            <a:ext cx="3313113" cy="642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Денежное содержание высшего должностного лица Артемовского городского округа – 1 470,6 тыс. руб.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50825" y="2000250"/>
            <a:ext cx="3313113" cy="571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Думы Артемовского городского округа - 3 848,0 тыс. руб.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86438" y="5286375"/>
            <a:ext cx="3143250" cy="714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Частичное исполнение судебных актов по искам к казне Артемовского городского округа  - 430,0 тыс. руб.</a:t>
            </a:r>
            <a:endParaRPr lang="ru-RU" sz="13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0825" y="2643188"/>
            <a:ext cx="3321050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Главы Администрации Артемовского городского округа – </a:t>
            </a:r>
          </a:p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1 381,0 тыс.руб. </a:t>
            </a:r>
            <a:endParaRPr lang="ru-RU" sz="13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4357688"/>
            <a:ext cx="3286125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территориальных органов местного самоуправления – </a:t>
            </a:r>
          </a:p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21 741,3 тыс.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5072063"/>
            <a:ext cx="3286125" cy="7858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Денежное содержание председателя Счетной палаты Артемовского городского округа – 887,4 тыс. руб.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86438" y="1285875"/>
            <a:ext cx="3144837" cy="8747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 и обеспечение деятельности Комитета по управлению муниципальным имуществом Артемовского городского округа – 5 185,3 тыс.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6438" y="2214563"/>
            <a:ext cx="3143250" cy="785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 и обеспечение деятельности Финансового управления Администрации Артемовского городского округа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11 049,2 тыс. руб.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38" y="3071813"/>
            <a:ext cx="3143250" cy="1357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Частичное исполнение обязательств Артемовского городского округа  (Гаранта) в связи с получением требований от Бенефициара об оплате денежных сумм по предоставленным в 2013-2015 годах муниципальным гарантиям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61 011,0 тыс. руб. 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6438" y="6072188"/>
            <a:ext cx="314325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развития архивного дела в Артемовском городском округе –</a:t>
            </a:r>
          </a:p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10 408,0 тыс. руб.</a:t>
            </a:r>
            <a:endParaRPr lang="ru-RU" sz="13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6000750"/>
            <a:ext cx="3286125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 и обеспечение деятельности Счетной палаты Артемовского городского округа  -   2 030,5 тыс. руб. </a:t>
            </a:r>
            <a:endParaRPr lang="ru-RU" sz="13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38" y="4500563"/>
            <a:ext cx="3143250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тех. инвентаризации бесхозяйных объектов для оформления их в муниц. собственность – </a:t>
            </a:r>
          </a:p>
          <a:p>
            <a:pPr algn="ctr">
              <a:defRPr/>
            </a:pPr>
            <a:r>
              <a:rPr lang="ru-RU" sz="13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1 260,4 тыс. руб.</a:t>
            </a: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4825" y="0"/>
            <a:ext cx="8639175" cy="13573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 0300 «Национальная безопасность и правоохранительная деятельность» 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928662" y="1617650"/>
          <a:ext cx="778674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539750" y="5572125"/>
          <a:ext cx="8143932" cy="128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357322"/>
                <a:gridCol w="1357322"/>
                <a:gridCol w="1357322"/>
                <a:gridCol w="1357322"/>
                <a:gridCol w="1357322"/>
              </a:tblGrid>
              <a:tr h="37363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год</a:t>
                      </a:r>
                      <a:endParaRPr lang="ru-RU" sz="1800" b="0" i="0" u="none" strike="noStrike" baseline="0" dirty="0">
                        <a:solidFill>
                          <a:schemeClr val="bg1"/>
                        </a:solidFill>
                        <a:latin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</a:t>
                      </a:r>
                      <a:r>
                        <a:rPr lang="ru-RU" sz="18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2015 </a:t>
                      </a:r>
                      <a:r>
                        <a:rPr lang="ru-RU" sz="18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0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/>
                        </a:rPr>
                        <a:t>4 694,03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/>
                        </a:rPr>
                        <a:t>4 691,01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/>
                        </a:rPr>
                        <a:t>9875,0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/>
                        </a:rPr>
                        <a:t>9102,6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Times New Roman"/>
                        </a:rPr>
                        <a:t>41663,2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/>
                        </a:rPr>
                        <a:t>41483,9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512175" cy="903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в 2015 году по разделу 0300 «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Национальная безопасность и правоохранительная деятельность»</a:t>
            </a:r>
            <a:endParaRPr lang="ru-RU" sz="2000" b="1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14688" y="2357438"/>
            <a:ext cx="3071812" cy="2500312"/>
          </a:xfrm>
          <a:prstGeom prst="upDownArrowCallout">
            <a:avLst>
              <a:gd name="adj1" fmla="val 25004"/>
              <a:gd name="adj2" fmla="val 24998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41 483,9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72188" y="981075"/>
            <a:ext cx="2928937" cy="1233488"/>
          </a:xfrm>
          <a:prstGeom prst="homePlate">
            <a:avLst>
              <a:gd name="adj" fmla="val 77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обеспечению пожарной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безопасности на территории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Артемовского городского округа </a:t>
            </a:r>
          </a:p>
          <a:p>
            <a:pPr algn="ctr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2395,2 тыс. руб.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95288" y="9810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2357438"/>
            <a:ext cx="2928937" cy="1358900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профилактике правонарушений на территории Артемовского городского округа – 315,0 тыс. руб.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00063" y="1000125"/>
            <a:ext cx="2857500" cy="1143000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обеспечение деятельности  муниципального казенного учреждения АГО «Единая дежурно-диспетчерская служба» 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- 5 551,7 тыс. руб. 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00063" y="2286000"/>
            <a:ext cx="2857500" cy="1143000"/>
          </a:xfrm>
          <a:prstGeom prst="homePlate">
            <a:avLst>
              <a:gd name="adj" fmla="val 3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 мероприятий по гражданской обороне, предупреждению ЧС природного и техногенного характера составили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 449,5 тыс. руб.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00063" y="3571875"/>
            <a:ext cx="2857500" cy="1285875"/>
          </a:xfrm>
          <a:prstGeom prst="homePlate">
            <a:avLst>
              <a:gd name="adj" fmla="val 113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Эксплуатация природо-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охранного объекта шахтный водоотлив поселка Буланаш  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- 27 285,5 тыс. руб. 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500063" y="5000625"/>
            <a:ext cx="2928937" cy="1571625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Реконструкция объекта «Водоотлив погружными насосами для защиты п. Буланаш от подтопления, предусмотренный проектом ликвидации ОАО "Вахрушевуголь» (шахта «Егоршинская») </a:t>
            </a:r>
          </a:p>
          <a:p>
            <a:pPr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1 947,0 тыс. руб.</a:t>
            </a:r>
            <a:endParaRPr lang="ru-RU" sz="1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0800000" flipV="1">
            <a:off x="6084888" y="3857625"/>
            <a:ext cx="2916237" cy="2667000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ru-RU"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Оплата аварийно-восстановительных работ по предотвращению ЧС,  связанной с выходом из строя насосных агрегатов в клетьевом стволе шахты «Егоршинская» в п.Буланаш  за счет резервного фонда Администрации Артемовского городского округа –  3 540,0 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0"/>
            <a:ext cx="86439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0400 « Национальная экономика» 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000100" y="1214422"/>
          <a:ext cx="7500990" cy="420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7247" name="Group 31"/>
          <p:cNvGraphicFramePr>
            <a:graphicFrameLocks noGrp="1"/>
          </p:cNvGraphicFramePr>
          <p:nvPr>
            <p:ph sz="quarter" idx="4"/>
          </p:nvPr>
        </p:nvGraphicFramePr>
        <p:xfrm>
          <a:off x="539750" y="5516563"/>
          <a:ext cx="8143875" cy="1143000"/>
        </p:xfrm>
        <a:graphic>
          <a:graphicData uri="http://schemas.openxmlformats.org/drawingml/2006/table">
            <a:tbl>
              <a:tblPr/>
              <a:tblGrid>
                <a:gridCol w="1417638"/>
                <a:gridCol w="1344612"/>
                <a:gridCol w="1346200"/>
                <a:gridCol w="1344613"/>
                <a:gridCol w="1346200"/>
                <a:gridCol w="1344612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112 553,4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87 810,4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121 168,8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101 768,4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72 770,4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68 899,8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E8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512175" cy="9810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в 2015 году по разделу 0400</a:t>
            </a:r>
            <a:b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«Национальная экономика»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250406" y="2464595"/>
            <a:ext cx="3000375" cy="2500312"/>
          </a:xfrm>
          <a:prstGeom prst="upDownArrowCallout">
            <a:avLst>
              <a:gd name="adj1" fmla="val 25000"/>
              <a:gd name="adj2" fmla="val 25000"/>
              <a:gd name="adj3" fmla="val 16921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68 899,9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72188" y="1071563"/>
            <a:ext cx="2928937" cy="1000125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Развитие системы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поддержки субъектов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малого и среднего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предпринимательства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– 669,5 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95288" y="1052513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6072188" y="2214563"/>
            <a:ext cx="2928937" cy="1571625"/>
          </a:xfrm>
          <a:prstGeom prst="homePlate">
            <a:avLst>
              <a:gd name="adj" fmla="val 73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Уплата налога на имущество организаций, в части имущества,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используемого муниципальными учреждениями при оказании муниципальных услуг (выполнении работ) –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2,5 тыс. руб. 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 rot="10800000">
            <a:off x="6072188" y="3857625"/>
            <a:ext cx="2928937" cy="1643063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государственного полномочия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Свердловской области по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проведения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мероприятий по отлову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содержанию безнадзорных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собак  – 468,1 тыс. руб.</a:t>
            </a: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 rot="10800000">
            <a:off x="6072188" y="5643563"/>
            <a:ext cx="2928937" cy="1071562"/>
          </a:xfrm>
          <a:prstGeom prst="homePlate">
            <a:avLst>
              <a:gd name="adj" fmla="val 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 anchorCtr="1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 и обеспечение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деятельности Комитета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архитектуре и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градостроительству АГО –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2393,1тыс. руб.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357188" y="1143000"/>
            <a:ext cx="3071812" cy="1000125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Капитальный ремонт Красногвардейского гидроузла</a:t>
            </a:r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 на реке Ирбит в п. Красногвардейский – </a:t>
            </a:r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24 268,4 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57188" y="2286000"/>
            <a:ext cx="3000375" cy="1071563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Мероприятия в области сельскохозяйственного производства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195,0 тыс. руб. 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357188" y="3571875"/>
            <a:ext cx="3000375" cy="1285875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Содержание и ремонт гидротехнических сооружений, находящихся в муниципальной собственности Артемовского городского округа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2 040,8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тыс. руб. 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357188" y="5000625"/>
            <a:ext cx="3000375" cy="571500"/>
          </a:xfrm>
          <a:prstGeom prst="homePlate">
            <a:avLst>
              <a:gd name="adj" fmla="val 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Дорожный фонд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38 859,4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</a:rPr>
              <a:t>тыс. руб.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7188" y="5715000"/>
            <a:ext cx="2990850" cy="1027113"/>
          </a:xfrm>
          <a:prstGeom prst="homePlate">
            <a:avLst>
              <a:gd name="adj" fmla="val 4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информационных технологий на территории Артемовского городского округа 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–  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3,1 </a:t>
            </a: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8" grpId="0" animBg="1"/>
      <p:bldP spid="14352" grpId="0" animBg="1"/>
      <p:bldP spid="14353" grpId="0" animBg="1"/>
      <p:bldP spid="14354" grpId="0" animBg="1"/>
      <p:bldP spid="143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611188" y="188913"/>
            <a:ext cx="7772400" cy="3527425"/>
          </a:xfrm>
        </p:spPr>
        <p:txBody>
          <a:bodyPr/>
          <a:lstStyle/>
          <a:p>
            <a:pPr marL="68263" indent="0" algn="ctr" eaLnBrk="1" hangingPunct="1">
              <a:buFont typeface="Wingdings" pitchFamily="2" charset="2"/>
              <a:buNone/>
            </a:pP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Объем расходов бюджета  Артемовского городского округа на жилищно-коммунальное хозяйство в 2015 году </a:t>
            </a:r>
          </a:p>
          <a:p>
            <a:pPr marL="68263" indent="0" algn="ctr" eaLnBrk="1" hangingPunct="1">
              <a:buFont typeface="Wingdings" pitchFamily="2" charset="2"/>
              <a:buNone/>
            </a:pPr>
            <a:r>
              <a:rPr lang="ru-RU" sz="3800" b="1" smtClean="0">
                <a:latin typeface="Times New Roman" pitchFamily="18" charset="0"/>
                <a:cs typeface="Times New Roman" pitchFamily="18" charset="0"/>
              </a:rPr>
              <a:t>составил – 81 598,1 тыс. руб.</a:t>
            </a:r>
          </a:p>
          <a:p>
            <a:pPr marL="68263" indent="0" algn="ctr" eaLnBrk="1" hangingPunct="1"/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0" name="Рисунок 3" descr="artemte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190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Рисунок 4" descr="g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572000"/>
            <a:ext cx="2928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Рисунок 5" descr="imag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4572000"/>
            <a:ext cx="3038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1284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0500 «Жилищно-коммунальное хозяйство» в 2013-2015 годах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642910" y="1446199"/>
          <a:ext cx="8215369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7071" name="Group 31"/>
          <p:cNvGraphicFramePr>
            <a:graphicFrameLocks noGrp="1"/>
          </p:cNvGraphicFramePr>
          <p:nvPr>
            <p:ph sz="quarter" idx="4"/>
          </p:nvPr>
        </p:nvGraphicFramePr>
        <p:xfrm>
          <a:off x="755650" y="5516563"/>
          <a:ext cx="7686675" cy="1108075"/>
        </p:xfrm>
        <a:graphic>
          <a:graphicData uri="http://schemas.openxmlformats.org/drawingml/2006/table">
            <a:tbl>
              <a:tblPr/>
              <a:tblGrid>
                <a:gridCol w="1281113"/>
                <a:gridCol w="1281112"/>
                <a:gridCol w="1281113"/>
                <a:gridCol w="1281112"/>
                <a:gridCol w="1281113"/>
                <a:gridCol w="1281112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129 561,3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119 884,6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144 842,9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127 498,6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83 226,6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81 598,1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7191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2015 году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95288" y="1052513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81 598,1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79388" y="3429000"/>
            <a:ext cx="2305050" cy="300037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Подраздел 0501 «Жилищное хозяйство» -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16 686,2 тыс. руб.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484438" y="3429000"/>
            <a:ext cx="2106612" cy="3000375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Подраздел 0502 «Коммунальное хозяйство» -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14 074,7 тыс. руб.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877050" y="3435350"/>
            <a:ext cx="2124075" cy="2994025"/>
          </a:xfrm>
          <a:prstGeom prst="rect">
            <a:avLst/>
          </a:prstGeom>
          <a:solidFill>
            <a:srgbClr val="00FFFF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Подраздел 0505 «Другие вопросы в области жилищно-коммунального хозяйства» -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8 815,1 тыс. руб.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266825" y="1995488"/>
            <a:ext cx="1893887" cy="1163638"/>
          </a:xfrm>
          <a:prstGeom prst="curvedUpArrow">
            <a:avLst>
              <a:gd name="adj1" fmla="val 34005"/>
              <a:gd name="adj2" fmla="val 72690"/>
              <a:gd name="adj3" fmla="val 74009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010275" y="2125663"/>
            <a:ext cx="2087563" cy="990600"/>
          </a:xfrm>
          <a:prstGeom prst="curvedDownArrow">
            <a:avLst>
              <a:gd name="adj1" fmla="val 49172"/>
              <a:gd name="adj2" fmla="val 98598"/>
              <a:gd name="adj3" fmla="val 83417"/>
            </a:avLst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935538" y="2852738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ACE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514725" y="2859088"/>
            <a:ext cx="706438" cy="492125"/>
          </a:xfrm>
          <a:prstGeom prst="downArrow">
            <a:avLst>
              <a:gd name="adj1" fmla="val 50000"/>
              <a:gd name="adj2" fmla="val 28472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43438" y="3429000"/>
            <a:ext cx="2233612" cy="3005138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Подраздел 0503 «Благоустройство» - 42 022,1 тыс. руб.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11255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200" b="1">
                <a:latin typeface="Times New Roman" pitchFamily="18" charset="0"/>
              </a:rPr>
              <a:t>Раздел 0500 «Жилищно-коммунальное хозяйство»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13" grpId="0" animBg="1"/>
      <p:bldP spid="14" grpId="0" animBg="1"/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84213" y="333375"/>
            <a:ext cx="7772400" cy="1284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0500 «Жилищно-коммунальное хозяйство» в 2015 году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371600" y="178435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964613" cy="14859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 показатели  бюджета Артемовского городского  округа, установленные решениями Думы Артемовского  городского  округа  о  бюджете</a:t>
            </a:r>
            <a:b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2013-2015 годах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350963" y="1347788"/>
          <a:ext cx="7786687" cy="39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8575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250825" y="5214938"/>
          <a:ext cx="8642350" cy="1558926"/>
        </p:xfrm>
        <a:graphic>
          <a:graphicData uri="http://schemas.openxmlformats.org/drawingml/2006/table">
            <a:tbl>
              <a:tblPr/>
              <a:tblGrid>
                <a:gridCol w="2298700"/>
                <a:gridCol w="2147888"/>
                <a:gridCol w="2224087"/>
                <a:gridCol w="1971675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1668837,3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1826855,6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1658366,0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1684297,8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1857419,3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1678867,3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Дефицит,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15460,5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30563,7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20501,3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643938" cy="1284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0501 «Жилищное хозяйство» в 2015 году</a:t>
            </a:r>
          </a:p>
        </p:txBody>
      </p:sp>
      <p:sp>
        <p:nvSpPr>
          <p:cNvPr id="6" name="Овал 5"/>
          <p:cNvSpPr/>
          <p:nvPr/>
        </p:nvSpPr>
        <p:spPr>
          <a:xfrm>
            <a:off x="5214938" y="1428750"/>
            <a:ext cx="3786187" cy="27146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Строительство жилого дома на 30 квартир в п.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</a:rPr>
              <a:t>Буланаш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 в целях переселения граждан из жилых помещений, признанных непригодными для проживания и (или) с высоким уровнем износа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1700,7 тыс. руб.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14750" y="3571875"/>
            <a:ext cx="2357438" cy="2143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Капитальный ремонт муниципального жилищного фонда – 966,8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29313" y="4286250"/>
            <a:ext cx="3214687" cy="2571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Мероприятия по обеспечению малоимущих граждан жилыми помещениями по договорам социального найма муниципального жилищного фонда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</a:rPr>
              <a:t>13 869,0 тыс. руб.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2875" y="4572000"/>
            <a:ext cx="3857625" cy="228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Компенсация расходов по ремонту системы отопления, понесенных Муниципальным унитарным предприятием Артемовского городского округа «Прогресс»– 148,8 тыс. 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50" y="1428750"/>
            <a:ext cx="4286250" cy="3000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переданных государственных полномочий Свердловской области по постановке на учет и учету граждан Российской Федерации, имеющих право на получение жилищных субсидий на приобретение или строительство жилых помещений – 0,9 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8858250" cy="11255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 по подразделу  0502 «Коммунальное хозяйство» в 2015 году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50825" y="1341438"/>
            <a:ext cx="2736850" cy="935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газификации Артемовского городского округа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1 141,1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75000" y="1341438"/>
            <a:ext cx="2738438" cy="172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Реализация мероприятий по развитию и модернизации объектов коммунальной инфраструктуры Артемовского городского округа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1995,1тыс. руб. 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14313" y="4724400"/>
            <a:ext cx="2786062" cy="1633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оценки рыночной стоимости комплекса системы холодного водоснабжения в поселке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Буланаш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принадлежащего ООО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БуланашКомплекс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-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99,5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214313" y="2349500"/>
            <a:ext cx="2808287" cy="22939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Ликвидация порывов сетей холодного водоснабжения; выполнение аварийно-восстановительных работ на бесхозяйных участках водопроводных сетей и тепловых сетей (за счет средств резервного фонда Администрации Артемовского городского округа  - 1230,3 тыс. руб. 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3143250" y="4797425"/>
            <a:ext cx="2786063" cy="15605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Разработка и корректировка схем тепло-,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водо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-, электроснабжения Артемовского городского округа – 757,0 тыс. руб.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084888" y="1341438"/>
            <a:ext cx="2736850" cy="16557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движимого имущества  и материальных запасов для муниципальных нужд – 5323,9 тыс. руб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6084888" y="3071813"/>
            <a:ext cx="2736850" cy="3286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Предоставление субсидий юридическим лицам, оказывающим населению Артемовского городского округа услуги коммунальной бани в целях возмещения недополученных доходов и (или) финансового обеспечения (возмещения) затрат в связи с оказанием услуг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2720,6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161925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4572000" y="2205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395288" y="11255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143250" y="3143250"/>
            <a:ext cx="2786063" cy="1571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Уплата налога на имущество организаций, в части имущества, не используемого муниципальными учреждениями при оказании муниципальных услуг (выполнении работ)–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807,1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2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animBg="1"/>
      <p:bldP spid="20499" grpId="0" animBg="1"/>
      <p:bldP spid="20500" grpId="0" animBg="1"/>
      <p:bldP spid="20502" grpId="0" animBg="1"/>
      <p:bldP spid="20505" grpId="0" animBg="1"/>
      <p:bldP spid="20508" grpId="0" animBg="1"/>
      <p:bldP spid="20511" grpId="0" animBg="1"/>
      <p:bldP spid="20515" grpId="0" animBg="1"/>
      <p:bldP spid="20516" grpId="0" animBg="1"/>
      <p:bldP spid="20518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643938" cy="1284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0503 «Благоустройство»  в 2015 году</a:t>
            </a:r>
          </a:p>
        </p:txBody>
      </p:sp>
      <p:sp>
        <p:nvSpPr>
          <p:cNvPr id="6" name="Овал 5"/>
          <p:cNvSpPr/>
          <p:nvPr/>
        </p:nvSpPr>
        <p:spPr>
          <a:xfrm>
            <a:off x="5929313" y="1571625"/>
            <a:ext cx="3000375" cy="24288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Мероприятия по благоустройству территории Артемовского городского округа</a:t>
            </a:r>
          </a:p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 – 17 822,2 тыс. руб.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7188" y="1643063"/>
            <a:ext cx="2857500" cy="228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Организация  уличного  освещения – 18 759,6 тыс. руб.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86500" y="4357688"/>
            <a:ext cx="2643188" cy="228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Мероприятия по озеленению территории Артемовского городского округа – 258,4 тыс. руб.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5750" y="4071938"/>
            <a:ext cx="3000375" cy="26431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Организация и содержание мест захоронения и оплата услуг по перевозке безродных трупов  до морга </a:t>
            </a:r>
          </a:p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– 3 666,8 тыс. руб. 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7563" y="1571625"/>
            <a:ext cx="2500312" cy="23574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Реставрация и реконструкция памятников и памятных мест</a:t>
            </a:r>
          </a:p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</a:rPr>
              <a:t> –1 431,3 тыс. руб.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29000" y="4071938"/>
            <a:ext cx="2786063" cy="24288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генеральной схемы санитарной очистки территории Артемовского городского округа </a:t>
            </a:r>
          </a:p>
          <a:p>
            <a:pPr algn="ctr">
              <a:defRPr/>
            </a:pPr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83,7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643938" cy="17732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 0505 «Другие вопросы в области жилищно-коммунального хозяйства »  в 2015 году</a:t>
            </a:r>
          </a:p>
        </p:txBody>
      </p:sp>
      <p:sp>
        <p:nvSpPr>
          <p:cNvPr id="6" name="Овал 5"/>
          <p:cNvSpPr/>
          <p:nvPr/>
        </p:nvSpPr>
        <p:spPr>
          <a:xfrm>
            <a:off x="4786313" y="3929063"/>
            <a:ext cx="4357687" cy="29289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первичного приема от граждан, проживающих в муниципальном жилищном фонде, документов на регистрацию и снятие с регистрационного учета по месту пребывания и по месту жительства, подготовка и передача в орган регистрационного учета предусмотренных учетных документов – 312,0 тыс. руб.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4313" y="1928813"/>
            <a:ext cx="5429250" cy="3286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по предоставлению гражданам, проживающим на территории Свердловской области, меры социальной поддержки по частичному освобождению от платы за коммунальные услуги – 6 353,9 тыс. руб., из них 6 093,4 тыс. руб. на предоставление субсидий предприятиям и организациям оказывающим  населению услуги по теплоснабжению, водоснабжению и водоотведению в целях возмещения недополученных доходов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142875"/>
            <a:ext cx="8281988" cy="12842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0600 «Охрана окружающей среды»  2013-2015 годах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239233" y="1687964"/>
          <a:ext cx="7393732" cy="357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684213" y="5516563"/>
          <a:ext cx="7900986" cy="121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831"/>
                <a:gridCol w="1316831"/>
                <a:gridCol w="1316831"/>
                <a:gridCol w="1316831"/>
                <a:gridCol w="1316831"/>
                <a:gridCol w="1316831"/>
              </a:tblGrid>
              <a:tr h="4048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2015 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Arial Cyr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38 139,60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35 923,10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32669,9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31856,8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/>
                        </a:rPr>
                        <a:t>1343,7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/>
                        </a:rPr>
                        <a:t>1257,5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223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в 2015 г. 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по разделу 0600 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  <a:t>«Охрана окружающей среды»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1257,4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3571875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проектов зон санитарной охраны водозаборных скважин и сооружений – 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343,2 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143500" y="3402013"/>
            <a:ext cx="3741738" cy="231616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в области экологической безопасности –</a:t>
            </a:r>
          </a:p>
          <a:p>
            <a:pPr algn="ctr"/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914,2 тыс. руб.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81675" y="2205038"/>
            <a:ext cx="1571625" cy="609600"/>
          </a:xfrm>
          <a:prstGeom prst="curvedDownArrow">
            <a:avLst>
              <a:gd name="adj1" fmla="val 49259"/>
              <a:gd name="adj2" fmla="val 98745"/>
              <a:gd name="adj3" fmla="val 83417"/>
            </a:avLst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Содержимое 2"/>
          <p:cNvSpPr>
            <a:spLocks noGrp="1"/>
          </p:cNvSpPr>
          <p:nvPr>
            <p:ph idx="4294967295"/>
          </p:nvPr>
        </p:nvSpPr>
        <p:spPr>
          <a:xfrm>
            <a:off x="611188" y="765175"/>
            <a:ext cx="8174037" cy="3455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Объем расходов бюджета Артемовского городского округа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на образование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 2015 году составил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– 939 244,8 тыс. руб.</a:t>
            </a:r>
          </a:p>
        </p:txBody>
      </p:sp>
      <p:pic>
        <p:nvPicPr>
          <p:cNvPr id="150530" name="Рисунок 3" descr="image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30591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Рисунок 4" descr="DSC_00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797425"/>
            <a:ext cx="291623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Рисунок 5" descr="b8ebf4d7060c8c0782ba9bad3b6ea67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97425"/>
            <a:ext cx="32051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214313"/>
            <a:ext cx="8139113" cy="1071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0700 «Образование» 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013632" y="1635008"/>
          <a:ext cx="7559034" cy="391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755650" y="5589588"/>
          <a:ext cx="7900986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831"/>
                <a:gridCol w="1316831"/>
                <a:gridCol w="1316831"/>
                <a:gridCol w="1316831"/>
                <a:gridCol w="1316831"/>
                <a:gridCol w="1316831"/>
              </a:tblGrid>
              <a:tr h="3810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2015 </a:t>
                      </a:r>
                      <a:r>
                        <a:rPr lang="ru-RU" sz="1400" b="1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1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/>
                        </a:rPr>
                        <a:t>958 736,5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/>
                        </a:rPr>
                        <a:t>852 826,4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1 053 579,8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883 683,7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946 183,9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939 244,8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8366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2015 году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939 244,8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57188" y="3429000"/>
            <a:ext cx="2286000" cy="300037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Дошкольное образование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301 971,9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2714625" y="3452813"/>
            <a:ext cx="1876425" cy="2976562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Общее образование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569 739,6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786563" y="3435350"/>
            <a:ext cx="2127250" cy="2994025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Другие вопросы в области образования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36 866,9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тыс. руб.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266825" y="1995488"/>
            <a:ext cx="1893887" cy="1163638"/>
          </a:xfrm>
          <a:prstGeom prst="curvedUpArrow">
            <a:avLst>
              <a:gd name="adj1" fmla="val 34005"/>
              <a:gd name="adj2" fmla="val 72690"/>
              <a:gd name="adj3" fmla="val 74009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 rot="2313247">
            <a:off x="6010275" y="2125663"/>
            <a:ext cx="2087563" cy="990600"/>
          </a:xfrm>
          <a:prstGeom prst="curvedDownArrow">
            <a:avLst>
              <a:gd name="adj1" fmla="val 49172"/>
              <a:gd name="adj2" fmla="val 98598"/>
              <a:gd name="adj3" fmla="val 83417"/>
            </a:avLst>
          </a:prstGeom>
          <a:solidFill>
            <a:srgbClr val="00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935538" y="2852738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ACE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514725" y="2859088"/>
            <a:ext cx="706438" cy="492125"/>
          </a:xfrm>
          <a:prstGeom prst="downArrow">
            <a:avLst>
              <a:gd name="adj1" fmla="val 50000"/>
              <a:gd name="adj2" fmla="val 28472"/>
            </a:avLst>
          </a:prstGeom>
          <a:solidFill>
            <a:srgbClr val="FFFF99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643438" y="3429000"/>
            <a:ext cx="2071687" cy="3005138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Молодежная политика и оздоровление детей -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30 666,4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836613"/>
            <a:ext cx="82296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ru-RU" sz="2800" b="1">
                <a:latin typeface="Times New Roman" pitchFamily="18" charset="0"/>
              </a:rPr>
              <a:t>Раздел 0700 «Образование»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13" grpId="0" animBg="1"/>
      <p:bldP spid="14" grpId="0" animBg="1"/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0700 «Образование» в 2015 году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1285860"/>
          <a:ext cx="375761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</p:nvPr>
        </p:nvGraphicFramePr>
        <p:xfrm>
          <a:off x="4643438" y="1773238"/>
          <a:ext cx="4286250" cy="4953000"/>
        </p:xfrm>
        <a:graphic>
          <a:graphicData uri="http://schemas.openxmlformats.org/drawingml/2006/table">
            <a:tbl>
              <a:tblPr/>
              <a:tblGrid>
                <a:gridCol w="2381250"/>
                <a:gridCol w="1905000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Структура расходов, 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Общее образование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1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496300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 исполнения  бюджета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Артемовского городского  округа </a:t>
            </a:r>
            <a:b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</a:p>
        </p:txBody>
      </p:sp>
      <p:graphicFrame>
        <p:nvGraphicFramePr>
          <p:cNvPr id="110658" name="Group 66"/>
          <p:cNvGraphicFramePr>
            <a:graphicFrameLocks noGrp="1"/>
          </p:cNvGraphicFramePr>
          <p:nvPr>
            <p:ph idx="4294967295"/>
          </p:nvPr>
        </p:nvGraphicFramePr>
        <p:xfrm>
          <a:off x="179388" y="1773238"/>
          <a:ext cx="8856662" cy="2816861"/>
        </p:xfrm>
        <a:graphic>
          <a:graphicData uri="http://schemas.openxmlformats.org/drawingml/2006/table">
            <a:tbl>
              <a:tblPr/>
              <a:tblGrid>
                <a:gridCol w="1290637"/>
                <a:gridCol w="1225550"/>
                <a:gridCol w="1020763"/>
                <a:gridCol w="552450"/>
                <a:gridCol w="1001712"/>
                <a:gridCol w="987425"/>
                <a:gridCol w="455613"/>
                <a:gridCol w="985837"/>
                <a:gridCol w="989013"/>
                <a:gridCol w="347662"/>
              </a:tblGrid>
              <a:tr h="4143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1668837,3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1525799,0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1826855,6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1593822,0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1658366,0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1608182,3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1685055,9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1501968,4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1857419,3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1597372,9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1678997,3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1616765,7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(-), профицит (+),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 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-16218,6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23830,6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-30563,7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-3550,9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-20631,3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-8583,4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pic>
        <p:nvPicPr>
          <p:cNvPr id="1106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786313"/>
            <a:ext cx="3143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86313"/>
            <a:ext cx="32400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512175" cy="9810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Bookman Old Style" pitchFamily="18" charset="0"/>
              </a:rPr>
              <a:t>Основные направления  расходов бюджета Артемовского городского округа в 2015 году по разделу 0700 «Образование»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571875" y="2571751"/>
            <a:ext cx="2643187" cy="2500312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939 244,8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88" y="4143375"/>
            <a:ext cx="3143250" cy="1500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Капитальный ремонт, приведение в соответствие с требованиями пожарной безопасности и санитарного законодательства зданий и помещений, в которых размещаются муниципальные образовательные организации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29 070,1тыс. руб.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15063" y="2143125"/>
            <a:ext cx="2786062" cy="1214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Капитальный ремонт зданий и помещений, в которых размещаются муниципальные детские школы искусств, и (или) укрепление материально-технической базы таких учреждений – 234,9 тыс. руб.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15063" y="3429000"/>
            <a:ext cx="2786062" cy="7858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Мероприятия по организации отдыха и оздоровления детей в каникулярное время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22 998,1 тыс. руб.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8" y="1071563"/>
            <a:ext cx="3152775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Организация дошкольного образования, в том числе содержание детских дошкольных образовательных учреждений – 294 593,2 тыс.  руб.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7188" y="2071688"/>
            <a:ext cx="3143250" cy="10715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Организация предоставления общего образования и создание условий для содержания детей в муниципальных образовательных учреждениях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425 407,8 тыс.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15063" y="1071563"/>
            <a:ext cx="2786062" cy="1000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Организация предоставления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дополнительного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детей в муниципальных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учреждениях дополнительного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образования -  78 168,2 тыс. руб.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15063" y="4286250"/>
            <a:ext cx="2786062" cy="1428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Оказание услуг в сфере молодежной политики и мероприятия по работе с детьми и молодежью – 7668,3 тыс. руб., в том числе трудоустройство несовершеннолетних граждан в возрасте от 14 до 18 лет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600,0 тыс. руб.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57188" y="3214688"/>
            <a:ext cx="3143250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Организации питания в муниципальных общеобразовательных организациях 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38 563,5 тыс.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7188" y="5715000"/>
            <a:ext cx="314325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автобуса  для подвоза обучающихся в муниципальные общеобразовательные учреждения – 2003,0 тыс. руб.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215063" y="5786438"/>
            <a:ext cx="2786062" cy="10715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</a:rPr>
              <a:t>Обеспечение деятельности учреждений, осуществляющих экономическое, бухгалтерское, хозяйственное сопровождение предоставления услуг в сфере образования – 31 326,1тыс.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Содержимое 2"/>
          <p:cNvSpPr>
            <a:spLocks noGrp="1"/>
          </p:cNvSpPr>
          <p:nvPr>
            <p:ph idx="4294967295"/>
          </p:nvPr>
        </p:nvSpPr>
        <p:spPr>
          <a:xfrm>
            <a:off x="611188" y="404813"/>
            <a:ext cx="7921625" cy="2879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культуру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и  кинематографию в 2015 году    составили - 100 166,0 тыс. руб.</a:t>
            </a:r>
          </a:p>
        </p:txBody>
      </p:sp>
      <p:pic>
        <p:nvPicPr>
          <p:cNvPr id="156674" name="Рисунок 3" descr="496778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6700"/>
            <a:ext cx="29162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Рисунок 4" descr="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076700"/>
            <a:ext cx="33702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Рисунок 5" descr="загруженно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76700"/>
            <a:ext cx="2857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643937" cy="1427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 0800 «Культура и кинематография»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987952" y="1357313"/>
          <a:ext cx="7580011" cy="407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7727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684213" y="5445125"/>
          <a:ext cx="7908925" cy="1190625"/>
        </p:xfrm>
        <a:graphic>
          <a:graphicData uri="http://schemas.openxmlformats.org/drawingml/2006/table">
            <a:tbl>
              <a:tblPr/>
              <a:tblGrid>
                <a:gridCol w="1317625"/>
                <a:gridCol w="1319212"/>
                <a:gridCol w="1317625"/>
                <a:gridCol w="1317625"/>
                <a:gridCol w="1319213"/>
                <a:gridCol w="1317625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79 375,0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79 212,6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103 075,4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103 058,8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100 174,3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100 166,0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115888"/>
            <a:ext cx="8401050" cy="1284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 округа по разделу 0800 «Культура, кинематография» в 2015 году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571625" y="1492250"/>
          <a:ext cx="7572375" cy="258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9780" name="Group 36"/>
          <p:cNvGraphicFramePr>
            <a:graphicFrameLocks noGrp="1"/>
          </p:cNvGraphicFramePr>
          <p:nvPr>
            <p:ph sz="half" idx="4294967295"/>
          </p:nvPr>
        </p:nvGraphicFramePr>
        <p:xfrm>
          <a:off x="179388" y="4292600"/>
          <a:ext cx="8858250" cy="2403475"/>
        </p:xfrm>
        <a:graphic>
          <a:graphicData uri="http://schemas.openxmlformats.org/drawingml/2006/table">
            <a:tbl>
              <a:tblPr/>
              <a:tblGrid>
                <a:gridCol w="2341562"/>
                <a:gridCol w="1366838"/>
                <a:gridCol w="1584325"/>
                <a:gridCol w="1793875"/>
                <a:gridCol w="1771650"/>
              </a:tblGrid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%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Структура расходов,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0800 КУЛЬТУРА,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КИНЕМАТОГРАФИЯ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100 174,4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100 166,0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0801  Культура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93 988,3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93 988,3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93,84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0804   Другие вопросы в   области культуры, кинематографии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6 186,0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6 177,7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99,7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6,16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512175" cy="10810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Артемовского городского округа по подразделу 0801 «Культура»  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2015 году 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358357" y="2705894"/>
            <a:ext cx="2643187" cy="223202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93 988,3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4429125"/>
            <a:ext cx="3313113" cy="2428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Информатизация муниципальных библиотек, в том числе комплектование книжных фондов (включая приобретение электронных версий книг и приобретение (подписку) периодических изданий), приобретение компьютерного оборудования и лицензионного программного обеспечения, подключение муниципальных библиотек к сети «Интернет»  - 567,8 тыс. руб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95963" y="1268413"/>
            <a:ext cx="3144837" cy="2857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ремонтных работ зданий, помещений и сооружений муниципальных учреждений культуры и дополнительного образования в сфере культуры, приведение в соответствие с требованиями норм пожарной безопасности, антитеррористической, противодиверсионной защищенности, гражданской обороны и санитарного законодательства – 2 845,4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825" y="1285875"/>
            <a:ext cx="3313113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Организация деятельности учреждений культуры и искусства культурно -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</a:rPr>
              <a:t>досуговой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 сферы – 64 833,3тыс.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0825" y="2214563"/>
            <a:ext cx="3313113" cy="928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муниципального музея, приобретение и хранение музейных предметов и музейных коллекций – 3 892,3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67400" y="4214813"/>
            <a:ext cx="3025775" cy="2643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мероприятий, направленных на модернизацию  материально-технической и фондовой базы муниципальных учреждений культуры и дополнительного образования в сфере культуры, создания условий для внедрения инновационных муниципальных услуг, оказываемых населению в сфере культуры и дополнительного образования в сфере культуры – 331,8 тыс. руб.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0825" y="3213100"/>
            <a:ext cx="332105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</a:rPr>
              <a:t>Организация библиотечного обслуживания населения, формирование и хранение библиотечных фондов муниципальных библиотек  - 21 517,7 тыс. руб.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772400" cy="34877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социальную политику в 2015 году составили </a:t>
            </a:r>
            <a:b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210 545,2 тыс. руб.</a:t>
            </a:r>
          </a:p>
        </p:txBody>
      </p:sp>
      <p:pic>
        <p:nvPicPr>
          <p:cNvPr id="161794" name="Picture 2" descr="N:\Кабинет 20\Шиленко\отчет об исп бюджета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08500"/>
            <a:ext cx="3059113" cy="2209800"/>
          </a:xfrm>
        </p:spPr>
      </p:pic>
      <p:pic>
        <p:nvPicPr>
          <p:cNvPr id="161795" name="Picture 3" descr="N:\Кабинет 20\Шиленко\отчет об исп бюджета\torzhestvennoe-vruchenie-pamyatnykh-znakov-blokadnikam-leningrada-_3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4508500"/>
            <a:ext cx="307181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6" name="Picture 2" descr="N:\Кабинет 20\Шиленко\отчет об исп бюджета\f92ff5bf9c1b91edb7f83dcd3e5e26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508500"/>
            <a:ext cx="30019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472487" cy="12144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1000 «Социальная политика» </a:t>
            </a:r>
            <a:b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2013- 2015  годах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603250" y="1374775"/>
          <a:ext cx="807243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539750" y="5300663"/>
          <a:ext cx="8123238" cy="128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78"/>
                <a:gridCol w="1353878"/>
                <a:gridCol w="1353878"/>
                <a:gridCol w="1353878"/>
                <a:gridCol w="1353878"/>
                <a:gridCol w="1353878"/>
              </a:tblGrid>
              <a:tr h="4286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2013 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2014 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2015 </a:t>
                      </a:r>
                      <a:r>
                        <a:rPr lang="ru-RU" sz="1400" b="0" i="0" u="none" strike="noStrike" baseline="0" dirty="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234 754,4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199 261,6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    255 836,80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    208 223,50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  255 382,90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210 545,20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472487" cy="13414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Артемовского городского округа по разделу 1000 «Социальная политика» в 2015 году</a:t>
            </a:r>
            <a:r>
              <a:rPr lang="ru-RU">
                <a:latin typeface="+mj-lt"/>
              </a:rPr>
              <a:t/>
            </a:r>
            <a:br>
              <a:rPr lang="ru-RU">
                <a:latin typeface="+mj-lt"/>
              </a:rPr>
            </a:br>
            <a:endParaRPr lang="ru-RU">
              <a:latin typeface="+mj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476251" y="1346200"/>
          <a:ext cx="8393112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898" name="Group 58"/>
          <p:cNvGraphicFramePr>
            <a:graphicFrameLocks noGrp="1"/>
          </p:cNvGraphicFramePr>
          <p:nvPr>
            <p:ph sz="half" idx="4294967295"/>
          </p:nvPr>
        </p:nvGraphicFramePr>
        <p:xfrm>
          <a:off x="468313" y="4149725"/>
          <a:ext cx="8358187" cy="2474913"/>
        </p:xfrm>
        <a:graphic>
          <a:graphicData uri="http://schemas.openxmlformats.org/drawingml/2006/table">
            <a:tbl>
              <a:tblPr/>
              <a:tblGrid>
                <a:gridCol w="2311400"/>
                <a:gridCol w="474662"/>
                <a:gridCol w="1393825"/>
                <a:gridCol w="1392238"/>
                <a:gridCol w="1393825"/>
                <a:gridCol w="1392237"/>
              </a:tblGrid>
              <a:tr h="290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Разд.,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Структура, в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СОЦИАЛЬНАЯ ПОЛИТИКА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255 382,90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210 545,20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Пенсионное обеспечение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6 713,60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6 665,70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Социальное обеспечение населения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248 211,00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203 421,20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458,30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458,30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5121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бюджета Артемовского городского округа по подразделу 1003 «Социальное обеспечение населения»  в 2015 году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-5400000">
            <a:off x="3571875" y="2714626"/>
            <a:ext cx="2643187" cy="2214562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203421,2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285750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8" y="5715000"/>
            <a:ext cx="3357562" cy="9286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Выплата материальной помощи Почетным гражданам Артемовского городского округа (16 получателей) – 192,0 тыс. руб.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72188" y="1285875"/>
            <a:ext cx="2928937" cy="1571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Российской Федерации  по предоставлению мер социальной поддержки по оплате жилого помещения и коммунальных услуг за счет средств федерального бюджета – 31 045,3 тыс. руб.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88" y="1357313"/>
            <a:ext cx="3357562" cy="1428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 по предоставлению гражданам субсидий на оплату жилого помещения и коммунальных услуг за счет средств областного бюджета -48 139,8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850" y="2928938"/>
            <a:ext cx="3390900" cy="16430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полномочия Свердловской области  по предоставлению отдельным категориям граждан компенсации расходов на оплату жилого помещения и коммунальных услуг за счет средств областного бюджета – 115 071,6 тыс. руб</a:t>
            </a:r>
            <a:r>
              <a:rPr lang="ru-RU" sz="1400" dirty="0"/>
              <a:t>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72188" y="2928938"/>
            <a:ext cx="2928937" cy="928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5 326,1 тыс.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88" y="4714875"/>
            <a:ext cx="3357562" cy="85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Выплата материальной помощи малоимущим гражданам и погорельцам (14 получателей) – 7,9 тыс. руб.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72188" y="4071938"/>
            <a:ext cx="2928937" cy="10715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жилья гражданам и молодым специалистам, проживающим и работающим в сельской местности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2 730,0 тыс. руб.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72188" y="5214938"/>
            <a:ext cx="2928937" cy="16430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Оказание дополнительных мер социальной помощи больным с хронической почечной недостаточностью  (оплата услуг по перевозке больных на процедуру гемодиализ в больницы г. Екатеринбурга и г. Алапаевска)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834,8 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5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Содержимое 2"/>
          <p:cNvSpPr>
            <a:spLocks noGrp="1"/>
          </p:cNvSpPr>
          <p:nvPr>
            <p:ph idx="4294967295"/>
          </p:nvPr>
        </p:nvSpPr>
        <p:spPr>
          <a:xfrm>
            <a:off x="179388" y="404813"/>
            <a:ext cx="8785225" cy="33845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на физическую культуру и спорт в 2015 году составили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500" b="1" smtClean="0">
                <a:latin typeface="Times New Roman" pitchFamily="18" charset="0"/>
                <a:cs typeface="Times New Roman" pitchFamily="18" charset="0"/>
              </a:rPr>
              <a:t> -  18 958,2 тыс. руб.</a:t>
            </a:r>
          </a:p>
          <a:p>
            <a:pPr algn="ctr" eaLnBrk="1" hangingPunct="1">
              <a:buFontTx/>
              <a:buChar char="-"/>
            </a:pPr>
            <a:endParaRPr lang="ru-RU" sz="35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165890" name="Рисунок 3" descr="mao_56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29162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Рисунок 5" descr="DSC0449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08500"/>
            <a:ext cx="32766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Рисунок 4" descr="wa_08_m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508500"/>
            <a:ext cx="31559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785225" cy="1168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доходной части бюджета Артемовского городского округа</a:t>
            </a:r>
            <a:b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2013-2015 годах</a:t>
            </a:r>
          </a:p>
        </p:txBody>
      </p:sp>
      <p:graphicFrame>
        <p:nvGraphicFramePr>
          <p:cNvPr id="8" name="Chart 2"/>
          <p:cNvGraphicFramePr>
            <a:graphicFrameLocks noGrp="1"/>
          </p:cNvGraphicFramePr>
          <p:nvPr>
            <p:ph sz="half" idx="4294967295"/>
          </p:nvPr>
        </p:nvGraphicFramePr>
        <p:xfrm>
          <a:off x="0" y="1057275"/>
          <a:ext cx="8167688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1649" name="Group 33"/>
          <p:cNvGraphicFramePr>
            <a:graphicFrameLocks noGrp="1"/>
          </p:cNvGraphicFramePr>
          <p:nvPr>
            <p:ph sz="half" idx="4294967295"/>
          </p:nvPr>
        </p:nvGraphicFramePr>
        <p:xfrm>
          <a:off x="684213" y="5300663"/>
          <a:ext cx="7551737" cy="1428750"/>
        </p:xfrm>
        <a:graphic>
          <a:graphicData uri="http://schemas.openxmlformats.org/drawingml/2006/table">
            <a:tbl>
              <a:tblPr/>
              <a:tblGrid>
                <a:gridCol w="2049462"/>
                <a:gridCol w="1833563"/>
                <a:gridCol w="1835150"/>
                <a:gridCol w="18335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Процент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1668837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1525799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91,4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1826856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1593822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87,2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1658366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1608182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97,0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715375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1100 «Физическая культура и спорт»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2013-2015 год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ах</a:t>
            </a:r>
          </a:p>
        </p:txBody>
      </p:sp>
      <p:sp>
        <p:nvSpPr>
          <p:cNvPr id="166914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77006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700" smtClean="0"/>
              <a:t>	</a:t>
            </a: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1700" smtClean="0"/>
          </a:p>
        </p:txBody>
      </p:sp>
      <p:graphicFrame>
        <p:nvGraphicFramePr>
          <p:cNvPr id="166947" name="Group 35"/>
          <p:cNvGraphicFramePr>
            <a:graphicFrameLocks noGrp="1"/>
          </p:cNvGraphicFramePr>
          <p:nvPr>
            <p:ph sz="half" idx="4294967295"/>
          </p:nvPr>
        </p:nvGraphicFramePr>
        <p:xfrm>
          <a:off x="250825" y="5300663"/>
          <a:ext cx="8642350" cy="1557338"/>
        </p:xfrm>
        <a:graphic>
          <a:graphicData uri="http://schemas.openxmlformats.org/drawingml/2006/table">
            <a:tbl>
              <a:tblPr/>
              <a:tblGrid>
                <a:gridCol w="1511300"/>
                <a:gridCol w="1370013"/>
                <a:gridCol w="1368425"/>
                <a:gridCol w="1511300"/>
                <a:gridCol w="1368425"/>
                <a:gridCol w="1512887"/>
              </a:tblGrid>
              <a:tr h="4619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16 476,3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14 243,4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20 440,50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20 297,90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18 965,20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   18 958,20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14348" y="1257287"/>
          <a:ext cx="792961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Рисунок 3" descr="dsc03996_1359385133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25" y="5286375"/>
            <a:ext cx="2384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8" name="Рисунок 4" descr="wa_12_m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5281613"/>
            <a:ext cx="23574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9" name="Рисунок 5" descr="image7038593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5286375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286125" y="857250"/>
            <a:ext cx="2857500" cy="42862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предоставления услуг в сфере физической культуры и спорта на базе муниципальных бюджетных учреждений физической культуры и спорта «Сигнал» и «Лыжная база «Снежинка» – </a:t>
            </a:r>
          </a:p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10 332,0 тыс. руб. </a:t>
            </a:r>
          </a:p>
        </p:txBody>
      </p:sp>
      <p:sp>
        <p:nvSpPr>
          <p:cNvPr id="8" name="Овал 7"/>
          <p:cNvSpPr/>
          <p:nvPr/>
        </p:nvSpPr>
        <p:spPr>
          <a:xfrm>
            <a:off x="6143625" y="785813"/>
            <a:ext cx="2714625" cy="1714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в сфере физической культуры и спорта – 2 928,7 тыс.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6072188" y="2571750"/>
            <a:ext cx="2857500" cy="2571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Содержание и обеспечение деятельности Комитета по физической культуре и спорту Администрации Артемовского городского округа – 1208,2 тыс. руб. 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313" y="2571750"/>
            <a:ext cx="3071812" cy="25003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Постановка на государственный кадастровый учет земельного участка под объектом «Реконструкция лыжной база «Снежинка» -</a:t>
            </a:r>
          </a:p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 146,5 тыс. руб. 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313" y="785813"/>
            <a:ext cx="2938462" cy="178593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Корректировка проекта «Реконструкция стадиона «Локомотив» - </a:t>
            </a:r>
          </a:p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4 342,8 тыс. руб. </a:t>
            </a:r>
            <a:endParaRPr lang="ru-RU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45" name="TextBox 11"/>
          <p:cNvSpPr txBox="1">
            <a:spLocks noChangeArrowheads="1"/>
          </p:cNvSpPr>
          <p:nvPr/>
        </p:nvSpPr>
        <p:spPr bwMode="auto">
          <a:xfrm>
            <a:off x="357188" y="142875"/>
            <a:ext cx="8501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Основные направления расходов бюджета Артемовского городского округа по разделу 1100 </a:t>
            </a:r>
            <a:r>
              <a:rPr lang="ru-RU" sz="2000" b="1">
                <a:solidFill>
                  <a:schemeClr val="accent2"/>
                </a:solidFill>
              </a:rPr>
              <a:t>«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Физическая культура и спорт</a:t>
            </a:r>
            <a:r>
              <a:rPr lang="ru-RU" sz="2000" b="1">
                <a:solidFill>
                  <a:schemeClr val="accent2"/>
                </a:solidFill>
              </a:rPr>
              <a:t>»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 в 2015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11255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городского округа по разделу 1200 «Средства массовой информации»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2013-2015 годах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690563" y="1054100"/>
          <a:ext cx="8178799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8992" name="Group 32"/>
          <p:cNvGraphicFramePr>
            <a:graphicFrameLocks noGrp="1"/>
          </p:cNvGraphicFramePr>
          <p:nvPr>
            <p:ph sz="half" idx="4294967295"/>
          </p:nvPr>
        </p:nvGraphicFramePr>
        <p:xfrm>
          <a:off x="611188" y="5548313"/>
          <a:ext cx="7929563" cy="1309689"/>
        </p:xfrm>
        <a:graphic>
          <a:graphicData uri="http://schemas.openxmlformats.org/drawingml/2006/table">
            <a:tbl>
              <a:tblPr/>
              <a:tblGrid>
                <a:gridCol w="1322388"/>
                <a:gridCol w="1320800"/>
                <a:gridCol w="1322387"/>
                <a:gridCol w="1320800"/>
                <a:gridCol w="1322388"/>
                <a:gridCol w="1320800"/>
              </a:tblGrid>
              <a:tr h="500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1 495,60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1 495,60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2 178,70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2 178,70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2 236,80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2 236,80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73075" y="195263"/>
          <a:ext cx="8115300" cy="614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53425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 Артемовского  городского  округа в рамках  муниципальных  программ в 2013-2015 годах (за счет средств бюджетов всех уровней) 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75080" y="1566157"/>
          <a:ext cx="8025346" cy="351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1058" name="Group 50"/>
          <p:cNvGraphicFramePr>
            <a:graphicFrameLocks noGrp="1"/>
          </p:cNvGraphicFramePr>
          <p:nvPr>
            <p:ph sz="quarter" idx="4"/>
          </p:nvPr>
        </p:nvGraphicFramePr>
        <p:xfrm>
          <a:off x="214313" y="5143500"/>
          <a:ext cx="8786812" cy="1525588"/>
        </p:xfrm>
        <a:graphic>
          <a:graphicData uri="http://schemas.openxmlformats.org/drawingml/2006/table">
            <a:tbl>
              <a:tblPr/>
              <a:tblGrid>
                <a:gridCol w="1620837"/>
                <a:gridCol w="1152525"/>
                <a:gridCol w="1079500"/>
                <a:gridCol w="1152525"/>
                <a:gridCol w="1152525"/>
                <a:gridCol w="1439863"/>
                <a:gridCol w="1189037"/>
              </a:tblGrid>
              <a:tr h="2778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Расходы в рамках муниципальных  программ,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101 000,20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78 120,80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168 409,30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132 189,70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1 591 088,10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1 531 279,00  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642350" cy="12239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Изменение объема муниципального долга Артемовского городского округа за период </a:t>
            </a:r>
            <a:b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2013-2015 годы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547688" y="3362326"/>
          <a:ext cx="8215312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3099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395288" y="1341438"/>
          <a:ext cx="8432800" cy="2040573"/>
        </p:xfrm>
        <a:graphic>
          <a:graphicData uri="http://schemas.openxmlformats.org/drawingml/2006/table">
            <a:tbl>
              <a:tblPr/>
              <a:tblGrid>
                <a:gridCol w="2303462"/>
                <a:gridCol w="2089150"/>
                <a:gridCol w="2016125"/>
                <a:gridCol w="2024063"/>
              </a:tblGrid>
              <a:tr h="25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01.01.2014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01.01.2015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 01.01.2016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Объем муниципального долга, всего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91 632,01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84 070,70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75 841,30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том числе: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бюджетные кредиты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16 562,52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18 500,60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22 984,70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75 069,49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65 570,10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52 856,60  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497887" cy="18002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Динамика изменения долговых обязательств Артемовского городского округа по исполнительным  документам, находящимся на исполнении в Финансовом управлении Администрации Артемовского городского округа 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74663" y="19939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188" y="188913"/>
            <a:ext cx="82296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долговых обязательств Артемовского городского округа по исполнительным листам, находящимся на исполнении в Финансовом управлении администрации Артемовского городского округа по состоянию на 01.01.2016 года</a:t>
            </a:r>
          </a:p>
        </p:txBody>
      </p:sp>
      <p:graphicFrame>
        <p:nvGraphicFramePr>
          <p:cNvPr id="175152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395288" y="1484313"/>
          <a:ext cx="8353425" cy="5178427"/>
        </p:xfrm>
        <a:graphic>
          <a:graphicData uri="http://schemas.openxmlformats.org/drawingml/2006/table">
            <a:tbl>
              <a:tblPr/>
              <a:tblGrid>
                <a:gridCol w="4248150"/>
                <a:gridCol w="2447925"/>
                <a:gridCol w="1657350"/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долговых обязательств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исполнительным листам по состоянию на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01.01.2016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года, 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задолженности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исполнительным листам, предъявленным к казне Артемовского городского округа - 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25602,0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муниципальным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гарантиям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по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выпадающим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19114,2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за выполненные работы по заключенным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договорам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проценты за несвоевременное исполнение судебных актов, судебные расходы по оплате услуг представителя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1317,7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по исполнительным листам и решениям налоговых органов, предъявленным к муниципальным учреждениям - 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1286,4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26888,4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357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долговых обязательств Артемовского городского округа по исполнительным листам, находящимся на исполнении в Финансовом управлении администрации Артемовского городского округа по состоянию на 01.01.2016 года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4294967295"/>
          </p:nvPr>
        </p:nvGraphicFramePr>
        <p:xfrm>
          <a:off x="0" y="1274763"/>
          <a:ext cx="8672513" cy="524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6400" y="2714620"/>
            <a:ext cx="8140100" cy="1714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dirty="0">
              <a:solidFill>
                <a:schemeClr val="tx2">
                  <a:satMod val="2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14313"/>
            <a:ext cx="8785225" cy="1357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налоговых и неналоговых доходов и безвозмездных поступлений в общем объеме поступивших доходов в 2013-2015 годах</a:t>
            </a:r>
            <a:r>
              <a:rPr lang="ru-RU" dirty="0">
                <a:solidFill>
                  <a:schemeClr val="tx2">
                    <a:satMod val="200000"/>
                  </a:schemeClr>
                </a:solidFill>
                <a:latin typeface="+mj-lt"/>
              </a:rPr>
              <a:t/>
            </a:r>
            <a:br>
              <a:rPr lang="ru-RU" dirty="0">
                <a:solidFill>
                  <a:schemeClr val="tx2">
                    <a:satMod val="200000"/>
                  </a:schemeClr>
                </a:solidFill>
                <a:latin typeface="+mj-lt"/>
              </a:rPr>
            </a:br>
            <a:endParaRPr lang="ru-RU" dirty="0">
              <a:solidFill>
                <a:schemeClr val="tx2">
                  <a:satMod val="200000"/>
                </a:schemeClr>
              </a:solidFill>
              <a:latin typeface="+mj-lt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</p:nvPr>
        </p:nvGraphicFramePr>
        <p:xfrm>
          <a:off x="2357438" y="1571625"/>
          <a:ext cx="6786562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3692" name="Group 28"/>
          <p:cNvGraphicFramePr>
            <a:graphicFrameLocks noGrp="1"/>
          </p:cNvGraphicFramePr>
          <p:nvPr>
            <p:ph sz="half" idx="4294967295"/>
          </p:nvPr>
        </p:nvGraphicFramePr>
        <p:xfrm>
          <a:off x="179388" y="4724400"/>
          <a:ext cx="8785225" cy="1878013"/>
        </p:xfrm>
        <a:graphic>
          <a:graphicData uri="http://schemas.openxmlformats.org/drawingml/2006/table">
            <a:tbl>
              <a:tblPr/>
              <a:tblGrid>
                <a:gridCol w="2987675"/>
                <a:gridCol w="2989262"/>
                <a:gridCol w="2808288"/>
              </a:tblGrid>
              <a:tr h="4810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Доля в общем объеме поступивших доходов, в том числе: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2013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2014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64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2015 год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61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214313"/>
            <a:ext cx="8785225" cy="13573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доходной части бюджета Артемовского городского округа</a:t>
            </a:r>
            <a:b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2013-2015 годы</a:t>
            </a:r>
          </a:p>
        </p:txBody>
      </p:sp>
      <p:graphicFrame>
        <p:nvGraphicFramePr>
          <p:cNvPr id="115810" name="Group 98"/>
          <p:cNvGraphicFramePr>
            <a:graphicFrameLocks noGrp="1"/>
          </p:cNvGraphicFramePr>
          <p:nvPr/>
        </p:nvGraphicFramePr>
        <p:xfrm>
          <a:off x="250825" y="2000250"/>
          <a:ext cx="8713788" cy="4112896"/>
        </p:xfrm>
        <a:graphic>
          <a:graphicData uri="http://schemas.openxmlformats.org/drawingml/2006/table">
            <a:tbl>
              <a:tblPr/>
              <a:tblGrid>
                <a:gridCol w="1319213"/>
                <a:gridCol w="971550"/>
                <a:gridCol w="973137"/>
                <a:gridCol w="485775"/>
                <a:gridCol w="973138"/>
                <a:gridCol w="1039812"/>
                <a:gridCol w="487363"/>
                <a:gridCol w="971550"/>
                <a:gridCol w="993775"/>
                <a:gridCol w="498475"/>
              </a:tblGrid>
              <a:tr h="1009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 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Всего доходов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1 668 837,0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1 525 799,0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1 826 855,6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1 593 822,0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1 658 366,0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1 608 182,3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543 743,0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537 616,0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602 616,0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572 271,9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618 175,0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629 410,5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43563" marR="435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1 125 094,0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988 183,0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1 224 239,6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1 021 550,1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1 040 191,0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978 771,8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43563" marR="435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041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показатели доходов бюджета Артемовского городского округа в 2015 году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492500" y="1647825"/>
            <a:ext cx="2160588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1 658 366,0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28625" y="3406775"/>
            <a:ext cx="2495550" cy="2686050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Налоговые доходы  593 518,4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 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248025" y="3424238"/>
            <a:ext cx="2517775" cy="2668587"/>
          </a:xfrm>
          <a:prstGeom prst="rect">
            <a:avLst/>
          </a:prstGeom>
          <a:solidFill>
            <a:srgbClr val="FF99CC"/>
          </a:solidFill>
          <a:ln w="19050">
            <a:solidFill>
              <a:srgbClr val="FF99CC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Неналоговые доходы 24 656,6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 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084888" y="3429000"/>
            <a:ext cx="2519362" cy="26638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Безвозмездные поступления 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1 040 191,0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781675" y="2205038"/>
            <a:ext cx="1571625" cy="609600"/>
          </a:xfrm>
          <a:prstGeom prst="curvedDownArrow">
            <a:avLst>
              <a:gd name="adj1" fmla="val 49259"/>
              <a:gd name="adj2" fmla="val 98745"/>
              <a:gd name="adj3" fmla="val 83417"/>
            </a:avLst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677988" y="2184400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194175" y="2832100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1587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1" grpId="0" animBg="1"/>
      <p:bldP spid="41992" grpId="0" animBg="1"/>
      <p:bldP spid="41993" grpId="0" animBg="1"/>
      <p:bldP spid="41995" grpId="0" animBg="1"/>
      <p:bldP spid="419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825" y="285750"/>
            <a:ext cx="8353425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 поступивших  доходов бюджета Артемовского городского округа в 2015 году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1357290" y="1357299"/>
          <a:ext cx="678661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755650" y="5072063"/>
          <a:ext cx="7673975" cy="1663701"/>
        </p:xfrm>
        <a:graphic>
          <a:graphicData uri="http://schemas.openxmlformats.org/drawingml/2006/table">
            <a:tbl>
              <a:tblPr/>
              <a:tblGrid>
                <a:gridCol w="2557463"/>
                <a:gridCol w="2559050"/>
                <a:gridCol w="255746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Исполнение, в тыс. руб.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Структура доходов, в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НАЛОГОВЫЕ ДОХОДЫ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602 894,8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37,5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26 515,7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978 771,8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60,9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0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8881</TotalTime>
  <Words>4955</Words>
  <Application>Microsoft Office PowerPoint</Application>
  <PresentationFormat>Экран (4:3)</PresentationFormat>
  <Paragraphs>1368</Paragraphs>
  <Slides>59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Метро</vt:lpstr>
      <vt:lpstr>Годовой отчет об исполнении бюджета Артемовского городского округа за 2015 год</vt:lpstr>
      <vt:lpstr>Количество главных распорядителей средств бюджета Артемовского городского округа и муниципальных учреждений Артемовского городского округа в 2013-2015 годах</vt:lpstr>
      <vt:lpstr>Плановые  показатели  бюджета Артемовского городского  округа, установленные решениями Думы Артемовского  городского  округа  о  бюджете в 2013-2015 годах </vt:lpstr>
      <vt:lpstr>Показатели  исполнения  бюджета Артемовского городского  округа  в 2013-2015 годах</vt:lpstr>
      <vt:lpstr>Исполнение доходной части бюджета Артемовского городского округа в 2013-2015 годах</vt:lpstr>
      <vt:lpstr>Доля налоговых и неналоговых доходов и безвозмездных поступлений в общем объеме поступивших доходов в 2013-2015 годах </vt:lpstr>
      <vt:lpstr>Показатели исполнения доходной части бюджета Артемовского городского округа за 2013-2015 годы</vt:lpstr>
      <vt:lpstr>Плановые показатели доходов бюджета Артемовского городского округа в 2015 году</vt:lpstr>
      <vt:lpstr>Структура  поступивших  доходов бюджета Артемовского городского округа в 2015 году</vt:lpstr>
      <vt:lpstr>Доходная часть бюджета Артемовского  городского  округа   в 2015 году</vt:lpstr>
      <vt:lpstr>Исполнение плановых показателей по налоговым и неналоговым доходам бюджета Артемовского городского округа  в 2013-2015 годах </vt:lpstr>
      <vt:lpstr>Исполнение доходной части бюджета Артемовского городского округа в части налоговых и неналоговых доходов за 2013-2015 годы</vt:lpstr>
      <vt:lpstr>Исполнение плановых показателей по безвозмездным поступлениям бюджета Артемовского городского округа в 2013-2015 годах</vt:lpstr>
      <vt:lpstr>Исполнение доходной части бюджета Артемовского городского округа в части безвозмездных поступлений за 2013-2015 годы</vt:lpstr>
      <vt:lpstr>Исполнение  расходной  части  бюджета  Артемовского  городского округа в 2013-2015 годах</vt:lpstr>
      <vt:lpstr>Исполнение плановых показателей расходной части бюджета Артемовского городского  округа в 2013-2015 годах</vt:lpstr>
      <vt:lpstr>Исполнение расходной части бюджета Артемовского городского округа в 2015 году</vt:lpstr>
      <vt:lpstr>Расходная часть бюджета Артемовского городского округа  в 2013-2015 годах</vt:lpstr>
      <vt:lpstr>Структура расходов бюджета Артемовского  городского округа  в 2015 году</vt:lpstr>
      <vt:lpstr>Расходы бюджета Артемовского городского округа по разделу 0100 «Общегосударственные расходы»  за 2013-2015 годы</vt:lpstr>
      <vt:lpstr>Основные направления  расходов бюджета Артемовского городского округа по разделу 0100 «Общегосударственные вопросы»  в 2015 году </vt:lpstr>
      <vt:lpstr>Расходы бюджета Артемовского городского округа по разделу  0300 «Национальная безопасность и правоохранительная деятельность»  в 2013-2015 годах</vt:lpstr>
      <vt:lpstr>Основные направления расходов бюджета Артемовского городского округа в 2015 году по разделу 0300 «Национальная безопасность и правоохранительная деятельность»</vt:lpstr>
      <vt:lpstr>Расходы бюджета Артемовского городского округа по разделу 0400 « Национальная экономика»  в 2013-2015 годах</vt:lpstr>
      <vt:lpstr>Основные направления  расходов бюджета Артемовского городского округа в 2015 году по разделу 0400  «Национальная экономика»</vt:lpstr>
      <vt:lpstr>Слайд 26</vt:lpstr>
      <vt:lpstr>Расходы бюджета Артемовского городского округа по разделу 0500 «Жилищно-коммунальное хозяйство» в 2013-2015 годах</vt:lpstr>
      <vt:lpstr>Расходы бюджета Артемовского городского округа  в 2015 году</vt:lpstr>
      <vt:lpstr>Структура расходов бюджета Артемовского городского округа по разделу 0500 «Жилищно-коммунальное хозяйство» в 2015 году</vt:lpstr>
      <vt:lpstr>Основные направления расходов бюджета Артемовского городского округа по подразделу  0501 «Жилищное хозяйство» в 2015 году</vt:lpstr>
      <vt:lpstr>Основные направления расходов бюджета Артемовского городского округа  по подразделу  0502 «Коммунальное хозяйство» в 2015 году</vt:lpstr>
      <vt:lpstr>Основные направления расходов бюджета Артемовского городского округа по подразделу  0503 «Благоустройство»  в 2015 году</vt:lpstr>
      <vt:lpstr>Основные направления расходов бюджета Артемовского городского округа по подразделу  0505 «Другие вопросы в области жилищно-коммунального хозяйства »  в 2015 году</vt:lpstr>
      <vt:lpstr>Расходы бюджета Артемовского городского округа по разделу 0600 «Охрана окружающей среды»  2013-2015 годах</vt:lpstr>
      <vt:lpstr>Основные направления  расходов бюджета Артемовского городского округа в 2015 г. по разделу 0600  «Охрана окружающей среды» </vt:lpstr>
      <vt:lpstr>Слайд 36</vt:lpstr>
      <vt:lpstr>Расходы бюджета Артемовского городского округа по разделу 0700 «Образование»  в 2013-2015 годах</vt:lpstr>
      <vt:lpstr>Расходы бюджета Артемовского городского округа  в 2015 году</vt:lpstr>
      <vt:lpstr>Структура расходов бюджета Артемовского городского округа по разделу 0700 «Образование» в 2015 году</vt:lpstr>
      <vt:lpstr>Основные направления  расходов бюджета Артемовского городского округа в 2015 году по разделу 0700 «Образование»</vt:lpstr>
      <vt:lpstr>Слайд 41</vt:lpstr>
      <vt:lpstr>Расходы бюджета Артемовского городского округа по разделу  0800 «Культура и кинематография»  в 2013-2015 годах</vt:lpstr>
      <vt:lpstr>Структура расходов бюджета Артемовского городского  округа по разделу 0800 «Культура, кинематография» в 2015 году</vt:lpstr>
      <vt:lpstr>Основные направления  расходов бюджета Артемовского городского округа по подразделу 0801 «Культура»   в 2015 году </vt:lpstr>
      <vt:lpstr>Расходы бюджета Артемовского городского округа на социальную политику в 2015 году составили  210 545,2 тыс. руб.</vt:lpstr>
      <vt:lpstr>Расходы бюджета Артемовского городского округа по разделу 1000 «Социальная политика»  в 2013- 2015  годах</vt:lpstr>
      <vt:lpstr>Структура расходов бюджета Артемовского городского округа по разделу 1000 «Социальная политика» в 2015 году </vt:lpstr>
      <vt:lpstr>Основные направления расходов бюджета Артемовского городского округа по подразделу 1003 «Социальное обеспечение населения»  в 2015 году</vt:lpstr>
      <vt:lpstr>Слайд 49</vt:lpstr>
      <vt:lpstr>Расходы бюджета Артемовского городского округа по разделу 1100 «Физическая культура и спорт»  в 2013-2015 годах</vt:lpstr>
      <vt:lpstr>Слайд 51</vt:lpstr>
      <vt:lpstr>Расходы бюджета Артемовского городского округа по разделу 1200 «Средства массовой информации»  в 2013-2015 годах</vt:lpstr>
      <vt:lpstr>Слайд 53</vt:lpstr>
      <vt:lpstr>Расходы бюджета Артемовского  городского  округа в рамках  муниципальных  программ в 2013-2015 годах (за счет средств бюджетов всех уровней) </vt:lpstr>
      <vt:lpstr>Изменение объема муниципального долга Артемовского городского округа за период  2013-2015 годы </vt:lpstr>
      <vt:lpstr>Динамика изменения долговых обязательств Артемовского городского округа по исполнительным  документам, находящимся на исполнении в Финансовом управлении Администрации Артемовского городского округа </vt:lpstr>
      <vt:lpstr>Структура долговых обязательств Артемовского городского округа по исполнительным листам, находящимся на исполнении в Финансовом управлении администрации Артемовского городского округа по состоянию на 01.01.2016 года</vt:lpstr>
      <vt:lpstr>Структура долговых обязательств Артемовского городского округа по исполнительным листам, находящимся на исполнении в Финансовом управлении администрации Артемовского городского округа по состоянию на 01.01.2016 года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об исполнении бюджета Артемовского городского округа за 2013 год</dc:title>
  <dc:creator>Наталья Шиленко</dc:creator>
  <cp:lastModifiedBy>V_Erofeev</cp:lastModifiedBy>
  <cp:revision>1238</cp:revision>
  <dcterms:created xsi:type="dcterms:W3CDTF">2014-04-10T11:32:30Z</dcterms:created>
  <dcterms:modified xsi:type="dcterms:W3CDTF">2016-06-25T09:08:00Z</dcterms:modified>
</cp:coreProperties>
</file>