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theme/themeOverride4.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5.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71" r:id="rId2"/>
  </p:sldMasterIdLst>
  <p:handoutMasterIdLst>
    <p:handoutMasterId r:id="rId23"/>
  </p:handoutMasterIdLst>
  <p:sldIdLst>
    <p:sldId id="258" r:id="rId3"/>
    <p:sldId id="347" r:id="rId4"/>
    <p:sldId id="259" r:id="rId5"/>
    <p:sldId id="267" r:id="rId6"/>
    <p:sldId id="297" r:id="rId7"/>
    <p:sldId id="298" r:id="rId8"/>
    <p:sldId id="352" r:id="rId9"/>
    <p:sldId id="362" r:id="rId10"/>
    <p:sldId id="355" r:id="rId11"/>
    <p:sldId id="361" r:id="rId12"/>
    <p:sldId id="351" r:id="rId13"/>
    <p:sldId id="322" r:id="rId14"/>
    <p:sldId id="356" r:id="rId15"/>
    <p:sldId id="359" r:id="rId16"/>
    <p:sldId id="348" r:id="rId17"/>
    <p:sldId id="328" r:id="rId18"/>
    <p:sldId id="349" r:id="rId19"/>
    <p:sldId id="327" r:id="rId20"/>
    <p:sldId id="360" r:id="rId21"/>
    <p:sldId id="357" r:id="rId22"/>
  </p:sldIdLst>
  <p:sldSz cx="9144000" cy="6858000" type="screen4x3"/>
  <p:notesSz cx="6888163" cy="10020300"/>
  <p:defaultTextStyle>
    <a:defPPr>
      <a:defRPr lang="ru-RU"/>
    </a:defPPr>
    <a:lvl1pPr algn="l"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F9D8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32" autoAdjust="0"/>
  </p:normalViewPr>
  <p:slideViewPr>
    <p:cSldViewPr>
      <p:cViewPr varScale="1">
        <p:scale>
          <a:sx n="109" d="100"/>
          <a:sy n="109" d="100"/>
        </p:scale>
        <p:origin x="16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_____Microsoft_Excel1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_____Microsoft_Excel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3" Type="http://schemas.openxmlformats.org/officeDocument/2006/relationships/package" Target="../embeddings/_____Microsoft_Excel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_____Microsoft_Excel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2" Type="http://schemas.openxmlformats.org/officeDocument/2006/relationships/package" Target="../embeddings/_____Microsoft_Excel9.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00000"/>
                </a:solidFill>
                <a:latin typeface="+mn-lt"/>
                <a:ea typeface="+mn-ea"/>
                <a:cs typeface="+mn-cs"/>
              </a:defRPr>
            </a:pPr>
            <a:r>
              <a:rPr lang="ru-RU" sz="2000" dirty="0" smtClean="0"/>
              <a:t>Количество рассмотренных вопросов</a:t>
            </a:r>
            <a:endParaRPr lang="ru-RU" sz="20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000000"/>
              </a:solidFill>
              <a:latin typeface="+mn-lt"/>
              <a:ea typeface="+mn-ea"/>
              <a:cs typeface="+mn-cs"/>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Лист1!$B$1</c:f>
              <c:strCache>
                <c:ptCount val="1"/>
                <c:pt idx="0">
                  <c:v>Количество рассмотренных вопросов</c:v>
                </c:pt>
              </c:strCache>
            </c:strRef>
          </c:tx>
          <c:spPr>
            <a:solidFill>
              <a:schemeClr val="accent1"/>
            </a:solidFill>
            <a:ln>
              <a:noFill/>
            </a:ln>
            <a:effectLst/>
            <a:sp3d/>
          </c:spPr>
          <c:invertIfNegative val="0"/>
          <c:cat>
            <c:strRef>
              <c:f>Лист1!$A$2:$A$5</c:f>
              <c:strCache>
                <c:ptCount val="2"/>
                <c:pt idx="0">
                  <c:v>2018 год</c:v>
                </c:pt>
                <c:pt idx="1">
                  <c:v>2019 год</c:v>
                </c:pt>
              </c:strCache>
            </c:strRef>
          </c:cat>
          <c:val>
            <c:numRef>
              <c:f>Лист1!$B$2:$B$5</c:f>
              <c:numCache>
                <c:formatCode>General</c:formatCode>
                <c:ptCount val="4"/>
                <c:pt idx="0">
                  <c:v>27</c:v>
                </c:pt>
                <c:pt idx="1">
                  <c:v>19</c:v>
                </c:pt>
              </c:numCache>
            </c:numRef>
          </c:val>
        </c:ser>
        <c:ser>
          <c:idx val="1"/>
          <c:order val="1"/>
          <c:tx>
            <c:strRef>
              <c:f>Лист1!$C$1</c:f>
              <c:strCache>
                <c:ptCount val="1"/>
                <c:pt idx="0">
                  <c:v>Столбец2</c:v>
                </c:pt>
              </c:strCache>
            </c:strRef>
          </c:tx>
          <c:spPr>
            <a:solidFill>
              <a:schemeClr val="accent2"/>
            </a:solidFill>
            <a:ln>
              <a:noFill/>
            </a:ln>
            <a:effectLst/>
            <a:sp3d/>
          </c:spPr>
          <c:invertIfNegative val="0"/>
          <c:cat>
            <c:strRef>
              <c:f>Лист1!$A$2:$A$5</c:f>
              <c:strCache>
                <c:ptCount val="2"/>
                <c:pt idx="0">
                  <c:v>2018 год</c:v>
                </c:pt>
                <c:pt idx="1">
                  <c:v>2019 год</c:v>
                </c:pt>
              </c:strCache>
            </c:strRef>
          </c:cat>
          <c:val>
            <c:numRef>
              <c:f>Лист1!$C$2:$C$5</c:f>
              <c:numCache>
                <c:formatCode>General</c:formatCode>
                <c:ptCount val="4"/>
              </c:numCache>
            </c:numRef>
          </c:val>
        </c:ser>
        <c:dLbls>
          <c:showLegendKey val="0"/>
          <c:showVal val="0"/>
          <c:showCatName val="0"/>
          <c:showSerName val="0"/>
          <c:showPercent val="0"/>
          <c:showBubbleSize val="0"/>
        </c:dLbls>
        <c:gapWidth val="150"/>
        <c:shape val="box"/>
        <c:axId val="186682344"/>
        <c:axId val="186685088"/>
        <c:axId val="0"/>
      </c:bar3DChart>
      <c:catAx>
        <c:axId val="1866823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ru-RU"/>
          </a:p>
        </c:txPr>
        <c:crossAx val="186685088"/>
        <c:crosses val="autoZero"/>
        <c:auto val="1"/>
        <c:lblAlgn val="ctr"/>
        <c:lblOffset val="100"/>
        <c:noMultiLvlLbl val="0"/>
      </c:catAx>
      <c:valAx>
        <c:axId val="186685088"/>
        <c:scaling>
          <c:orientation val="minMax"/>
          <c:max val="27"/>
          <c:min val="12"/>
        </c:scaling>
        <c:delete val="0"/>
        <c:axPos val="l"/>
        <c:majorGridlines>
          <c:spPr>
            <a:ln w="9525" cap="flat" cmpd="sng" algn="ctr">
              <a:solidFill>
                <a:srgbClr val="000000"/>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ru-RU"/>
          </a:p>
        </c:txPr>
        <c:crossAx val="186682344"/>
        <c:crosses val="autoZero"/>
        <c:crossBetween val="between"/>
        <c:majorUnit val="1"/>
      </c:valAx>
      <c:spPr>
        <a:noFill/>
        <a:ln>
          <a:noFill/>
        </a:ln>
        <a:effectLst/>
      </c:spPr>
    </c:plotArea>
    <c:legend>
      <c:legendPos val="b"/>
      <c:legendEntry>
        <c:idx val="1"/>
        <c:delete val="1"/>
      </c:legendEntry>
      <c:layout>
        <c:manualLayout>
          <c:xMode val="edge"/>
          <c:yMode val="edge"/>
          <c:x val="0.51341593913252614"/>
          <c:y val="0.81488631889763774"/>
          <c:w val="0.44994649556642663"/>
          <c:h val="8.5113681102362199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ru-RU"/>
        </a:p>
      </c:txPr>
    </c:legend>
    <c:plotVisOnly val="1"/>
    <c:dispBlanksAs val="gap"/>
    <c:showDLblsOverMax val="0"/>
  </c:chart>
  <c:spPr>
    <a:noFill/>
    <a:ln>
      <a:noFill/>
    </a:ln>
    <a:effectLst/>
  </c:spPr>
  <c:txPr>
    <a:bodyPr/>
    <a:lstStyle/>
    <a:p>
      <a:pPr>
        <a:defRPr>
          <a:solidFill>
            <a:srgbClr val="000000"/>
          </a:solidFill>
        </a:defRPr>
      </a:pPr>
      <a:endParaRPr lang="ru-RU"/>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pieChart>
        <c:varyColors val="1"/>
        <c:ser>
          <c:idx val="0"/>
          <c:order val="0"/>
          <c:tx>
            <c:strRef>
              <c:f>Лист1!$F$5</c:f>
              <c:strCache>
                <c:ptCount val="1"/>
                <c:pt idx="0">
                  <c:v>2017 год</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D82B-4BD7-9E47-2F8704A7E9A8}"/>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D82B-4BD7-9E47-2F8704A7E9A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Лист1!$G$4:$H$4</c:f>
              <c:strCache>
                <c:ptCount val="2"/>
                <c:pt idx="0">
                  <c:v>Респонденты, никогда  не попадавшие в коррупционную ситуацию</c:v>
                </c:pt>
                <c:pt idx="1">
                  <c:v>Респонденты, попадавшие в коррупционную ситуацию</c:v>
                </c:pt>
              </c:strCache>
            </c:strRef>
          </c:cat>
          <c:val>
            <c:numRef>
              <c:f>Лист1!$G$5:$H$5</c:f>
              <c:numCache>
                <c:formatCode>0%</c:formatCode>
                <c:ptCount val="2"/>
                <c:pt idx="0">
                  <c:v>0.92</c:v>
                </c:pt>
                <c:pt idx="1">
                  <c:v>0.08</c:v>
                </c:pt>
              </c:numCache>
            </c:numRef>
          </c:val>
          <c:extLst xmlns:c16r2="http://schemas.microsoft.com/office/drawing/2015/06/chart">
            <c:ext xmlns:c16="http://schemas.microsoft.com/office/drawing/2014/chart" uri="{C3380CC4-5D6E-409C-BE32-E72D297353CC}">
              <c16:uniqueId val="{00000004-D82B-4BD7-9E47-2F8704A7E9A8}"/>
            </c:ext>
          </c:extLst>
        </c:ser>
        <c:dLbls>
          <c:dLblPos val="bestFit"/>
          <c:showLegendKey val="0"/>
          <c:showVal val="1"/>
          <c:showCatName val="0"/>
          <c:showSerName val="0"/>
          <c:showPercent val="0"/>
          <c:showBubbleSize val="0"/>
          <c:showLeaderLines val="1"/>
        </c:dLbls>
        <c:firstSliceAng val="0"/>
        <c:extLst xmlns:c16r2="http://schemas.microsoft.com/office/drawing/2015/06/chart">
          <c:ext xmlns:c15="http://schemas.microsoft.com/office/drawing/2012/chart" uri="{02D57815-91ED-43cb-92C2-25804820EDAC}">
            <c15:filteredPieSeries>
              <c15:ser>
                <c:idx val="1"/>
                <c:order val="1"/>
                <c:tx>
                  <c:strRef>
                    <c:extLst xmlns:c16r2="http://schemas.microsoft.com/office/drawing/2015/06/chart">
                      <c:ext uri="{02D57815-91ED-43cb-92C2-25804820EDAC}">
                        <c15:formulaRef>
                          <c15:sqref>Лист1!$F$6</c15:sqref>
                        </c15:formulaRef>
                      </c:ext>
                    </c:extLst>
                    <c:strCache>
                      <c:ptCount val="1"/>
                      <c:pt idx="0">
                        <c:v>2018 год</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6-D82B-4BD7-9E47-2F8704A7E9A8}"/>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8-D82B-4BD7-9E47-2F8704A7E9A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uri="{CE6537A1-D6FC-4f65-9D91-7224C49458BB}"/>
                  </c:extLst>
                </c:dLbls>
                <c:cat>
                  <c:strRef>
                    <c:extLst xmlns:c16r2="http://schemas.microsoft.com/office/drawing/2015/06/chart">
                      <c:ext uri="{02D57815-91ED-43cb-92C2-25804820EDAC}">
                        <c15:formulaRef>
                          <c15:sqref>Лист1!$G$4:$H$4</c15:sqref>
                        </c15:formulaRef>
                      </c:ext>
                    </c:extLst>
                    <c:strCache>
                      <c:ptCount val="2"/>
                      <c:pt idx="0">
                        <c:v>Респонденты, никогда  не попадавшие в коррупционную ситуацию</c:v>
                      </c:pt>
                      <c:pt idx="1">
                        <c:v>Респонденты, попадавшие в коррупционную ситуацию</c:v>
                      </c:pt>
                    </c:strCache>
                  </c:strRef>
                </c:cat>
                <c:val>
                  <c:numRef>
                    <c:extLst xmlns:c16r2="http://schemas.microsoft.com/office/drawing/2015/06/chart">
                      <c:ext uri="{02D57815-91ED-43cb-92C2-25804820EDAC}">
                        <c15:formulaRef>
                          <c15:sqref>Лист1!$G$6:$H$6</c15:sqref>
                        </c15:formulaRef>
                      </c:ext>
                    </c:extLst>
                    <c:numCache>
                      <c:formatCode>0%</c:formatCode>
                      <c:ptCount val="2"/>
                      <c:pt idx="0">
                        <c:v>0.97</c:v>
                      </c:pt>
                      <c:pt idx="1">
                        <c:v>0.03</c:v>
                      </c:pt>
                    </c:numCache>
                  </c:numRef>
                </c:val>
                <c:extLst xmlns:c16r2="http://schemas.microsoft.com/office/drawing/2015/06/chart">
                  <c:ext xmlns:c16="http://schemas.microsoft.com/office/drawing/2014/chart" uri="{C3380CC4-5D6E-409C-BE32-E72D297353CC}">
                    <c16:uniqueId val="{00000009-D82B-4BD7-9E47-2F8704A7E9A8}"/>
                  </c:ext>
                </c:extLst>
              </c15:ser>
            </c15:filteredPieSeries>
          </c:ext>
        </c:extLst>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2">
                  <a:lumMod val="25000"/>
                </a:schemeClr>
              </a:solidFill>
              <a:latin typeface="Liberation Serif"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2">
                    <a:lumMod val="25000"/>
                  </a:schemeClr>
                </a:solidFill>
                <a:latin typeface="+mn-lt"/>
                <a:ea typeface="+mn-ea"/>
                <a:cs typeface="+mn-cs"/>
              </a:defRPr>
            </a:pPr>
            <a:r>
              <a:rPr lang="ru-RU" dirty="0" smtClean="0"/>
              <a:t>2019 год</a:t>
            </a:r>
            <a:endParaRPr lang="ru-RU" dirty="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2">
                  <a:lumMod val="25000"/>
                </a:schemeClr>
              </a:solidFill>
              <a:latin typeface="+mn-lt"/>
              <a:ea typeface="+mn-ea"/>
              <a:cs typeface="+mn-cs"/>
            </a:defRPr>
          </a:pPr>
          <a:endParaRPr lang="ru-RU"/>
        </a:p>
      </c:txPr>
    </c:title>
    <c:autoTitleDeleted val="0"/>
    <c:plotArea>
      <c:layout/>
      <c:pieChart>
        <c:varyColors val="1"/>
        <c:ser>
          <c:idx val="1"/>
          <c:order val="1"/>
          <c:tx>
            <c:strRef>
              <c:f>Лист1!$F$6</c:f>
              <c:strCache>
                <c:ptCount val="1"/>
                <c:pt idx="0">
                  <c:v>2018 год</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7FE1-4F72-BA48-6D7EAD495D48}"/>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7FE1-4F72-BA48-6D7EAD495D48}"/>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Лист1!$G$4:$H$4</c:f>
              <c:strCache>
                <c:ptCount val="2"/>
                <c:pt idx="0">
                  <c:v>Респонденты, никогда  не попадавшие в коррупционную ситуацию</c:v>
                </c:pt>
                <c:pt idx="1">
                  <c:v>Респонденты, попадавшие в коррупционную ситуацию</c:v>
                </c:pt>
              </c:strCache>
            </c:strRef>
          </c:cat>
          <c:val>
            <c:numRef>
              <c:f>Лист1!$G$6:$H$6</c:f>
              <c:numCache>
                <c:formatCode>0%</c:formatCode>
                <c:ptCount val="2"/>
                <c:pt idx="0">
                  <c:v>0.97</c:v>
                </c:pt>
                <c:pt idx="1">
                  <c:v>0.03</c:v>
                </c:pt>
              </c:numCache>
            </c:numRef>
          </c:val>
          <c:extLst xmlns:c16r2="http://schemas.microsoft.com/office/drawing/2015/06/chart">
            <c:ext xmlns:c16="http://schemas.microsoft.com/office/drawing/2014/chart" uri="{C3380CC4-5D6E-409C-BE32-E72D297353CC}">
              <c16:uniqueId val="{00000004-7FE1-4F72-BA48-6D7EAD495D48}"/>
            </c:ext>
          </c:extLst>
        </c:ser>
        <c:dLbls>
          <c:dLblPos val="bestFit"/>
          <c:showLegendKey val="0"/>
          <c:showVal val="1"/>
          <c:showCatName val="0"/>
          <c:showSerName val="0"/>
          <c:showPercent val="0"/>
          <c:showBubbleSize val="0"/>
          <c:showLeaderLines val="1"/>
        </c:dLbls>
        <c:firstSliceAng val="0"/>
        <c:extLst xmlns:c16r2="http://schemas.microsoft.com/office/drawing/2015/06/chart">
          <c:ext xmlns:c15="http://schemas.microsoft.com/office/drawing/2012/chart" uri="{02D57815-91ED-43cb-92C2-25804820EDAC}">
            <c15:filteredPieSeries>
              <c15:ser>
                <c:idx val="0"/>
                <c:order val="0"/>
                <c:tx>
                  <c:strRef>
                    <c:extLst xmlns:c16r2="http://schemas.microsoft.com/office/drawing/2015/06/chart">
                      <c:ext uri="{02D57815-91ED-43cb-92C2-25804820EDAC}">
                        <c15:formulaRef>
                          <c15:sqref>Лист1!$F$5</c15:sqref>
                        </c15:formulaRef>
                      </c:ext>
                    </c:extLst>
                    <c:strCache>
                      <c:ptCount val="1"/>
                      <c:pt idx="0">
                        <c:v>2017 год</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6-7FE1-4F72-BA48-6D7EAD495D48}"/>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8-7FE1-4F72-BA48-6D7EAD495D4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uri="{CE6537A1-D6FC-4f65-9D91-7224C49458BB}"/>
                  </c:extLst>
                </c:dLbls>
                <c:cat>
                  <c:strRef>
                    <c:extLst xmlns:c16r2="http://schemas.microsoft.com/office/drawing/2015/06/chart">
                      <c:ext uri="{02D57815-91ED-43cb-92C2-25804820EDAC}">
                        <c15:formulaRef>
                          <c15:sqref>Лист1!$G$4:$H$4</c15:sqref>
                        </c15:formulaRef>
                      </c:ext>
                    </c:extLst>
                    <c:strCache>
                      <c:ptCount val="2"/>
                      <c:pt idx="0">
                        <c:v>Респонденты, никогда  не попадавшие в коррупционную ситуацию</c:v>
                      </c:pt>
                      <c:pt idx="1">
                        <c:v>Респонденты, попадавшие в коррупционную ситуацию</c:v>
                      </c:pt>
                    </c:strCache>
                  </c:strRef>
                </c:cat>
                <c:val>
                  <c:numRef>
                    <c:extLst xmlns:c16r2="http://schemas.microsoft.com/office/drawing/2015/06/chart">
                      <c:ext uri="{02D57815-91ED-43cb-92C2-25804820EDAC}">
                        <c15:formulaRef>
                          <c15:sqref>Лист1!$G$5:$H$5</c15:sqref>
                        </c15:formulaRef>
                      </c:ext>
                    </c:extLst>
                    <c:numCache>
                      <c:formatCode>0%</c:formatCode>
                      <c:ptCount val="2"/>
                      <c:pt idx="0">
                        <c:v>0.92</c:v>
                      </c:pt>
                      <c:pt idx="1">
                        <c:v>0.08</c:v>
                      </c:pt>
                    </c:numCache>
                  </c:numRef>
                </c:val>
                <c:extLst xmlns:c16r2="http://schemas.microsoft.com/office/drawing/2015/06/chart">
                  <c:ext xmlns:c16="http://schemas.microsoft.com/office/drawing/2014/chart" uri="{C3380CC4-5D6E-409C-BE32-E72D297353CC}">
                    <c16:uniqueId val="{00000009-7FE1-4F72-BA48-6D7EAD495D48}"/>
                  </c:ext>
                </c:extLst>
              </c15:ser>
            </c15:filteredPieSeries>
          </c:ext>
        </c:extLst>
      </c:pieChart>
      <c:spPr>
        <a:noFill/>
        <a:ln>
          <a:noFill/>
        </a:ln>
        <a:effectLst/>
      </c:spPr>
    </c:plotArea>
    <c:plotVisOnly val="1"/>
    <c:dispBlanksAs val="gap"/>
    <c:showDLblsOverMax val="0"/>
  </c:chart>
  <c:spPr>
    <a:gradFill>
      <a:gsLst>
        <a:gs pos="0">
          <a:srgbClr val="FFFF00"/>
        </a:gs>
        <a:gs pos="74000">
          <a:srgbClr val="009999">
            <a:lumMod val="45000"/>
            <a:lumOff val="55000"/>
          </a:srgbClr>
        </a:gs>
        <a:gs pos="83000">
          <a:srgbClr val="009999">
            <a:lumMod val="45000"/>
            <a:lumOff val="55000"/>
          </a:srgbClr>
        </a:gs>
        <a:gs pos="100000">
          <a:srgbClr val="009999">
            <a:lumMod val="30000"/>
            <a:lumOff val="70000"/>
          </a:srgbClr>
        </a:gs>
      </a:gsLst>
      <a:lin ang="5400000" scaled="1"/>
    </a:gradFill>
    <a:ln>
      <a:noFill/>
    </a:ln>
    <a:effectLst/>
  </c:spPr>
  <c:txPr>
    <a:bodyPr/>
    <a:lstStyle/>
    <a:p>
      <a:pPr>
        <a:defRPr/>
      </a:pPr>
      <a:endParaRPr lang="ru-RU"/>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Liberation Serif" panose="02020603050405020304" pitchFamily="18" charset="0"/>
                <a:ea typeface="+mn-ea"/>
                <a:cs typeface="+mn-cs"/>
              </a:defRPr>
            </a:pPr>
            <a:r>
              <a:rPr lang="ru-RU">
                <a:latin typeface="Liberation Serif" panose="02020603050405020304" pitchFamily="18" charset="0"/>
                <a:cs typeface="Times New Roman" panose="02020603050405020304" pitchFamily="18" charset="0"/>
              </a:rPr>
              <a:t>Антикоррупционная экспертиза МНПА</a:t>
            </a:r>
          </a:p>
        </c:rich>
      </c:tx>
      <c:layout>
        <c:manualLayout>
          <c:xMode val="edge"/>
          <c:yMode val="edge"/>
          <c:x val="0.14775741458019817"/>
          <c:y val="0"/>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Liberation Serif" panose="02020603050405020304" pitchFamily="18" charset="0"/>
              <a:ea typeface="+mn-ea"/>
              <a:cs typeface="+mn-cs"/>
            </a:defRPr>
          </a:pPr>
          <a:endParaRPr lang="ru-RU"/>
        </a:p>
      </c:txPr>
    </c:title>
    <c:autoTitleDeleted val="0"/>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Лист2!$B$8</c:f>
              <c:strCache>
                <c:ptCount val="1"/>
                <c:pt idx="0">
                  <c:v>2018 год</c:v>
                </c:pt>
              </c:strCache>
            </c:strRef>
          </c:tx>
          <c:spPr>
            <a:solidFill>
              <a:schemeClr val="accent6">
                <a:alpha val="85000"/>
              </a:schemeClr>
            </a:solidFill>
            <a:ln w="9525" cap="flat" cmpd="sng" algn="ctr">
              <a:solidFill>
                <a:schemeClr val="accent6">
                  <a:lumMod val="75000"/>
                </a:schemeClr>
              </a:solidFill>
              <a:round/>
            </a:ln>
            <a:effectLst/>
            <a:sp3d contourW="9525">
              <a:contourClr>
                <a:schemeClr val="accent6">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Лист2!$C$7:$D$7</c:f>
              <c:strCache>
                <c:ptCount val="2"/>
                <c:pt idx="0">
                  <c:v>Количество  проектов МНПА, прошедших антикоррупционную экспертизу</c:v>
                </c:pt>
                <c:pt idx="1">
                  <c:v>Количество выявленных коррупциогенных факторов</c:v>
                </c:pt>
              </c:strCache>
            </c:strRef>
          </c:cat>
          <c:val>
            <c:numRef>
              <c:f>Лист2!$C$8:$D$8</c:f>
              <c:numCache>
                <c:formatCode>General</c:formatCode>
                <c:ptCount val="2"/>
                <c:pt idx="0">
                  <c:v>233</c:v>
                </c:pt>
                <c:pt idx="1">
                  <c:v>2</c:v>
                </c:pt>
              </c:numCache>
            </c:numRef>
          </c:val>
          <c:extLst xmlns:c16r2="http://schemas.microsoft.com/office/drawing/2015/06/chart">
            <c:ext xmlns:c16="http://schemas.microsoft.com/office/drawing/2014/chart" uri="{C3380CC4-5D6E-409C-BE32-E72D297353CC}">
              <c16:uniqueId val="{00000000-1ED0-4087-B1C0-5A78523DD17C}"/>
            </c:ext>
          </c:extLst>
        </c:ser>
        <c:ser>
          <c:idx val="1"/>
          <c:order val="1"/>
          <c:tx>
            <c:strRef>
              <c:f>Лист2!$B$9</c:f>
              <c:strCache>
                <c:ptCount val="1"/>
                <c:pt idx="0">
                  <c:v>2019 год</c:v>
                </c:pt>
              </c:strCache>
            </c:strRef>
          </c:tx>
          <c:spPr>
            <a:solidFill>
              <a:schemeClr val="accent5">
                <a:alpha val="85000"/>
              </a:schemeClr>
            </a:solidFill>
            <a:ln w="9525" cap="flat" cmpd="sng" algn="ctr">
              <a:solidFill>
                <a:schemeClr val="accent5">
                  <a:lumMod val="75000"/>
                </a:schemeClr>
              </a:solidFill>
              <a:round/>
            </a:ln>
            <a:effectLst/>
            <a:sp3d contourW="9525">
              <a:contourClr>
                <a:schemeClr val="accent5">
                  <a:lumMod val="75000"/>
                </a:scheme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Лист2!$C$7:$D$7</c:f>
              <c:strCache>
                <c:ptCount val="2"/>
                <c:pt idx="0">
                  <c:v>Количество  проектов МНПА, прошедших антикоррупционную экспертизу</c:v>
                </c:pt>
                <c:pt idx="1">
                  <c:v>Количество выявленных коррупциогенных факторов</c:v>
                </c:pt>
              </c:strCache>
            </c:strRef>
          </c:cat>
          <c:val>
            <c:numRef>
              <c:f>Лист2!$C$9:$D$9</c:f>
              <c:numCache>
                <c:formatCode>General</c:formatCode>
                <c:ptCount val="2"/>
                <c:pt idx="0">
                  <c:v>241</c:v>
                </c:pt>
                <c:pt idx="1">
                  <c:v>4</c:v>
                </c:pt>
              </c:numCache>
            </c:numRef>
          </c:val>
          <c:extLst xmlns:c16r2="http://schemas.microsoft.com/office/drawing/2015/06/chart">
            <c:ext xmlns:c16="http://schemas.microsoft.com/office/drawing/2014/chart" uri="{C3380CC4-5D6E-409C-BE32-E72D297353CC}">
              <c16:uniqueId val="{00000001-1ED0-4087-B1C0-5A78523DD17C}"/>
            </c:ext>
          </c:extLst>
        </c:ser>
        <c:dLbls>
          <c:showLegendKey val="0"/>
          <c:showVal val="1"/>
          <c:showCatName val="0"/>
          <c:showSerName val="0"/>
          <c:showPercent val="0"/>
          <c:showBubbleSize val="0"/>
        </c:dLbls>
        <c:gapWidth val="65"/>
        <c:shape val="box"/>
        <c:axId val="187951880"/>
        <c:axId val="187957760"/>
        <c:axId val="0"/>
      </c:bar3DChart>
      <c:catAx>
        <c:axId val="1879518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Liberation Serif" panose="02020603050405020304" pitchFamily="18" charset="0"/>
                <a:ea typeface="+mn-ea"/>
                <a:cs typeface="+mn-cs"/>
              </a:defRPr>
            </a:pPr>
            <a:endParaRPr lang="ru-RU"/>
          </a:p>
        </c:txPr>
        <c:crossAx val="187957760"/>
        <c:crosses val="autoZero"/>
        <c:auto val="1"/>
        <c:lblAlgn val="ctr"/>
        <c:lblOffset val="100"/>
        <c:noMultiLvlLbl val="0"/>
      </c:catAx>
      <c:valAx>
        <c:axId val="187957760"/>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ru-RU"/>
          </a:p>
        </c:txPr>
        <c:crossAx val="187951880"/>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Liberation Serif" panose="02020603050405020304" pitchFamily="18" charset="0"/>
              <a:ea typeface="+mn-ea"/>
              <a:cs typeface="+mn-cs"/>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Liberation Serif" panose="02020603050405020304" pitchFamily="18" charset="0"/>
                <a:ea typeface="+mn-ea"/>
                <a:cs typeface="+mn-cs"/>
              </a:defRPr>
            </a:pPr>
            <a:r>
              <a:rPr lang="ru-RU" sz="1400">
                <a:latin typeface="Liberation Serif" panose="02020603050405020304" pitchFamily="18" charset="0"/>
                <a:cs typeface="Times New Roman" panose="02020603050405020304" pitchFamily="18" charset="0"/>
              </a:rPr>
              <a:t>Административные регламенты предоставления муниципальных услуг</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Liberation Serif" panose="02020603050405020304" pitchFamily="18" charset="0"/>
              <a:ea typeface="+mn-ea"/>
              <a:cs typeface="+mn-cs"/>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2018 год</c:v>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Лист2!$C$12:$D$12</c:f>
              <c:strCache>
                <c:ptCount val="2"/>
                <c:pt idx="0">
                  <c:v>Количество  муниципальных услуг, оказываемых органами местного самоуправления</c:v>
                </c:pt>
                <c:pt idx="1">
                  <c:v>Количество услуг, по которым утверждены Административные регламенты</c:v>
                </c:pt>
              </c:strCache>
            </c:strRef>
          </c:cat>
          <c:val>
            <c:numRef>
              <c:f>Лист2!$C$13:$D$13</c:f>
              <c:numCache>
                <c:formatCode>General</c:formatCode>
                <c:ptCount val="2"/>
                <c:pt idx="0">
                  <c:v>61</c:v>
                </c:pt>
                <c:pt idx="1">
                  <c:v>58</c:v>
                </c:pt>
              </c:numCache>
            </c:numRef>
          </c:val>
          <c:extLst xmlns:c16r2="http://schemas.microsoft.com/office/drawing/2015/06/chart">
            <c:ext xmlns:c16="http://schemas.microsoft.com/office/drawing/2014/chart" uri="{C3380CC4-5D6E-409C-BE32-E72D297353CC}">
              <c16:uniqueId val="{00000000-F698-4344-B958-2E5FC669D7E3}"/>
            </c:ext>
          </c:extLst>
        </c:ser>
        <c:ser>
          <c:idx val="1"/>
          <c:order val="1"/>
          <c:tx>
            <c:strRef>
              <c:f>Лист2!$B$14</c:f>
              <c:strCache>
                <c:ptCount val="1"/>
                <c:pt idx="0">
                  <c:v>2019 год</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Лист2!$C$12:$D$12</c:f>
              <c:strCache>
                <c:ptCount val="2"/>
                <c:pt idx="0">
                  <c:v>Количество  муниципальных услуг, оказываемых органами местного самоуправления</c:v>
                </c:pt>
                <c:pt idx="1">
                  <c:v>Количество услуг, по которым утверждены Административные регламенты</c:v>
                </c:pt>
              </c:strCache>
            </c:strRef>
          </c:cat>
          <c:val>
            <c:numRef>
              <c:f>Лист2!$C$14:$D$14</c:f>
              <c:numCache>
                <c:formatCode>General</c:formatCode>
                <c:ptCount val="2"/>
                <c:pt idx="0">
                  <c:v>69</c:v>
                </c:pt>
                <c:pt idx="1">
                  <c:v>59</c:v>
                </c:pt>
              </c:numCache>
            </c:numRef>
          </c:val>
          <c:extLst xmlns:c16r2="http://schemas.microsoft.com/office/drawing/2015/06/chart">
            <c:ext xmlns:c16="http://schemas.microsoft.com/office/drawing/2014/chart" uri="{C3380CC4-5D6E-409C-BE32-E72D297353CC}">
              <c16:uniqueId val="{00000001-F698-4344-B958-2E5FC669D7E3}"/>
            </c:ext>
          </c:extLst>
        </c:ser>
        <c:dLbls>
          <c:showLegendKey val="0"/>
          <c:showVal val="1"/>
          <c:showCatName val="0"/>
          <c:showSerName val="0"/>
          <c:showPercent val="0"/>
          <c:showBubbleSize val="0"/>
        </c:dLbls>
        <c:gapWidth val="150"/>
        <c:shape val="box"/>
        <c:axId val="187960504"/>
        <c:axId val="187954232"/>
        <c:axId val="0"/>
      </c:bar3DChart>
      <c:catAx>
        <c:axId val="18796050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lt1">
                    <a:lumMod val="85000"/>
                  </a:schemeClr>
                </a:solidFill>
                <a:latin typeface="Liberation Serif" panose="02020603050405020304" pitchFamily="18" charset="0"/>
                <a:ea typeface="+mn-ea"/>
                <a:cs typeface="+mn-cs"/>
              </a:defRPr>
            </a:pPr>
            <a:endParaRPr lang="ru-RU"/>
          </a:p>
        </c:txPr>
        <c:crossAx val="187954232"/>
        <c:crosses val="autoZero"/>
        <c:auto val="1"/>
        <c:lblAlgn val="ctr"/>
        <c:lblOffset val="100"/>
        <c:noMultiLvlLbl val="0"/>
      </c:catAx>
      <c:valAx>
        <c:axId val="187954232"/>
        <c:scaling>
          <c:orientation val="minMax"/>
        </c:scaling>
        <c:delete val="0"/>
        <c:axPos val="l"/>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ru-RU"/>
          </a:p>
        </c:txPr>
        <c:crossAx val="187960504"/>
        <c:crossesAt val="1"/>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85000"/>
                </a:schemeClr>
              </a:solidFill>
              <a:latin typeface="Liberation Serif" panose="02020603050405020304" pitchFamily="18" charset="0"/>
              <a:ea typeface="+mn-ea"/>
              <a:cs typeface="+mn-cs"/>
            </a:defRPr>
          </a:pPr>
          <a:endParaRPr lang="ru-RU"/>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ru-RU"/>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ru-RU" sz="1800" baseline="0" dirty="0" smtClean="0">
                <a:solidFill>
                  <a:schemeClr val="bg1">
                    <a:lumMod val="60000"/>
                    <a:lumOff val="40000"/>
                  </a:schemeClr>
                </a:solidFill>
              </a:rPr>
              <a:t>Количество проверок финансово – хозяйственной деятельности </a:t>
            </a:r>
            <a:endParaRPr lang="ru-RU" sz="1800" baseline="0" dirty="0">
              <a:solidFill>
                <a:schemeClr val="bg1">
                  <a:lumMod val="60000"/>
                  <a:lumOff val="40000"/>
                </a:schemeClr>
              </a:solidFill>
            </a:endParaRPr>
          </a:p>
        </c:rich>
      </c:tx>
      <c:layout/>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ru-RU"/>
        </a:p>
      </c:txPr>
    </c:title>
    <c:autoTitleDeleted val="0"/>
    <c:plotArea>
      <c:layout/>
      <c:barChart>
        <c:barDir val="bar"/>
        <c:grouping val="clustered"/>
        <c:varyColors val="0"/>
        <c:ser>
          <c:idx val="0"/>
          <c:order val="0"/>
          <c:tx>
            <c:strRef>
              <c:f>Лист1!$B$1</c:f>
              <c:strCache>
                <c:ptCount val="1"/>
                <c:pt idx="0">
                  <c:v>Плановые провекри</c:v>
                </c:pt>
              </c:strCache>
            </c:strRef>
          </c:tx>
          <c:spPr>
            <a:pattFill prst="narVert">
              <a:fgClr>
                <a:schemeClr val="accent1"/>
              </a:fgClr>
              <a:bgClr>
                <a:schemeClr val="accent1">
                  <a:lumMod val="20000"/>
                  <a:lumOff val="80000"/>
                </a:schemeClr>
              </a:bgClr>
            </a:pattFill>
            <a:ln>
              <a:noFill/>
            </a:ln>
            <a:effectLst>
              <a:innerShdw blurRad="114300">
                <a:schemeClr val="accent1"/>
              </a:innerShdw>
            </a:effectLst>
          </c:spPr>
          <c:invertIfNegative val="0"/>
          <c:cat>
            <c:strRef>
              <c:f>Лист1!$A$2:$A$3</c:f>
              <c:strCache>
                <c:ptCount val="2"/>
                <c:pt idx="0">
                  <c:v>2019 год</c:v>
                </c:pt>
                <c:pt idx="1">
                  <c:v>2018 год</c:v>
                </c:pt>
              </c:strCache>
            </c:strRef>
          </c:cat>
          <c:val>
            <c:numRef>
              <c:f>Лист1!$B$2:$B$3</c:f>
              <c:numCache>
                <c:formatCode>General</c:formatCode>
                <c:ptCount val="2"/>
                <c:pt idx="0">
                  <c:v>8</c:v>
                </c:pt>
                <c:pt idx="1">
                  <c:v>7</c:v>
                </c:pt>
              </c:numCache>
            </c:numRef>
          </c:val>
        </c:ser>
        <c:ser>
          <c:idx val="1"/>
          <c:order val="1"/>
          <c:tx>
            <c:strRef>
              <c:f>Лист1!$C$1</c:f>
              <c:strCache>
                <c:ptCount val="1"/>
                <c:pt idx="0">
                  <c:v>Внеплановые проверки</c:v>
                </c:pt>
              </c:strCache>
            </c:strRef>
          </c:tx>
          <c:spPr>
            <a:pattFill prst="narVert">
              <a:fgClr>
                <a:schemeClr val="accent2"/>
              </a:fgClr>
              <a:bgClr>
                <a:schemeClr val="accent2">
                  <a:lumMod val="20000"/>
                  <a:lumOff val="80000"/>
                </a:schemeClr>
              </a:bgClr>
            </a:pattFill>
            <a:ln>
              <a:noFill/>
            </a:ln>
            <a:effectLst>
              <a:innerShdw blurRad="114300">
                <a:schemeClr val="accent2"/>
              </a:innerShdw>
            </a:effectLst>
          </c:spPr>
          <c:invertIfNegative val="0"/>
          <c:cat>
            <c:strRef>
              <c:f>Лист1!$A$2:$A$3</c:f>
              <c:strCache>
                <c:ptCount val="2"/>
                <c:pt idx="0">
                  <c:v>2019 год</c:v>
                </c:pt>
                <c:pt idx="1">
                  <c:v>2018 год</c:v>
                </c:pt>
              </c:strCache>
            </c:strRef>
          </c:cat>
          <c:val>
            <c:numRef>
              <c:f>Лист1!$C$2:$C$3</c:f>
              <c:numCache>
                <c:formatCode>General</c:formatCode>
                <c:ptCount val="2"/>
                <c:pt idx="0">
                  <c:v>7</c:v>
                </c:pt>
                <c:pt idx="1">
                  <c:v>4</c:v>
                </c:pt>
              </c:numCache>
            </c:numRef>
          </c:val>
        </c:ser>
        <c:dLbls>
          <c:showLegendKey val="0"/>
          <c:showVal val="0"/>
          <c:showCatName val="0"/>
          <c:showSerName val="0"/>
          <c:showPercent val="0"/>
          <c:showBubbleSize val="0"/>
        </c:dLbls>
        <c:gapWidth val="227"/>
        <c:overlap val="-48"/>
        <c:axId val="187956584"/>
        <c:axId val="187953448"/>
      </c:barChart>
      <c:catAx>
        <c:axId val="187956584"/>
        <c:scaling>
          <c:orientation val="minMax"/>
        </c:scaling>
        <c:delete val="0"/>
        <c:axPos val="l"/>
        <c:numFmt formatCode="General" sourceLinked="1"/>
        <c:majorTickMark val="none"/>
        <c:minorTickMark val="none"/>
        <c:tickLblPos val="nextTo"/>
        <c:spPr>
          <a:noFill/>
          <a:ln w="19050" cap="flat" cmpd="sng" algn="ctr">
            <a:solidFill>
              <a:srgbClr val="C00000"/>
            </a:solidFill>
            <a:round/>
          </a:ln>
          <a:effectLst/>
        </c:spPr>
        <c:txPr>
          <a:bodyPr rot="-60000000" spcFirstLastPara="1" vertOverflow="ellipsis" vert="horz" wrap="square" anchor="ctr" anchorCtr="1"/>
          <a:lstStyle/>
          <a:p>
            <a:pPr>
              <a:defRPr sz="1197" b="0" i="0" u="none" strike="noStrike" kern="1200" baseline="0">
                <a:solidFill>
                  <a:srgbClr val="C00000"/>
                </a:solidFill>
                <a:latin typeface="+mn-lt"/>
                <a:ea typeface="+mn-ea"/>
                <a:cs typeface="+mn-cs"/>
              </a:defRPr>
            </a:pPr>
            <a:endParaRPr lang="ru-RU"/>
          </a:p>
        </c:txPr>
        <c:crossAx val="187953448"/>
        <c:crosses val="autoZero"/>
        <c:auto val="1"/>
        <c:lblAlgn val="ctr"/>
        <c:lblOffset val="100"/>
        <c:noMultiLvlLbl val="0"/>
      </c:catAx>
      <c:valAx>
        <c:axId val="187953448"/>
        <c:scaling>
          <c:orientation val="minMax"/>
        </c:scaling>
        <c:delete val="0"/>
        <c:axPos val="b"/>
        <c:numFmt formatCode="General" sourceLinked="1"/>
        <c:majorTickMark val="none"/>
        <c:minorTickMark val="none"/>
        <c:tickLblPos val="nextTo"/>
        <c:spPr>
          <a:noFill/>
          <a:ln>
            <a:solidFill>
              <a:srgbClr val="C00000"/>
            </a:solidFill>
          </a:ln>
          <a:effectLst/>
        </c:spPr>
        <c:txPr>
          <a:bodyPr rot="-60000000" spcFirstLastPara="1" vertOverflow="ellipsis" vert="horz" wrap="square" anchor="ctr" anchorCtr="1"/>
          <a:lstStyle/>
          <a:p>
            <a:pPr>
              <a:defRPr sz="1197" b="0" i="0" u="none" strike="noStrike" kern="1200" baseline="0">
                <a:solidFill>
                  <a:srgbClr val="C00000"/>
                </a:solidFill>
                <a:latin typeface="+mn-lt"/>
                <a:ea typeface="+mn-ea"/>
                <a:cs typeface="+mn-cs"/>
              </a:defRPr>
            </a:pPr>
            <a:endParaRPr lang="ru-RU"/>
          </a:p>
        </c:txPr>
        <c:crossAx val="187956584"/>
        <c:crosses val="autoZero"/>
        <c:crossBetween val="between"/>
      </c:valAx>
      <c:spPr>
        <a:noFill/>
        <a:ln>
          <a:noFill/>
        </a:ln>
        <a:effectLst/>
      </c:spPr>
    </c:plotArea>
    <c:legend>
      <c:legendPos val="t"/>
      <c:layout>
        <c:manualLayout>
          <c:xMode val="edge"/>
          <c:yMode val="edge"/>
          <c:x val="0.16642355643044621"/>
          <c:y val="0.24968872755432495"/>
          <c:w val="0.66715288713910759"/>
          <c:h val="5.356962360262784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C00000"/>
              </a:solidFill>
              <a:latin typeface="+mn-lt"/>
              <a:ea typeface="+mn-ea"/>
              <a:cs typeface="+mn-cs"/>
            </a:defRPr>
          </a:pPr>
          <a:endParaRPr lang="ru-RU"/>
        </a:p>
      </c:txPr>
    </c:legend>
    <c:plotVisOnly val="1"/>
    <c:dispBlanksAs val="gap"/>
    <c:showDLblsOverMax val="0"/>
  </c:chart>
  <c:spPr>
    <a:noFill/>
    <a:ln>
      <a:solidFill>
        <a:srgbClr val="000000"/>
      </a:solid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dirty="0" smtClean="0">
                <a:solidFill>
                  <a:srgbClr val="000000"/>
                </a:solidFill>
              </a:rPr>
              <a:t>Количество</a:t>
            </a:r>
            <a:r>
              <a:rPr lang="ru-RU" baseline="0" dirty="0" smtClean="0">
                <a:solidFill>
                  <a:srgbClr val="000000"/>
                </a:solidFill>
              </a:rPr>
              <a:t> проверок, проведенных Счетной палатой Артемовского городского округа</a:t>
            </a:r>
            <a:endParaRPr lang="ru-RU" dirty="0">
              <a:solidFill>
                <a:srgbClr val="000000"/>
              </a:solidFill>
            </a:endParaRPr>
          </a:p>
        </c:rich>
      </c:tx>
      <c:layout>
        <c:manualLayout>
          <c:xMode val="edge"/>
          <c:yMode val="edge"/>
          <c:x val="0.14296866797900262"/>
          <c:y val="1.562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barChart>
        <c:barDir val="col"/>
        <c:grouping val="stacked"/>
        <c:varyColors val="0"/>
        <c:ser>
          <c:idx val="0"/>
          <c:order val="0"/>
          <c:tx>
            <c:strRef>
              <c:f>Лист1!$B$1</c:f>
              <c:strCache>
                <c:ptCount val="1"/>
                <c:pt idx="0">
                  <c:v>Столбец2</c:v>
                </c:pt>
              </c:strCache>
            </c:strRef>
          </c:tx>
          <c:spPr>
            <a:solidFill>
              <a:schemeClr val="accent1"/>
            </a:solidFill>
            <a:ln>
              <a:noFill/>
            </a:ln>
            <a:effectLst/>
          </c:spPr>
          <c:invertIfNegative val="0"/>
          <c:cat>
            <c:strRef>
              <c:f>Лист1!$A$2:$A$3</c:f>
              <c:strCache>
                <c:ptCount val="2"/>
                <c:pt idx="0">
                  <c:v>2018 год</c:v>
                </c:pt>
                <c:pt idx="1">
                  <c:v>2019 год</c:v>
                </c:pt>
              </c:strCache>
            </c:strRef>
          </c:cat>
          <c:val>
            <c:numRef>
              <c:f>Лист1!$B$2:$B$3</c:f>
              <c:numCache>
                <c:formatCode>General</c:formatCode>
                <c:ptCount val="2"/>
                <c:pt idx="0">
                  <c:v>6</c:v>
                </c:pt>
                <c:pt idx="1">
                  <c:v>5</c:v>
                </c:pt>
              </c:numCache>
            </c:numRef>
          </c:val>
        </c:ser>
        <c:ser>
          <c:idx val="1"/>
          <c:order val="1"/>
          <c:tx>
            <c:strRef>
              <c:f>Лист1!$C$1</c:f>
              <c:strCache>
                <c:ptCount val="1"/>
                <c:pt idx="0">
                  <c:v>Столбец3</c:v>
                </c:pt>
              </c:strCache>
            </c:strRef>
          </c:tx>
          <c:spPr>
            <a:solidFill>
              <a:schemeClr val="accent3"/>
            </a:solidFill>
            <a:ln>
              <a:noFill/>
            </a:ln>
            <a:effectLst/>
          </c:spPr>
          <c:invertIfNegative val="0"/>
          <c:cat>
            <c:strRef>
              <c:f>Лист1!$A$2:$A$3</c:f>
              <c:strCache>
                <c:ptCount val="2"/>
                <c:pt idx="0">
                  <c:v>2018 год</c:v>
                </c:pt>
                <c:pt idx="1">
                  <c:v>2019 год</c:v>
                </c:pt>
              </c:strCache>
            </c:strRef>
          </c:cat>
          <c:val>
            <c:numRef>
              <c:f>Лист1!$C$2:$C$3</c:f>
            </c:numRef>
          </c:val>
        </c:ser>
        <c:ser>
          <c:idx val="2"/>
          <c:order val="2"/>
          <c:tx>
            <c:strRef>
              <c:f>Лист1!$D$1</c:f>
              <c:strCache>
                <c:ptCount val="1"/>
                <c:pt idx="0">
                  <c:v>Столбец4</c:v>
                </c:pt>
              </c:strCache>
            </c:strRef>
          </c:tx>
          <c:spPr>
            <a:solidFill>
              <a:schemeClr val="accent5"/>
            </a:solidFill>
            <a:ln>
              <a:noFill/>
            </a:ln>
            <a:effectLst/>
          </c:spPr>
          <c:invertIfNegative val="0"/>
          <c:cat>
            <c:strRef>
              <c:f>Лист1!$A$2:$A$3</c:f>
              <c:strCache>
                <c:ptCount val="2"/>
                <c:pt idx="0">
                  <c:v>2018 год</c:v>
                </c:pt>
                <c:pt idx="1">
                  <c:v>2019 год</c:v>
                </c:pt>
              </c:strCache>
            </c:strRef>
          </c:cat>
          <c:val>
            <c:numRef>
              <c:f>Лист1!$D$2:$D$3</c:f>
            </c:numRef>
          </c:val>
        </c:ser>
        <c:dLbls>
          <c:showLegendKey val="0"/>
          <c:showVal val="0"/>
          <c:showCatName val="0"/>
          <c:showSerName val="0"/>
          <c:showPercent val="0"/>
          <c:showBubbleSize val="0"/>
        </c:dLbls>
        <c:gapWidth val="150"/>
        <c:overlap val="100"/>
        <c:axId val="187953056"/>
        <c:axId val="187955408"/>
      </c:barChart>
      <c:catAx>
        <c:axId val="187953056"/>
        <c:scaling>
          <c:orientation val="minMax"/>
        </c:scaling>
        <c:delete val="0"/>
        <c:axPos val="b"/>
        <c:numFmt formatCode="General" sourceLinked="1"/>
        <c:majorTickMark val="none"/>
        <c:minorTickMark val="none"/>
        <c:tickLblPos val="nextTo"/>
        <c:spPr>
          <a:noFill/>
          <a:ln w="9525" cap="flat" cmpd="sng" algn="ctr">
            <a:solidFill>
              <a:srgbClr val="000000"/>
            </a:solidFill>
            <a:round/>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ru-RU"/>
          </a:p>
        </c:txPr>
        <c:crossAx val="187955408"/>
        <c:crosses val="autoZero"/>
        <c:auto val="1"/>
        <c:lblAlgn val="ctr"/>
        <c:lblOffset val="100"/>
        <c:noMultiLvlLbl val="0"/>
      </c:catAx>
      <c:valAx>
        <c:axId val="187955408"/>
        <c:scaling>
          <c:orientation val="minMax"/>
          <c:max val="6"/>
          <c:min val="0"/>
        </c:scaling>
        <c:delete val="0"/>
        <c:axPos val="l"/>
        <c:majorGridlines>
          <c:spPr>
            <a:ln w="9525" cap="flat" cmpd="sng" algn="ctr">
              <a:solidFill>
                <a:srgbClr val="000000"/>
              </a:solidFill>
              <a:round/>
            </a:ln>
            <a:effectLst/>
          </c:spPr>
        </c:majorGridlines>
        <c:numFmt formatCode="General" sourceLinked="1"/>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1197" b="0" i="0" u="none" strike="noStrike" kern="1200" baseline="0">
                <a:solidFill>
                  <a:srgbClr val="000000"/>
                </a:solidFill>
                <a:latin typeface="+mn-lt"/>
                <a:ea typeface="+mn-ea"/>
                <a:cs typeface="+mn-cs"/>
              </a:defRPr>
            </a:pPr>
            <a:endParaRPr lang="ru-RU"/>
          </a:p>
        </c:txPr>
        <c:crossAx val="187953056"/>
        <c:crosses val="autoZero"/>
        <c:crossBetween val="between"/>
      </c:valAx>
      <c:spPr>
        <a:noFill/>
        <a:ln>
          <a:solidFill>
            <a:srgbClr val="000000"/>
          </a:solid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Лист1!$A$141</c:f>
              <c:strCache>
                <c:ptCount val="1"/>
                <c:pt idx="0">
                  <c:v>2019 год</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Лист1!$B$140:$D$140</c:f>
              <c:strCache>
                <c:ptCount val="3"/>
                <c:pt idx="0">
                  <c:v>Отказов в предоставлении субсилий и компенсаций на оплату ЖКУ, всего</c:v>
                </c:pt>
                <c:pt idx="1">
                  <c:v>Отказов в предоставлении гражданам субсидий на оплату жилого помещения</c:v>
                </c:pt>
                <c:pt idx="2">
                  <c:v>Отказов в предоставлении гражданам компенсации расходов на оплату жилого помещения и коммунальных услуг</c:v>
                </c:pt>
              </c:strCache>
            </c:strRef>
          </c:cat>
          <c:val>
            <c:numRef>
              <c:f>Лист1!$B$141:$D$141</c:f>
              <c:numCache>
                <c:formatCode>General</c:formatCode>
                <c:ptCount val="3"/>
                <c:pt idx="0">
                  <c:v>207</c:v>
                </c:pt>
                <c:pt idx="1">
                  <c:v>171</c:v>
                </c:pt>
                <c:pt idx="2">
                  <c:v>36</c:v>
                </c:pt>
              </c:numCache>
            </c:numRef>
          </c:val>
          <c:extLst xmlns:c16r2="http://schemas.microsoft.com/office/drawing/2015/06/chart">
            <c:ext xmlns:c16="http://schemas.microsoft.com/office/drawing/2014/chart" uri="{C3380CC4-5D6E-409C-BE32-E72D297353CC}">
              <c16:uniqueId val="{00000000-8033-44A0-82A4-8A4011ADE59A}"/>
            </c:ext>
          </c:extLst>
        </c:ser>
        <c:ser>
          <c:idx val="1"/>
          <c:order val="1"/>
          <c:tx>
            <c:strRef>
              <c:f>Лист1!$A$142</c:f>
              <c:strCache>
                <c:ptCount val="1"/>
                <c:pt idx="0">
                  <c:v>2018 год</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Лист1!$B$140:$D$140</c:f>
              <c:strCache>
                <c:ptCount val="3"/>
                <c:pt idx="0">
                  <c:v>Отказов в предоставлении субсилий и компенсаций на оплату ЖКУ, всего</c:v>
                </c:pt>
                <c:pt idx="1">
                  <c:v>Отказов в предоставлении гражданам субсидий на оплату жилого помещения</c:v>
                </c:pt>
                <c:pt idx="2">
                  <c:v>Отказов в предоставлении гражданам компенсации расходов на оплату жилого помещения и коммунальных услуг</c:v>
                </c:pt>
              </c:strCache>
            </c:strRef>
          </c:cat>
          <c:val>
            <c:numRef>
              <c:f>Лист1!$B$142:$D$142</c:f>
              <c:numCache>
                <c:formatCode>General</c:formatCode>
                <c:ptCount val="3"/>
                <c:pt idx="0">
                  <c:v>159</c:v>
                </c:pt>
                <c:pt idx="1">
                  <c:v>135</c:v>
                </c:pt>
                <c:pt idx="2">
                  <c:v>24</c:v>
                </c:pt>
              </c:numCache>
            </c:numRef>
          </c:val>
          <c:extLst xmlns:c16r2="http://schemas.microsoft.com/office/drawing/2015/06/chart">
            <c:ext xmlns:c16="http://schemas.microsoft.com/office/drawing/2014/chart" uri="{C3380CC4-5D6E-409C-BE32-E72D297353CC}">
              <c16:uniqueId val="{00000001-8033-44A0-82A4-8A4011ADE59A}"/>
            </c:ext>
          </c:extLst>
        </c:ser>
        <c:dLbls>
          <c:showLegendKey val="0"/>
          <c:showVal val="1"/>
          <c:showCatName val="0"/>
          <c:showSerName val="0"/>
          <c:showPercent val="0"/>
          <c:showBubbleSize val="0"/>
        </c:dLbls>
        <c:gapWidth val="150"/>
        <c:shape val="box"/>
        <c:axId val="187958152"/>
        <c:axId val="187958544"/>
        <c:axId val="0"/>
      </c:bar3DChart>
      <c:catAx>
        <c:axId val="1879581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lumMod val="25000"/>
                  </a:schemeClr>
                </a:solidFill>
                <a:latin typeface="Liberation Serif" panose="02020603050405020304" pitchFamily="18" charset="0"/>
                <a:ea typeface="+mn-ea"/>
                <a:cs typeface="Times New Roman" panose="02020603050405020304" pitchFamily="18" charset="0"/>
              </a:defRPr>
            </a:pPr>
            <a:endParaRPr lang="ru-RU"/>
          </a:p>
        </c:txPr>
        <c:crossAx val="187958544"/>
        <c:crosses val="autoZero"/>
        <c:auto val="1"/>
        <c:lblAlgn val="ctr"/>
        <c:lblOffset val="100"/>
        <c:noMultiLvlLbl val="0"/>
      </c:catAx>
      <c:valAx>
        <c:axId val="187958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ru-RU"/>
          </a:p>
        </c:txPr>
        <c:crossAx val="1879581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Liberation Serif"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66570812229491"/>
          <c:y val="0.14298675404497668"/>
          <c:w val="0.85063146974261072"/>
          <c:h val="0.71297155917800226"/>
        </c:manualLayout>
      </c:layout>
      <c:barChart>
        <c:barDir val="bar"/>
        <c:grouping val="clustered"/>
        <c:varyColors val="0"/>
        <c:ser>
          <c:idx val="0"/>
          <c:order val="0"/>
          <c:tx>
            <c:strRef>
              <c:f>Лист1!$B$122</c:f>
              <c:strCache>
                <c:ptCount val="1"/>
                <c:pt idx="0">
                  <c:v>Количество муниципальных служащих, представивших сведения о доходах</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Лист1!$A$123:$A$124</c:f>
              <c:strCache>
                <c:ptCount val="2"/>
                <c:pt idx="0">
                  <c:v>2019 год</c:v>
                </c:pt>
                <c:pt idx="1">
                  <c:v>2018 год</c:v>
                </c:pt>
              </c:strCache>
            </c:strRef>
          </c:cat>
          <c:val>
            <c:numRef>
              <c:f>Лист1!$B$123:$B$124</c:f>
              <c:numCache>
                <c:formatCode>General</c:formatCode>
                <c:ptCount val="2"/>
                <c:pt idx="0">
                  <c:v>111</c:v>
                </c:pt>
                <c:pt idx="1">
                  <c:v>110</c:v>
                </c:pt>
              </c:numCache>
            </c:numRef>
          </c:val>
          <c:extLst xmlns:c16r2="http://schemas.microsoft.com/office/drawing/2015/06/chart">
            <c:ext xmlns:c16="http://schemas.microsoft.com/office/drawing/2014/chart" uri="{C3380CC4-5D6E-409C-BE32-E72D297353CC}">
              <c16:uniqueId val="{00000000-FBA3-4E0B-A60A-E89A8AEF6E3F}"/>
            </c:ext>
          </c:extLst>
        </c:ser>
        <c:ser>
          <c:idx val="1"/>
          <c:order val="1"/>
          <c:tx>
            <c:strRef>
              <c:f>Лист1!$C$122</c:f>
              <c:strCache>
                <c:ptCount val="1"/>
                <c:pt idx="0">
                  <c:v>Количество муниципальных служащих, подавших неточные сведения о доходах</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0"/>
                    </a:solidFill>
                    <a:latin typeface="+mn-lt"/>
                    <a:ea typeface="+mn-ea"/>
                    <a:cs typeface="+mn-cs"/>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Лист1!$A$123:$A$124</c:f>
              <c:strCache>
                <c:ptCount val="2"/>
                <c:pt idx="0">
                  <c:v>2019 год</c:v>
                </c:pt>
                <c:pt idx="1">
                  <c:v>2018 год</c:v>
                </c:pt>
              </c:strCache>
            </c:strRef>
          </c:cat>
          <c:val>
            <c:numRef>
              <c:f>Лист1!$C$123:$C$124</c:f>
              <c:numCache>
                <c:formatCode>General</c:formatCode>
                <c:ptCount val="2"/>
                <c:pt idx="0">
                  <c:v>4</c:v>
                </c:pt>
                <c:pt idx="1">
                  <c:v>23</c:v>
                </c:pt>
              </c:numCache>
            </c:numRef>
          </c:val>
          <c:extLst xmlns:c16r2="http://schemas.microsoft.com/office/drawing/2015/06/chart">
            <c:ext xmlns:c16="http://schemas.microsoft.com/office/drawing/2014/chart" uri="{C3380CC4-5D6E-409C-BE32-E72D297353CC}">
              <c16:uniqueId val="{00000001-FBA3-4E0B-A60A-E89A8AEF6E3F}"/>
            </c:ext>
          </c:extLst>
        </c:ser>
        <c:dLbls>
          <c:dLblPos val="outEnd"/>
          <c:showLegendKey val="0"/>
          <c:showVal val="1"/>
          <c:showCatName val="0"/>
          <c:showSerName val="0"/>
          <c:showPercent val="0"/>
          <c:showBubbleSize val="0"/>
        </c:dLbls>
        <c:gapWidth val="115"/>
        <c:overlap val="-20"/>
        <c:axId val="187954624"/>
        <c:axId val="187949920"/>
      </c:barChart>
      <c:catAx>
        <c:axId val="18795462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ru-RU"/>
          </a:p>
        </c:txPr>
        <c:crossAx val="187949920"/>
        <c:crosses val="autoZero"/>
        <c:auto val="1"/>
        <c:lblAlgn val="ctr"/>
        <c:lblOffset val="100"/>
        <c:noMultiLvlLbl val="0"/>
      </c:catAx>
      <c:valAx>
        <c:axId val="187949920"/>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79546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Times New Roman" panose="02020603050405020304" pitchFamily="18" charset="0"/>
              <a:ea typeface="+mn-ea"/>
              <a:cs typeface="Times New Roman" panose="02020603050405020304" pitchFamily="18" charset="0"/>
            </a:defRPr>
          </a:pPr>
          <a:endParaRPr lang="ru-RU"/>
        </a:p>
      </c:txPr>
    </c:legend>
    <c:plotVisOnly val="1"/>
    <c:dispBlanksAs val="zero"/>
    <c:showDLblsOverMax val="0"/>
  </c:chart>
  <c:spPr>
    <a:noFill/>
    <a:ln>
      <a:noFill/>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ru-RU" sz="2000" b="1" dirty="0">
                <a:effectLst/>
                <a:latin typeface="Times New Roman" panose="02020603050405020304" pitchFamily="18" charset="0"/>
                <a:cs typeface="Times New Roman" panose="02020603050405020304" pitchFamily="18" charset="0"/>
              </a:rPr>
              <a:t>Проведение семинаров с муниципальными служащими</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Лист1!$A$149</c:f>
              <c:strCache>
                <c:ptCount val="1"/>
                <c:pt idx="0">
                  <c:v>2019 год</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Лист1!$B$148:$C$148</c:f>
              <c:strCache>
                <c:ptCount val="2"/>
                <c:pt idx="0">
                  <c:v>Семинары по заполнению справок о доходах</c:v>
                </c:pt>
                <c:pt idx="1">
                  <c:v>Семинары по вопросам противодействия коррупции</c:v>
                </c:pt>
              </c:strCache>
            </c:strRef>
          </c:cat>
          <c:val>
            <c:numRef>
              <c:f>Лист1!$B$149:$C$149</c:f>
              <c:numCache>
                <c:formatCode>General</c:formatCode>
                <c:ptCount val="2"/>
                <c:pt idx="0">
                  <c:v>2</c:v>
                </c:pt>
                <c:pt idx="1">
                  <c:v>1</c:v>
                </c:pt>
              </c:numCache>
            </c:numRef>
          </c:val>
          <c:extLst xmlns:c16r2="http://schemas.microsoft.com/office/drawing/2015/06/chart">
            <c:ext xmlns:c16="http://schemas.microsoft.com/office/drawing/2014/chart" uri="{C3380CC4-5D6E-409C-BE32-E72D297353CC}">
              <c16:uniqueId val="{00000000-0B0F-40E1-A203-67F46817B406}"/>
            </c:ext>
          </c:extLst>
        </c:ser>
        <c:ser>
          <c:idx val="1"/>
          <c:order val="1"/>
          <c:tx>
            <c:strRef>
              <c:f>Лист1!$A$150</c:f>
              <c:strCache>
                <c:ptCount val="1"/>
                <c:pt idx="0">
                  <c:v>2018 год</c:v>
                </c:pt>
              </c:strCache>
            </c:strRef>
          </c:tx>
          <c:spPr>
            <a:solidFill>
              <a:schemeClr val="accent4"/>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7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Лист1!$B$148:$C$148</c:f>
              <c:strCache>
                <c:ptCount val="2"/>
                <c:pt idx="0">
                  <c:v>Семинары по заполнению справок о доходах</c:v>
                </c:pt>
                <c:pt idx="1">
                  <c:v>Семинары по вопросам противодействия коррупции</c:v>
                </c:pt>
              </c:strCache>
            </c:strRef>
          </c:cat>
          <c:val>
            <c:numRef>
              <c:f>Лист1!$B$150:$C$150</c:f>
              <c:numCache>
                <c:formatCode>General</c:formatCode>
                <c:ptCount val="2"/>
                <c:pt idx="0">
                  <c:v>2</c:v>
                </c:pt>
                <c:pt idx="1">
                  <c:v>3</c:v>
                </c:pt>
              </c:numCache>
            </c:numRef>
          </c:val>
          <c:extLst xmlns:c16r2="http://schemas.microsoft.com/office/drawing/2015/06/chart">
            <c:ext xmlns:c16="http://schemas.microsoft.com/office/drawing/2014/chart" uri="{C3380CC4-5D6E-409C-BE32-E72D297353CC}">
              <c16:uniqueId val="{00000001-0B0F-40E1-A203-67F46817B406}"/>
            </c:ext>
          </c:extLst>
        </c:ser>
        <c:dLbls>
          <c:showLegendKey val="0"/>
          <c:showVal val="1"/>
          <c:showCatName val="0"/>
          <c:showSerName val="0"/>
          <c:showPercent val="0"/>
          <c:showBubbleSize val="0"/>
        </c:dLbls>
        <c:gapWidth val="150"/>
        <c:shape val="box"/>
        <c:axId val="187955800"/>
        <c:axId val="187956192"/>
        <c:axId val="0"/>
      </c:bar3DChart>
      <c:catAx>
        <c:axId val="1879558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87956192"/>
        <c:crosses val="autoZero"/>
        <c:auto val="1"/>
        <c:lblAlgn val="ctr"/>
        <c:lblOffset val="100"/>
        <c:noMultiLvlLbl val="0"/>
      </c:catAx>
      <c:valAx>
        <c:axId val="187956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1879558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Лист1!$A$4</c:f>
              <c:strCache>
                <c:ptCount val="1"/>
                <c:pt idx="0">
                  <c:v>2017 год</c:v>
                </c:pt>
              </c:strCache>
            </c:strRef>
          </c:tx>
          <c:spPr>
            <a:solidFill>
              <a:schemeClr val="accent1"/>
            </a:solidFill>
            <a:ln>
              <a:noFill/>
            </a:ln>
            <a:effectLst>
              <a:outerShdw blurRad="254000" sx="102000" sy="102000" algn="ctr" rotWithShape="0">
                <a:prstClr val="black">
                  <a:alpha val="20000"/>
                </a:prstClr>
              </a:outerShdw>
            </a:effectLst>
          </c:spPr>
          <c:invertIfNegative val="0"/>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Лист1!$B$3</c:f>
              <c:strCache>
                <c:ptCount val="1"/>
                <c:pt idx="0">
                  <c:v>Количество респондентов</c:v>
                </c:pt>
              </c:strCache>
            </c:strRef>
          </c:cat>
          <c:val>
            <c:numRef>
              <c:f>Лист1!$B$4</c:f>
              <c:numCache>
                <c:formatCode>General</c:formatCode>
                <c:ptCount val="1"/>
                <c:pt idx="0">
                  <c:v>411</c:v>
                </c:pt>
              </c:numCache>
            </c:numRef>
          </c:val>
          <c:extLst xmlns:c16r2="http://schemas.microsoft.com/office/drawing/2015/06/chart">
            <c:ext xmlns:c16="http://schemas.microsoft.com/office/drawing/2014/chart" uri="{C3380CC4-5D6E-409C-BE32-E72D297353CC}">
              <c16:uniqueId val="{00000000-016A-48E1-A16A-E30F026528E5}"/>
            </c:ext>
          </c:extLst>
        </c:ser>
        <c:ser>
          <c:idx val="1"/>
          <c:order val="1"/>
          <c:tx>
            <c:strRef>
              <c:f>Лист1!$A$5</c:f>
              <c:strCache>
                <c:ptCount val="1"/>
                <c:pt idx="0">
                  <c:v>2018 год</c:v>
                </c:pt>
              </c:strCache>
            </c:strRef>
          </c:tx>
          <c:spPr>
            <a:solidFill>
              <a:schemeClr val="accent2"/>
            </a:solidFill>
            <a:ln>
              <a:noFill/>
            </a:ln>
            <a:effectLst>
              <a:outerShdw blurRad="254000" sx="102000" sy="102000" algn="ctr" rotWithShape="0">
                <a:prstClr val="black">
                  <a:alpha val="20000"/>
                </a:prstClr>
              </a:outerShdw>
            </a:effectLst>
          </c:spPr>
          <c:invertIfNegative val="0"/>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Лист1!$B$3</c:f>
              <c:strCache>
                <c:ptCount val="1"/>
                <c:pt idx="0">
                  <c:v>Количество респондентов</c:v>
                </c:pt>
              </c:strCache>
            </c:strRef>
          </c:cat>
          <c:val>
            <c:numRef>
              <c:f>Лист1!$B$5</c:f>
              <c:numCache>
                <c:formatCode>General</c:formatCode>
                <c:ptCount val="1"/>
                <c:pt idx="0">
                  <c:v>422</c:v>
                </c:pt>
              </c:numCache>
            </c:numRef>
          </c:val>
          <c:extLst xmlns:c16r2="http://schemas.microsoft.com/office/drawing/2015/06/chart">
            <c:ext xmlns:c16="http://schemas.microsoft.com/office/drawing/2014/chart" uri="{C3380CC4-5D6E-409C-BE32-E72D297353CC}">
              <c16:uniqueId val="{00000001-016A-48E1-A16A-E30F026528E5}"/>
            </c:ext>
          </c:extLst>
        </c:ser>
        <c:ser>
          <c:idx val="2"/>
          <c:order val="2"/>
          <c:tx>
            <c:strRef>
              <c:f>Лист1!$A$6</c:f>
              <c:strCache>
                <c:ptCount val="1"/>
                <c:pt idx="0">
                  <c:v>2019 год</c:v>
                </c:pt>
              </c:strCache>
            </c:strRef>
          </c:tx>
          <c:spPr>
            <a:solidFill>
              <a:schemeClr val="accent3"/>
            </a:solidFill>
            <a:ln>
              <a:noFill/>
            </a:ln>
            <a:effectLst>
              <a:outerShdw blurRad="254000" sx="102000" sy="102000" algn="ctr" rotWithShape="0">
                <a:prstClr val="black">
                  <a:alpha val="20000"/>
                </a:prstClr>
              </a:outerShdw>
            </a:effectLst>
          </c:spPr>
          <c:invertIfNegative val="0"/>
          <c:dLbls>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Times New Roman" panose="02020603050405020304" pitchFamily="18" charset="0"/>
                    <a:ea typeface="+mn-ea"/>
                    <a:cs typeface="Times New Roman" panose="02020603050405020304" pitchFamily="18" charset="0"/>
                  </a:defRPr>
                </a:pPr>
                <a:endParaRPr lang="ru-RU"/>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Лист1!$B$3</c:f>
              <c:strCache>
                <c:ptCount val="1"/>
                <c:pt idx="0">
                  <c:v>Количество респондентов</c:v>
                </c:pt>
              </c:strCache>
            </c:strRef>
          </c:cat>
          <c:val>
            <c:numRef>
              <c:f>Лист1!$B$6</c:f>
              <c:numCache>
                <c:formatCode>General</c:formatCode>
                <c:ptCount val="1"/>
                <c:pt idx="0">
                  <c:v>1435</c:v>
                </c:pt>
              </c:numCache>
            </c:numRef>
          </c:val>
          <c:extLst xmlns:c16r2="http://schemas.microsoft.com/office/drawing/2015/06/chart">
            <c:ext xmlns:c16="http://schemas.microsoft.com/office/drawing/2014/chart" uri="{C3380CC4-5D6E-409C-BE32-E72D297353CC}">
              <c16:uniqueId val="{00000002-016A-48E1-A16A-E30F026528E5}"/>
            </c:ext>
          </c:extLst>
        </c:ser>
        <c:dLbls>
          <c:dLblPos val="outEnd"/>
          <c:showLegendKey val="0"/>
          <c:showVal val="1"/>
          <c:showCatName val="0"/>
          <c:showSerName val="0"/>
          <c:showPercent val="0"/>
          <c:showBubbleSize val="0"/>
        </c:dLbls>
        <c:gapWidth val="150"/>
        <c:axId val="186680384"/>
        <c:axId val="186681168"/>
      </c:barChart>
      <c:catAx>
        <c:axId val="186680384"/>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dk1">
                    <a:lumMod val="75000"/>
                    <a:lumOff val="25000"/>
                  </a:schemeClr>
                </a:solidFill>
                <a:latin typeface="Liberation Serif" panose="02020603050405020304" pitchFamily="18" charset="0"/>
                <a:ea typeface="+mn-ea"/>
                <a:cs typeface="Times New Roman" panose="02020603050405020304" pitchFamily="18" charset="0"/>
              </a:defRPr>
            </a:pPr>
            <a:endParaRPr lang="ru-RU"/>
          </a:p>
        </c:txPr>
        <c:crossAx val="186681168"/>
        <c:crosses val="autoZero"/>
        <c:auto val="1"/>
        <c:lblAlgn val="ctr"/>
        <c:lblOffset val="100"/>
        <c:noMultiLvlLbl val="0"/>
      </c:catAx>
      <c:valAx>
        <c:axId val="186681168"/>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crossAx val="186680384"/>
        <c:crosses val="autoZero"/>
        <c:crossBetween val="between"/>
      </c:valAx>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Liberation Serif" panose="02020603050405020304" pitchFamily="18" charset="0"/>
              <a:ea typeface="+mn-ea"/>
              <a:cs typeface="Times New Roman" panose="02020603050405020304" pitchFamily="18" charset="0"/>
            </a:defRPr>
          </a:pPr>
          <a:endParaRPr lang="ru-RU"/>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ru-RU"/>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17">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Vert">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893BEC0C-F56B-478D-B232-6963461FEC3A}" type="datetimeFigureOut">
              <a:rPr lang="ru-RU" smtClean="0"/>
              <a:t>31.01.2020</a:t>
            </a:fld>
            <a:endParaRPr lang="ru-RU"/>
          </a:p>
        </p:txBody>
      </p:sp>
      <p:sp>
        <p:nvSpPr>
          <p:cNvPr id="4" name="Нижний колонтитул 3"/>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8D1CC151-918B-44AA-8995-443EC78C98C8}" type="slidenum">
              <a:rPr lang="ru-RU" smtClean="0"/>
              <a:t>‹#›</a:t>
            </a:fld>
            <a:endParaRPr lang="ru-RU"/>
          </a:p>
        </p:txBody>
      </p:sp>
    </p:spTree>
    <p:extLst>
      <p:ext uri="{BB962C8B-B14F-4D97-AF65-F5344CB8AC3E}">
        <p14:creationId xmlns:p14="http://schemas.microsoft.com/office/powerpoint/2010/main" val="392995584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6866" name="Rectangle 2"/>
          <p:cNvSpPr>
            <a:spLocks noGrp="1" noRot="1" noChangeArrowheads="1"/>
          </p:cNvSpPr>
          <p:nvPr>
            <p:ph type="ctrTitle"/>
          </p:nvPr>
        </p:nvSpPr>
        <p:spPr>
          <a:xfrm>
            <a:off x="685800" y="1981200"/>
            <a:ext cx="7772400" cy="1600200"/>
          </a:xfrm>
        </p:spPr>
        <p:txBody>
          <a:bodyPr/>
          <a:lstStyle>
            <a:lvl1pPr>
              <a:defRPr/>
            </a:lvl1pPr>
          </a:lstStyle>
          <a:p>
            <a:r>
              <a:rPr lang="ru-RU"/>
              <a:t>Образец заголовка</a:t>
            </a:r>
          </a:p>
        </p:txBody>
      </p:sp>
      <p:sp>
        <p:nvSpPr>
          <p:cNvPr id="36867"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2778AC4D-D4F0-4567-89B6-ED0610255F53}" type="slidenum">
              <a:rPr lang="ru-RU" altLang="ru-RU"/>
              <a:pPr/>
              <a:t>‹#›</a:t>
            </a:fld>
            <a:endParaRPr lang="ru-RU" altLang="ru-RU"/>
          </a:p>
        </p:txBody>
      </p:sp>
    </p:spTree>
    <p:extLst>
      <p:ext uri="{BB962C8B-B14F-4D97-AF65-F5344CB8AC3E}">
        <p14:creationId xmlns:p14="http://schemas.microsoft.com/office/powerpoint/2010/main" val="1697217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E6DB625E-95A4-4BBA-A1C6-20364CC5E51F}" type="slidenum">
              <a:rPr lang="ru-RU" altLang="ru-RU"/>
              <a:pPr/>
              <a:t>‹#›</a:t>
            </a:fld>
            <a:endParaRPr lang="ru-RU" altLang="ru-RU"/>
          </a:p>
        </p:txBody>
      </p:sp>
    </p:spTree>
    <p:extLst>
      <p:ext uri="{BB962C8B-B14F-4D97-AF65-F5344CB8AC3E}">
        <p14:creationId xmlns:p14="http://schemas.microsoft.com/office/powerpoint/2010/main" val="1372068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7188" y="228600"/>
            <a:ext cx="2135187" cy="58705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01625" y="228600"/>
            <a:ext cx="6253163" cy="58705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70F81DFA-0DF1-48DB-8598-CE25439F6894}" type="slidenum">
              <a:rPr lang="ru-RU" altLang="ru-RU"/>
              <a:pPr/>
              <a:t>‹#›</a:t>
            </a:fld>
            <a:endParaRPr lang="ru-RU" altLang="ru-RU"/>
          </a:p>
        </p:txBody>
      </p:sp>
    </p:spTree>
    <p:extLst>
      <p:ext uri="{BB962C8B-B14F-4D97-AF65-F5344CB8AC3E}">
        <p14:creationId xmlns:p14="http://schemas.microsoft.com/office/powerpoint/2010/main" val="3710648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latin typeface="Arial" charset="0"/>
              </a:endParaRP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ru-RU">
                  <a:latin typeface="Arial" charset="0"/>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latin typeface="Arial" charset="0"/>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latin typeface="Arial" charset="0"/>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ru-RU">
                  <a:latin typeface="Arial" charset="0"/>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latin typeface="Arial" charset="0"/>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ru-RU">
                  <a:latin typeface="Arial" charset="0"/>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ru-RU">
                  <a:latin typeface="Arial" charset="0"/>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ru-RU">
                  <a:latin typeface="Arial" charset="0"/>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ru-RU">
                  <a:latin typeface="Arial" charset="0"/>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ru-RU">
                  <a:latin typeface="Arial" charset="0"/>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ru-RU">
                  <a:latin typeface="Arial" charset="0"/>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ru-RU">
                  <a:latin typeface="Arial" charset="0"/>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ru-RU">
                  <a:latin typeface="Arial" charset="0"/>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ru-RU">
                  <a:latin typeface="Arial" charset="0"/>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ru-RU">
                  <a:latin typeface="Arial" charset="0"/>
                </a:endParaRPr>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ru-RU">
                  <a:latin typeface="Arial" charset="0"/>
                </a:endParaRPr>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ru-RU">
                  <a:latin typeface="Arial" charset="0"/>
                </a:endParaRP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latin typeface="Arial" charset="0"/>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latin typeface="Arial" charset="0"/>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latin typeface="Arial" charset="0"/>
                </a:endParaRPr>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ru-RU">
                  <a:latin typeface="Arial" charset="0"/>
                </a:endParaRP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latin typeface="Arial" charset="0"/>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latin typeface="Arial" charset="0"/>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latin typeface="Arial" charset="0"/>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latin typeface="Arial" charset="0"/>
                </a:endParaRPr>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ru-RU">
                  <a:latin typeface="Arial" charset="0"/>
                </a:endParaRP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ru-RU">
                  <a:latin typeface="Arial" charset="0"/>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ru-RU">
                  <a:latin typeface="Arial" charset="0"/>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latin typeface="Arial" charset="0"/>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latin typeface="Arial" charset="0"/>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latin typeface="Arial" charset="0"/>
                </a:endParaRP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a:latin typeface="Arial" charset="0"/>
                  </a:endParaRPr>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a:latin typeface="Arial" charset="0"/>
                  </a:endParaRPr>
                </a:p>
              </p:txBody>
            </p:sp>
          </p:grpSp>
        </p:grpSp>
      </p:grpSp>
      <p:sp>
        <p:nvSpPr>
          <p:cNvPr id="44098"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ru-RU"/>
              <a:t>Образец заголовка</a:t>
            </a:r>
          </a:p>
        </p:txBody>
      </p:sp>
      <p:sp>
        <p:nvSpPr>
          <p:cNvPr id="4409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68" name="Rectangle 68"/>
          <p:cNvSpPr>
            <a:spLocks noGrp="1" noChangeArrowheads="1"/>
          </p:cNvSpPr>
          <p:nvPr>
            <p:ph type="dt" sz="quarter" idx="10"/>
          </p:nvPr>
        </p:nvSpPr>
        <p:spPr>
          <a:xfrm>
            <a:off x="457200" y="6248400"/>
            <a:ext cx="2133600" cy="457200"/>
          </a:xfrm>
        </p:spPr>
        <p:txBody>
          <a:bodyPr/>
          <a:lstStyle>
            <a:lvl1pPr>
              <a:defRPr smtClean="0"/>
            </a:lvl1pPr>
          </a:lstStyle>
          <a:p>
            <a:pPr>
              <a:defRPr/>
            </a:pPr>
            <a:endParaRPr lang="ru-RU"/>
          </a:p>
        </p:txBody>
      </p:sp>
      <p:sp>
        <p:nvSpPr>
          <p:cNvPr id="69" name="Rectangle 69"/>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ru-RU"/>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fld id="{704220AF-D135-419C-8A82-BA9C2C5293CF}" type="slidenum">
              <a:rPr lang="ru-RU" altLang="ru-RU"/>
              <a:pPr/>
              <a:t>‹#›</a:t>
            </a:fld>
            <a:endParaRPr lang="ru-RU" altLang="ru-RU"/>
          </a:p>
        </p:txBody>
      </p:sp>
    </p:spTree>
    <p:extLst>
      <p:ext uri="{BB962C8B-B14F-4D97-AF65-F5344CB8AC3E}">
        <p14:creationId xmlns:p14="http://schemas.microsoft.com/office/powerpoint/2010/main" val="3018582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9"/>
          <p:cNvSpPr>
            <a:spLocks noGrp="1" noChangeArrowheads="1"/>
          </p:cNvSpPr>
          <p:nvPr>
            <p:ph type="dt" sz="half" idx="10"/>
          </p:nvPr>
        </p:nvSpPr>
        <p:spPr>
          <a:ln/>
        </p:spPr>
        <p:txBody>
          <a:bodyPr/>
          <a:lstStyle>
            <a:lvl1pPr>
              <a:defRPr/>
            </a:lvl1pPr>
          </a:lstStyle>
          <a:p>
            <a:pPr>
              <a:defRPr/>
            </a:pPr>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fld id="{D654F8E0-A88E-4733-AD70-41A36DCD5665}" type="slidenum">
              <a:rPr lang="ru-RU" altLang="ru-RU"/>
              <a:pPr/>
              <a:t>‹#›</a:t>
            </a:fld>
            <a:endParaRPr lang="ru-RU" altLang="ru-RU"/>
          </a:p>
        </p:txBody>
      </p:sp>
    </p:spTree>
    <p:extLst>
      <p:ext uri="{BB962C8B-B14F-4D97-AF65-F5344CB8AC3E}">
        <p14:creationId xmlns:p14="http://schemas.microsoft.com/office/powerpoint/2010/main" val="2157874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9"/>
          <p:cNvSpPr>
            <a:spLocks noGrp="1" noChangeArrowheads="1"/>
          </p:cNvSpPr>
          <p:nvPr>
            <p:ph type="dt" sz="half" idx="10"/>
          </p:nvPr>
        </p:nvSpPr>
        <p:spPr>
          <a:ln/>
        </p:spPr>
        <p:txBody>
          <a:bodyPr/>
          <a:lstStyle>
            <a:lvl1pPr>
              <a:defRPr/>
            </a:lvl1pPr>
          </a:lstStyle>
          <a:p>
            <a:pPr>
              <a:defRPr/>
            </a:pPr>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fld id="{94DD7721-DE04-4F75-96A9-688D1D10E3F7}" type="slidenum">
              <a:rPr lang="ru-RU" altLang="ru-RU"/>
              <a:pPr/>
              <a:t>‹#›</a:t>
            </a:fld>
            <a:endParaRPr lang="ru-RU" altLang="ru-RU"/>
          </a:p>
        </p:txBody>
      </p:sp>
    </p:spTree>
    <p:extLst>
      <p:ext uri="{BB962C8B-B14F-4D97-AF65-F5344CB8AC3E}">
        <p14:creationId xmlns:p14="http://schemas.microsoft.com/office/powerpoint/2010/main" val="289280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9"/>
          <p:cNvSpPr>
            <a:spLocks noGrp="1" noChangeArrowheads="1"/>
          </p:cNvSpPr>
          <p:nvPr>
            <p:ph type="dt" sz="half" idx="10"/>
          </p:nvPr>
        </p:nvSpPr>
        <p:spPr>
          <a:ln/>
        </p:spPr>
        <p:txBody>
          <a:bodyPr/>
          <a:lstStyle>
            <a:lvl1pPr>
              <a:defRPr/>
            </a:lvl1pPr>
          </a:lstStyle>
          <a:p>
            <a:pPr>
              <a:defRPr/>
            </a:pPr>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fld id="{DCBBDE16-8799-444F-A022-03F76A382837}" type="slidenum">
              <a:rPr lang="ru-RU" altLang="ru-RU"/>
              <a:pPr/>
              <a:t>‹#›</a:t>
            </a:fld>
            <a:endParaRPr lang="ru-RU" altLang="ru-RU"/>
          </a:p>
        </p:txBody>
      </p:sp>
    </p:spTree>
    <p:extLst>
      <p:ext uri="{BB962C8B-B14F-4D97-AF65-F5344CB8AC3E}">
        <p14:creationId xmlns:p14="http://schemas.microsoft.com/office/powerpoint/2010/main" val="2263331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9"/>
          <p:cNvSpPr>
            <a:spLocks noGrp="1" noChangeArrowheads="1"/>
          </p:cNvSpPr>
          <p:nvPr>
            <p:ph type="dt" sz="half" idx="10"/>
          </p:nvPr>
        </p:nvSpPr>
        <p:spPr>
          <a:ln/>
        </p:spPr>
        <p:txBody>
          <a:bodyPr/>
          <a:lstStyle>
            <a:lvl1pPr>
              <a:defRPr/>
            </a:lvl1pPr>
          </a:lstStyle>
          <a:p>
            <a:pPr>
              <a:defRPr/>
            </a:pPr>
            <a:endParaRPr lang="ru-RU"/>
          </a:p>
        </p:txBody>
      </p:sp>
      <p:sp>
        <p:nvSpPr>
          <p:cNvPr id="8" name="Rectangle 70"/>
          <p:cNvSpPr>
            <a:spLocks noGrp="1" noChangeArrowheads="1"/>
          </p:cNvSpPr>
          <p:nvPr>
            <p:ph type="ftr" sz="quarter" idx="11"/>
          </p:nvPr>
        </p:nvSpPr>
        <p:spPr>
          <a:ln/>
        </p:spPr>
        <p:txBody>
          <a:bodyPr/>
          <a:lstStyle>
            <a:lvl1pPr>
              <a:defRPr/>
            </a:lvl1pPr>
          </a:lstStyle>
          <a:p>
            <a:pPr>
              <a:defRPr/>
            </a:pPr>
            <a:endParaRPr lang="ru-RU"/>
          </a:p>
        </p:txBody>
      </p:sp>
      <p:sp>
        <p:nvSpPr>
          <p:cNvPr id="9" name="Rectangle 71"/>
          <p:cNvSpPr>
            <a:spLocks noGrp="1" noChangeArrowheads="1"/>
          </p:cNvSpPr>
          <p:nvPr>
            <p:ph type="sldNum" sz="quarter" idx="12"/>
          </p:nvPr>
        </p:nvSpPr>
        <p:spPr>
          <a:ln/>
        </p:spPr>
        <p:txBody>
          <a:bodyPr/>
          <a:lstStyle>
            <a:lvl1pPr>
              <a:defRPr/>
            </a:lvl1pPr>
          </a:lstStyle>
          <a:p>
            <a:fld id="{AB5A3543-6B0E-4B0E-9CFE-387DD23E193C}" type="slidenum">
              <a:rPr lang="ru-RU" altLang="ru-RU"/>
              <a:pPr/>
              <a:t>‹#›</a:t>
            </a:fld>
            <a:endParaRPr lang="ru-RU" altLang="ru-RU"/>
          </a:p>
        </p:txBody>
      </p:sp>
    </p:spTree>
    <p:extLst>
      <p:ext uri="{BB962C8B-B14F-4D97-AF65-F5344CB8AC3E}">
        <p14:creationId xmlns:p14="http://schemas.microsoft.com/office/powerpoint/2010/main" val="3726646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9"/>
          <p:cNvSpPr>
            <a:spLocks noGrp="1" noChangeArrowheads="1"/>
          </p:cNvSpPr>
          <p:nvPr>
            <p:ph type="dt" sz="half" idx="10"/>
          </p:nvPr>
        </p:nvSpPr>
        <p:spPr>
          <a:ln/>
        </p:spPr>
        <p:txBody>
          <a:bodyPr/>
          <a:lstStyle>
            <a:lvl1pPr>
              <a:defRPr/>
            </a:lvl1pPr>
          </a:lstStyle>
          <a:p>
            <a:pPr>
              <a:defRPr/>
            </a:pPr>
            <a:endParaRPr lang="ru-RU"/>
          </a:p>
        </p:txBody>
      </p:sp>
      <p:sp>
        <p:nvSpPr>
          <p:cNvPr id="4" name="Rectangle 70"/>
          <p:cNvSpPr>
            <a:spLocks noGrp="1" noChangeArrowheads="1"/>
          </p:cNvSpPr>
          <p:nvPr>
            <p:ph type="ftr" sz="quarter" idx="11"/>
          </p:nvPr>
        </p:nvSpPr>
        <p:spPr>
          <a:ln/>
        </p:spPr>
        <p:txBody>
          <a:bodyPr/>
          <a:lstStyle>
            <a:lvl1pPr>
              <a:defRPr/>
            </a:lvl1pPr>
          </a:lstStyle>
          <a:p>
            <a:pPr>
              <a:defRPr/>
            </a:pPr>
            <a:endParaRPr lang="ru-RU"/>
          </a:p>
        </p:txBody>
      </p:sp>
      <p:sp>
        <p:nvSpPr>
          <p:cNvPr id="5" name="Rectangle 71"/>
          <p:cNvSpPr>
            <a:spLocks noGrp="1" noChangeArrowheads="1"/>
          </p:cNvSpPr>
          <p:nvPr>
            <p:ph type="sldNum" sz="quarter" idx="12"/>
          </p:nvPr>
        </p:nvSpPr>
        <p:spPr>
          <a:ln/>
        </p:spPr>
        <p:txBody>
          <a:bodyPr/>
          <a:lstStyle>
            <a:lvl1pPr>
              <a:defRPr/>
            </a:lvl1pPr>
          </a:lstStyle>
          <a:p>
            <a:fld id="{4DAF7E61-780F-4A69-B425-847E8843A898}" type="slidenum">
              <a:rPr lang="ru-RU" altLang="ru-RU"/>
              <a:pPr/>
              <a:t>‹#›</a:t>
            </a:fld>
            <a:endParaRPr lang="ru-RU" altLang="ru-RU"/>
          </a:p>
        </p:txBody>
      </p:sp>
    </p:spTree>
    <p:extLst>
      <p:ext uri="{BB962C8B-B14F-4D97-AF65-F5344CB8AC3E}">
        <p14:creationId xmlns:p14="http://schemas.microsoft.com/office/powerpoint/2010/main" val="3146544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ru-RU"/>
          </a:p>
        </p:txBody>
      </p:sp>
      <p:sp>
        <p:nvSpPr>
          <p:cNvPr id="3" name="Rectangle 70"/>
          <p:cNvSpPr>
            <a:spLocks noGrp="1" noChangeArrowheads="1"/>
          </p:cNvSpPr>
          <p:nvPr>
            <p:ph type="ftr" sz="quarter" idx="11"/>
          </p:nvPr>
        </p:nvSpPr>
        <p:spPr>
          <a:ln/>
        </p:spPr>
        <p:txBody>
          <a:bodyPr/>
          <a:lstStyle>
            <a:lvl1pPr>
              <a:defRPr/>
            </a:lvl1pPr>
          </a:lstStyle>
          <a:p>
            <a:pPr>
              <a:defRPr/>
            </a:pPr>
            <a:endParaRPr lang="ru-RU"/>
          </a:p>
        </p:txBody>
      </p:sp>
      <p:sp>
        <p:nvSpPr>
          <p:cNvPr id="4" name="Rectangle 71"/>
          <p:cNvSpPr>
            <a:spLocks noGrp="1" noChangeArrowheads="1"/>
          </p:cNvSpPr>
          <p:nvPr>
            <p:ph type="sldNum" sz="quarter" idx="12"/>
          </p:nvPr>
        </p:nvSpPr>
        <p:spPr>
          <a:ln/>
        </p:spPr>
        <p:txBody>
          <a:bodyPr/>
          <a:lstStyle>
            <a:lvl1pPr>
              <a:defRPr/>
            </a:lvl1pPr>
          </a:lstStyle>
          <a:p>
            <a:fld id="{AE2C537F-8518-4F2C-ADE2-686A4D4F6480}" type="slidenum">
              <a:rPr lang="ru-RU" altLang="ru-RU"/>
              <a:pPr/>
              <a:t>‹#›</a:t>
            </a:fld>
            <a:endParaRPr lang="ru-RU" altLang="ru-RU"/>
          </a:p>
        </p:txBody>
      </p:sp>
    </p:spTree>
    <p:extLst>
      <p:ext uri="{BB962C8B-B14F-4D97-AF65-F5344CB8AC3E}">
        <p14:creationId xmlns:p14="http://schemas.microsoft.com/office/powerpoint/2010/main" val="1818064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9"/>
          <p:cNvSpPr>
            <a:spLocks noGrp="1" noChangeArrowheads="1"/>
          </p:cNvSpPr>
          <p:nvPr>
            <p:ph type="dt" sz="half" idx="10"/>
          </p:nvPr>
        </p:nvSpPr>
        <p:spPr>
          <a:ln/>
        </p:spPr>
        <p:txBody>
          <a:bodyPr/>
          <a:lstStyle>
            <a:lvl1pPr>
              <a:defRPr/>
            </a:lvl1pPr>
          </a:lstStyle>
          <a:p>
            <a:pPr>
              <a:defRPr/>
            </a:pPr>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fld id="{1E58CA85-4794-4FD0-8300-A18C09545F86}" type="slidenum">
              <a:rPr lang="ru-RU" altLang="ru-RU"/>
              <a:pPr/>
              <a:t>‹#›</a:t>
            </a:fld>
            <a:endParaRPr lang="ru-RU" altLang="ru-RU"/>
          </a:p>
        </p:txBody>
      </p:sp>
    </p:spTree>
    <p:extLst>
      <p:ext uri="{BB962C8B-B14F-4D97-AF65-F5344CB8AC3E}">
        <p14:creationId xmlns:p14="http://schemas.microsoft.com/office/powerpoint/2010/main" val="1692045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FAE30A0D-C417-4DE5-9FA0-23C214E4760B}" type="slidenum">
              <a:rPr lang="ru-RU" altLang="ru-RU"/>
              <a:pPr/>
              <a:t>‹#›</a:t>
            </a:fld>
            <a:endParaRPr lang="ru-RU" altLang="ru-RU"/>
          </a:p>
        </p:txBody>
      </p:sp>
    </p:spTree>
    <p:extLst>
      <p:ext uri="{BB962C8B-B14F-4D97-AF65-F5344CB8AC3E}">
        <p14:creationId xmlns:p14="http://schemas.microsoft.com/office/powerpoint/2010/main" val="2318402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9"/>
          <p:cNvSpPr>
            <a:spLocks noGrp="1" noChangeArrowheads="1"/>
          </p:cNvSpPr>
          <p:nvPr>
            <p:ph type="dt" sz="half" idx="10"/>
          </p:nvPr>
        </p:nvSpPr>
        <p:spPr>
          <a:ln/>
        </p:spPr>
        <p:txBody>
          <a:bodyPr/>
          <a:lstStyle>
            <a:lvl1pPr>
              <a:defRPr/>
            </a:lvl1pPr>
          </a:lstStyle>
          <a:p>
            <a:pPr>
              <a:defRPr/>
            </a:pPr>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fld id="{22D5E5E4-85E6-42A2-B812-D792E5571AD3}" type="slidenum">
              <a:rPr lang="ru-RU" altLang="ru-RU"/>
              <a:pPr/>
              <a:t>‹#›</a:t>
            </a:fld>
            <a:endParaRPr lang="ru-RU" altLang="ru-RU"/>
          </a:p>
        </p:txBody>
      </p:sp>
    </p:spTree>
    <p:extLst>
      <p:ext uri="{BB962C8B-B14F-4D97-AF65-F5344CB8AC3E}">
        <p14:creationId xmlns:p14="http://schemas.microsoft.com/office/powerpoint/2010/main" val="2485682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9"/>
          <p:cNvSpPr>
            <a:spLocks noGrp="1" noChangeArrowheads="1"/>
          </p:cNvSpPr>
          <p:nvPr>
            <p:ph type="dt" sz="half" idx="10"/>
          </p:nvPr>
        </p:nvSpPr>
        <p:spPr>
          <a:ln/>
        </p:spPr>
        <p:txBody>
          <a:bodyPr/>
          <a:lstStyle>
            <a:lvl1pPr>
              <a:defRPr/>
            </a:lvl1pPr>
          </a:lstStyle>
          <a:p>
            <a:pPr>
              <a:defRPr/>
            </a:pPr>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fld id="{915B60F5-6202-4B91-9F49-43C328FC45CE}" type="slidenum">
              <a:rPr lang="ru-RU" altLang="ru-RU"/>
              <a:pPr/>
              <a:t>‹#›</a:t>
            </a:fld>
            <a:endParaRPr lang="ru-RU" altLang="ru-RU"/>
          </a:p>
        </p:txBody>
      </p:sp>
    </p:spTree>
    <p:extLst>
      <p:ext uri="{BB962C8B-B14F-4D97-AF65-F5344CB8AC3E}">
        <p14:creationId xmlns:p14="http://schemas.microsoft.com/office/powerpoint/2010/main" val="1217319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483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483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9"/>
          <p:cNvSpPr>
            <a:spLocks noGrp="1" noChangeArrowheads="1"/>
          </p:cNvSpPr>
          <p:nvPr>
            <p:ph type="dt" sz="half" idx="10"/>
          </p:nvPr>
        </p:nvSpPr>
        <p:spPr>
          <a:ln/>
        </p:spPr>
        <p:txBody>
          <a:bodyPr/>
          <a:lstStyle>
            <a:lvl1pPr>
              <a:defRPr/>
            </a:lvl1pPr>
          </a:lstStyle>
          <a:p>
            <a:pPr>
              <a:defRPr/>
            </a:pPr>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fld id="{CB51DBBE-030E-4643-896F-F7F229F46E8F}" type="slidenum">
              <a:rPr lang="ru-RU" altLang="ru-RU"/>
              <a:pPr/>
              <a:t>‹#›</a:t>
            </a:fld>
            <a:endParaRPr lang="ru-RU" altLang="ru-RU"/>
          </a:p>
        </p:txBody>
      </p:sp>
    </p:spTree>
    <p:extLst>
      <p:ext uri="{BB962C8B-B14F-4D97-AF65-F5344CB8AC3E}">
        <p14:creationId xmlns:p14="http://schemas.microsoft.com/office/powerpoint/2010/main" val="2198831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7813"/>
            <a:ext cx="8229600" cy="58483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69"/>
          <p:cNvSpPr>
            <a:spLocks noGrp="1" noChangeArrowheads="1"/>
          </p:cNvSpPr>
          <p:nvPr>
            <p:ph type="dt" sz="half" idx="10"/>
          </p:nvPr>
        </p:nvSpPr>
        <p:spPr>
          <a:ln/>
        </p:spPr>
        <p:txBody>
          <a:bodyPr/>
          <a:lstStyle>
            <a:lvl1pPr>
              <a:defRPr/>
            </a:lvl1pPr>
          </a:lstStyle>
          <a:p>
            <a:pPr>
              <a:defRPr/>
            </a:pPr>
            <a:endParaRPr lang="ru-RU"/>
          </a:p>
        </p:txBody>
      </p:sp>
      <p:sp>
        <p:nvSpPr>
          <p:cNvPr id="4" name="Rectangle 70"/>
          <p:cNvSpPr>
            <a:spLocks noGrp="1" noChangeArrowheads="1"/>
          </p:cNvSpPr>
          <p:nvPr>
            <p:ph type="ftr" sz="quarter" idx="11"/>
          </p:nvPr>
        </p:nvSpPr>
        <p:spPr>
          <a:ln/>
        </p:spPr>
        <p:txBody>
          <a:bodyPr/>
          <a:lstStyle>
            <a:lvl1pPr>
              <a:defRPr/>
            </a:lvl1pPr>
          </a:lstStyle>
          <a:p>
            <a:pPr>
              <a:defRPr/>
            </a:pPr>
            <a:endParaRPr lang="ru-RU"/>
          </a:p>
        </p:txBody>
      </p:sp>
      <p:sp>
        <p:nvSpPr>
          <p:cNvPr id="5" name="Rectangle 71"/>
          <p:cNvSpPr>
            <a:spLocks noGrp="1" noChangeArrowheads="1"/>
          </p:cNvSpPr>
          <p:nvPr>
            <p:ph type="sldNum" sz="quarter" idx="12"/>
          </p:nvPr>
        </p:nvSpPr>
        <p:spPr>
          <a:ln/>
        </p:spPr>
        <p:txBody>
          <a:bodyPr/>
          <a:lstStyle>
            <a:lvl1pPr>
              <a:defRPr/>
            </a:lvl1pPr>
          </a:lstStyle>
          <a:p>
            <a:fld id="{3A050A04-37AA-4C5E-843C-5B75EE319600}" type="slidenum">
              <a:rPr lang="ru-RU" altLang="ru-RU"/>
              <a:pPr/>
              <a:t>‹#›</a:t>
            </a:fld>
            <a:endParaRPr lang="ru-RU" altLang="ru-RU"/>
          </a:p>
        </p:txBody>
      </p:sp>
    </p:spTree>
    <p:extLst>
      <p:ext uri="{BB962C8B-B14F-4D97-AF65-F5344CB8AC3E}">
        <p14:creationId xmlns:p14="http://schemas.microsoft.com/office/powerpoint/2010/main" val="2125279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fld id="{AD263E7A-3612-4552-9FDC-C44BBFAF40FC}" type="slidenum">
              <a:rPr lang="ru-RU" altLang="ru-RU"/>
              <a:pPr/>
              <a:t>‹#›</a:t>
            </a:fld>
            <a:endParaRPr lang="ru-RU" altLang="ru-RU"/>
          </a:p>
        </p:txBody>
      </p:sp>
    </p:spTree>
    <p:extLst>
      <p:ext uri="{BB962C8B-B14F-4D97-AF65-F5344CB8AC3E}">
        <p14:creationId xmlns:p14="http://schemas.microsoft.com/office/powerpoint/2010/main" val="3732763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F51AAFC1-33C4-42DF-B323-09C1A0AB0258}" type="slidenum">
              <a:rPr lang="ru-RU" altLang="ru-RU"/>
              <a:pPr/>
              <a:t>‹#›</a:t>
            </a:fld>
            <a:endParaRPr lang="ru-RU" altLang="ru-RU"/>
          </a:p>
        </p:txBody>
      </p:sp>
    </p:spTree>
    <p:extLst>
      <p:ext uri="{BB962C8B-B14F-4D97-AF65-F5344CB8AC3E}">
        <p14:creationId xmlns:p14="http://schemas.microsoft.com/office/powerpoint/2010/main" val="27920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fld id="{5B1422CE-17E1-4A1D-9715-E00C96A82E63}" type="slidenum">
              <a:rPr lang="ru-RU" altLang="ru-RU"/>
              <a:pPr/>
              <a:t>‹#›</a:t>
            </a:fld>
            <a:endParaRPr lang="ru-RU" altLang="ru-RU"/>
          </a:p>
        </p:txBody>
      </p:sp>
    </p:spTree>
    <p:extLst>
      <p:ext uri="{BB962C8B-B14F-4D97-AF65-F5344CB8AC3E}">
        <p14:creationId xmlns:p14="http://schemas.microsoft.com/office/powerpoint/2010/main" val="3899819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fld id="{7584D494-56CA-413E-849A-71FD8F665587}" type="slidenum">
              <a:rPr lang="ru-RU" altLang="ru-RU"/>
              <a:pPr/>
              <a:t>‹#›</a:t>
            </a:fld>
            <a:endParaRPr lang="ru-RU" altLang="ru-RU"/>
          </a:p>
        </p:txBody>
      </p:sp>
    </p:spTree>
    <p:extLst>
      <p:ext uri="{BB962C8B-B14F-4D97-AF65-F5344CB8AC3E}">
        <p14:creationId xmlns:p14="http://schemas.microsoft.com/office/powerpoint/2010/main" val="986226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fld id="{AF6224D6-C226-4DD7-A5D8-856FBA36D3E8}" type="slidenum">
              <a:rPr lang="ru-RU" altLang="ru-RU"/>
              <a:pPr/>
              <a:t>‹#›</a:t>
            </a:fld>
            <a:endParaRPr lang="ru-RU" altLang="ru-RU"/>
          </a:p>
        </p:txBody>
      </p:sp>
    </p:spTree>
    <p:extLst>
      <p:ext uri="{BB962C8B-B14F-4D97-AF65-F5344CB8AC3E}">
        <p14:creationId xmlns:p14="http://schemas.microsoft.com/office/powerpoint/2010/main" val="3182525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DF481ACC-C852-4C0B-A3F1-CD4127FAF0D1}" type="slidenum">
              <a:rPr lang="ru-RU" altLang="ru-RU"/>
              <a:pPr/>
              <a:t>‹#›</a:t>
            </a:fld>
            <a:endParaRPr lang="ru-RU" altLang="ru-RU"/>
          </a:p>
        </p:txBody>
      </p:sp>
    </p:spTree>
    <p:extLst>
      <p:ext uri="{BB962C8B-B14F-4D97-AF65-F5344CB8AC3E}">
        <p14:creationId xmlns:p14="http://schemas.microsoft.com/office/powerpoint/2010/main" val="3593340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fld id="{D1EDE343-9BA6-4A93-9290-450EFC5FD7C7}" type="slidenum">
              <a:rPr lang="ru-RU" altLang="ru-RU"/>
              <a:pPr/>
              <a:t>‹#›</a:t>
            </a:fld>
            <a:endParaRPr lang="ru-RU" altLang="ru-RU"/>
          </a:p>
        </p:txBody>
      </p:sp>
    </p:spTree>
    <p:extLst>
      <p:ext uri="{BB962C8B-B14F-4D97-AF65-F5344CB8AC3E}">
        <p14:creationId xmlns:p14="http://schemas.microsoft.com/office/powerpoint/2010/main" val="2635817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5843"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5844"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latin typeface="Arial" charset="0"/>
              </a:defRPr>
            </a:lvl1pPr>
          </a:lstStyle>
          <a:p>
            <a:pPr>
              <a:defRPr/>
            </a:pPr>
            <a:endParaRPr lang="ru-RU"/>
          </a:p>
        </p:txBody>
      </p:sp>
      <p:sp>
        <p:nvSpPr>
          <p:cNvPr id="35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latin typeface="Arial" charset="0"/>
              </a:defRPr>
            </a:lvl1pPr>
          </a:lstStyle>
          <a:p>
            <a:pPr>
              <a:defRPr/>
            </a:pPr>
            <a:endParaRPr lang="ru-RU"/>
          </a:p>
        </p:txBody>
      </p:sp>
      <p:sp>
        <p:nvSpPr>
          <p:cNvPr id="35846"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3CEA53E4-174D-435D-8EC3-E7367C529535}" type="slidenum">
              <a:rPr lang="ru-RU" altLang="ru-RU"/>
              <a:pPr/>
              <a:t>‹#›</a:t>
            </a:fld>
            <a:endParaRPr lang="ru-RU" altLang="ru-RU"/>
          </a:p>
        </p:txBody>
      </p:sp>
    </p:spTree>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ru-RU">
              <a:latin typeface="Arial" charset="0"/>
            </a:endParaRPr>
          </a:p>
        </p:txBody>
      </p:sp>
      <p:grpSp>
        <p:nvGrpSpPr>
          <p:cNvPr id="3075" name="Group 3"/>
          <p:cNvGrpSpPr>
            <a:grpSpLocks/>
          </p:cNvGrpSpPr>
          <p:nvPr/>
        </p:nvGrpSpPr>
        <p:grpSpPr bwMode="auto">
          <a:xfrm>
            <a:off x="3175" y="4267200"/>
            <a:ext cx="9140825" cy="2590800"/>
            <a:chOff x="2" y="2688"/>
            <a:chExt cx="5758" cy="1632"/>
          </a:xfrm>
        </p:grpSpPr>
        <p:sp>
          <p:nvSpPr>
            <p:cNvPr id="43012"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latin typeface="Arial" charset="0"/>
              </a:endParaRPr>
            </a:p>
          </p:txBody>
        </p:sp>
        <p:grpSp>
          <p:nvGrpSpPr>
            <p:cNvPr id="3082" name="Group 5"/>
            <p:cNvGrpSpPr>
              <a:grpSpLocks/>
            </p:cNvGrpSpPr>
            <p:nvPr userDrawn="1"/>
          </p:nvGrpSpPr>
          <p:grpSpPr bwMode="auto">
            <a:xfrm>
              <a:off x="3528" y="3715"/>
              <a:ext cx="792" cy="521"/>
              <a:chOff x="3527" y="3715"/>
              <a:chExt cx="792" cy="521"/>
            </a:xfrm>
          </p:grpSpPr>
          <p:sp>
            <p:nvSpPr>
              <p:cNvPr id="43014"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ru-RU">
                  <a:latin typeface="Arial" charset="0"/>
                </a:endParaRPr>
              </a:p>
            </p:txBody>
          </p:sp>
          <p:sp>
            <p:nvSpPr>
              <p:cNvPr id="43015"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43016"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latin typeface="Arial" charset="0"/>
                </a:endParaRPr>
              </a:p>
            </p:txBody>
          </p:sp>
          <p:sp>
            <p:nvSpPr>
              <p:cNvPr id="43017"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43018"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latin typeface="Arial" charset="0"/>
                </a:endParaRPr>
              </a:p>
            </p:txBody>
          </p:sp>
          <p:sp>
            <p:nvSpPr>
              <p:cNvPr id="43019"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43020"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ru-RU">
                  <a:latin typeface="Arial" charset="0"/>
                </a:endParaRPr>
              </a:p>
            </p:txBody>
          </p:sp>
          <p:sp>
            <p:nvSpPr>
              <p:cNvPr id="43021"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latin typeface="Arial" charset="0"/>
                </a:endParaRPr>
              </a:p>
            </p:txBody>
          </p:sp>
          <p:sp>
            <p:nvSpPr>
              <p:cNvPr id="43022"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ru-RU">
                  <a:latin typeface="Arial" charset="0"/>
                </a:endParaRPr>
              </a:p>
            </p:txBody>
          </p:sp>
          <p:sp>
            <p:nvSpPr>
              <p:cNvPr id="43023"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ru-RU">
                  <a:latin typeface="Arial" charset="0"/>
                </a:endParaRPr>
              </a:p>
            </p:txBody>
          </p:sp>
          <p:sp>
            <p:nvSpPr>
              <p:cNvPr id="43024"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grpSp>
        <p:grpSp>
          <p:nvGrpSpPr>
            <p:cNvPr id="3083" name="Group 17"/>
            <p:cNvGrpSpPr>
              <a:grpSpLocks/>
            </p:cNvGrpSpPr>
            <p:nvPr userDrawn="1"/>
          </p:nvGrpSpPr>
          <p:grpSpPr bwMode="auto">
            <a:xfrm>
              <a:off x="1776" y="3631"/>
              <a:ext cx="1626" cy="683"/>
              <a:chOff x="1776" y="3631"/>
              <a:chExt cx="1626" cy="683"/>
            </a:xfrm>
          </p:grpSpPr>
          <p:sp>
            <p:nvSpPr>
              <p:cNvPr id="43026"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ru-RU">
                  <a:latin typeface="Arial" charset="0"/>
                </a:endParaRPr>
              </a:p>
            </p:txBody>
          </p:sp>
          <p:sp>
            <p:nvSpPr>
              <p:cNvPr id="43027"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ru-RU">
                  <a:latin typeface="Arial" charset="0"/>
                </a:endParaRPr>
              </a:p>
            </p:txBody>
          </p:sp>
          <p:sp>
            <p:nvSpPr>
              <p:cNvPr id="43028"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ru-RU">
                  <a:latin typeface="Arial" charset="0"/>
                </a:endParaRPr>
              </a:p>
            </p:txBody>
          </p:sp>
          <p:sp>
            <p:nvSpPr>
              <p:cNvPr id="43029"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43030"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43031"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43032"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ru-RU">
                  <a:latin typeface="Arial" charset="0"/>
                </a:endParaRPr>
              </a:p>
            </p:txBody>
          </p:sp>
          <p:sp>
            <p:nvSpPr>
              <p:cNvPr id="43033"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ru-RU">
                  <a:latin typeface="Arial" charset="0"/>
                </a:endParaRPr>
              </a:p>
            </p:txBody>
          </p:sp>
          <p:sp>
            <p:nvSpPr>
              <p:cNvPr id="43034"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43035"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ru-RU">
                  <a:latin typeface="Arial" charset="0"/>
                </a:endParaRPr>
              </a:p>
            </p:txBody>
          </p:sp>
          <p:sp>
            <p:nvSpPr>
              <p:cNvPr id="43036"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ru-RU">
                  <a:latin typeface="Arial" charset="0"/>
                </a:endParaRPr>
              </a:p>
            </p:txBody>
          </p:sp>
          <p:sp>
            <p:nvSpPr>
              <p:cNvPr id="43037"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ru-RU">
                  <a:latin typeface="Arial" charset="0"/>
                </a:endParaRPr>
              </a:p>
            </p:txBody>
          </p:sp>
          <p:sp>
            <p:nvSpPr>
              <p:cNvPr id="43038"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ru-RU">
                  <a:latin typeface="Arial" charset="0"/>
                </a:endParaRPr>
              </a:p>
            </p:txBody>
          </p:sp>
          <p:sp>
            <p:nvSpPr>
              <p:cNvPr id="43039"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ru-RU">
                  <a:latin typeface="Arial" charset="0"/>
                </a:endParaRPr>
              </a:p>
            </p:txBody>
          </p:sp>
          <p:sp>
            <p:nvSpPr>
              <p:cNvPr id="43040"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latin typeface="Arial" charset="0"/>
                </a:endParaRPr>
              </a:p>
            </p:txBody>
          </p:sp>
          <p:sp>
            <p:nvSpPr>
              <p:cNvPr id="43041"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latin typeface="Arial" charset="0"/>
                </a:endParaRPr>
              </a:p>
            </p:txBody>
          </p:sp>
          <p:sp>
            <p:nvSpPr>
              <p:cNvPr id="43042"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latin typeface="Arial" charset="0"/>
                </a:endParaRPr>
              </a:p>
            </p:txBody>
          </p:sp>
          <p:sp>
            <p:nvSpPr>
              <p:cNvPr id="43043"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ru-RU">
                  <a:latin typeface="Arial" charset="0"/>
                </a:endParaRPr>
              </a:p>
            </p:txBody>
          </p:sp>
        </p:grpSp>
        <p:grpSp>
          <p:nvGrpSpPr>
            <p:cNvPr id="3084" name="Group 36"/>
            <p:cNvGrpSpPr>
              <a:grpSpLocks/>
            </p:cNvGrpSpPr>
            <p:nvPr userDrawn="1"/>
          </p:nvGrpSpPr>
          <p:grpSpPr bwMode="auto">
            <a:xfrm>
              <a:off x="4128" y="3360"/>
              <a:ext cx="1351" cy="821"/>
              <a:chOff x="4128" y="3360"/>
              <a:chExt cx="1351" cy="821"/>
            </a:xfrm>
          </p:grpSpPr>
          <p:sp>
            <p:nvSpPr>
              <p:cNvPr id="43045"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43046"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43047"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43048"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latin typeface="Arial" charset="0"/>
                </a:endParaRPr>
              </a:p>
            </p:txBody>
          </p:sp>
          <p:sp>
            <p:nvSpPr>
              <p:cNvPr id="43049"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latin typeface="Arial" charset="0"/>
                </a:endParaRPr>
              </a:p>
            </p:txBody>
          </p:sp>
          <p:sp>
            <p:nvSpPr>
              <p:cNvPr id="43050"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latin typeface="Arial" charset="0"/>
                </a:endParaRPr>
              </a:p>
            </p:txBody>
          </p:sp>
          <p:sp>
            <p:nvSpPr>
              <p:cNvPr id="43051"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latin typeface="Arial" charset="0"/>
                </a:endParaRPr>
              </a:p>
            </p:txBody>
          </p:sp>
          <p:sp>
            <p:nvSpPr>
              <p:cNvPr id="43052"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ru-RU">
                  <a:latin typeface="Arial" charset="0"/>
                </a:endParaRPr>
              </a:p>
            </p:txBody>
          </p:sp>
          <p:sp>
            <p:nvSpPr>
              <p:cNvPr id="43053"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ru-RU">
                  <a:latin typeface="Arial" charset="0"/>
                </a:endParaRPr>
              </a:p>
            </p:txBody>
          </p:sp>
          <p:sp>
            <p:nvSpPr>
              <p:cNvPr id="43054"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43055"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43056"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ru-RU">
                  <a:latin typeface="Arial" charset="0"/>
                </a:endParaRPr>
              </a:p>
            </p:txBody>
          </p:sp>
          <p:sp>
            <p:nvSpPr>
              <p:cNvPr id="43057"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43058"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latin typeface="Arial" charset="0"/>
                </a:endParaRPr>
              </a:p>
            </p:txBody>
          </p:sp>
          <p:sp>
            <p:nvSpPr>
              <p:cNvPr id="43059"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43060"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latin typeface="Arial" charset="0"/>
                </a:endParaRPr>
              </a:p>
            </p:txBody>
          </p:sp>
          <p:sp>
            <p:nvSpPr>
              <p:cNvPr id="43061"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a:latin typeface="Arial" charset="0"/>
                </a:endParaRPr>
              </a:p>
            </p:txBody>
          </p:sp>
        </p:grpSp>
        <p:grpSp>
          <p:nvGrpSpPr>
            <p:cNvPr id="3085" name="Group 54"/>
            <p:cNvGrpSpPr>
              <a:grpSpLocks/>
            </p:cNvGrpSpPr>
            <p:nvPr userDrawn="1"/>
          </p:nvGrpSpPr>
          <p:grpSpPr bwMode="auto">
            <a:xfrm>
              <a:off x="5280" y="3024"/>
              <a:ext cx="425" cy="258"/>
              <a:chOff x="5280" y="3024"/>
              <a:chExt cx="425" cy="258"/>
            </a:xfrm>
          </p:grpSpPr>
          <p:sp>
            <p:nvSpPr>
              <p:cNvPr id="43063"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43064"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43065"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43066"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latin typeface="Arial" charset="0"/>
                </a:endParaRPr>
              </a:p>
            </p:txBody>
          </p:sp>
          <p:sp>
            <p:nvSpPr>
              <p:cNvPr id="43067"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43068"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latin typeface="Arial" charset="0"/>
                </a:endParaRPr>
              </a:p>
            </p:txBody>
          </p:sp>
          <p:sp>
            <p:nvSpPr>
              <p:cNvPr id="43069"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latin typeface="Arial" charset="0"/>
                </a:endParaRPr>
              </a:p>
            </p:txBody>
          </p:sp>
          <p:grpSp>
            <p:nvGrpSpPr>
              <p:cNvPr id="3093" name="Group 62"/>
              <p:cNvGrpSpPr>
                <a:grpSpLocks/>
              </p:cNvGrpSpPr>
              <p:nvPr/>
            </p:nvGrpSpPr>
            <p:grpSpPr bwMode="auto">
              <a:xfrm>
                <a:off x="5381" y="3085"/>
                <a:ext cx="227" cy="132"/>
                <a:chOff x="5381" y="3085"/>
                <a:chExt cx="227" cy="132"/>
              </a:xfrm>
            </p:grpSpPr>
            <p:sp>
              <p:nvSpPr>
                <p:cNvPr id="43071"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43072"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a:latin typeface="Arial" charset="0"/>
                  </a:endParaRPr>
                </a:p>
              </p:txBody>
            </p:sp>
            <p:sp>
              <p:nvSpPr>
                <p:cNvPr id="43073"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a:latin typeface="Arial" charset="0"/>
                  </a:endParaRPr>
                </a:p>
              </p:txBody>
            </p:sp>
            <p:sp>
              <p:nvSpPr>
                <p:cNvPr id="43074"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a:latin typeface="Arial" charset="0"/>
                  </a:endParaRPr>
                </a:p>
              </p:txBody>
            </p:sp>
          </p:grpSp>
        </p:grpSp>
      </p:grpSp>
      <p:sp>
        <p:nvSpPr>
          <p:cNvPr id="43075"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43076"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3077"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latin typeface="Arial" charset="0"/>
              </a:defRPr>
            </a:lvl1pPr>
          </a:lstStyle>
          <a:p>
            <a:pPr>
              <a:defRPr/>
            </a:pPr>
            <a:endParaRPr lang="ru-RU"/>
          </a:p>
        </p:txBody>
      </p:sp>
      <p:sp>
        <p:nvSpPr>
          <p:cNvPr id="43078"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latin typeface="Arial" charset="0"/>
              </a:defRPr>
            </a:lvl1pPr>
          </a:lstStyle>
          <a:p>
            <a:pPr>
              <a:defRPr/>
            </a:pPr>
            <a:endParaRPr lang="ru-RU"/>
          </a:p>
        </p:txBody>
      </p:sp>
      <p:sp>
        <p:nvSpPr>
          <p:cNvPr id="43079"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D0F84FD0-A9A4-4E5D-B5FA-2FD3A580694D}" type="slidenum">
              <a:rPr lang="ru-RU" altLang="ru-RU"/>
              <a:pPr/>
              <a:t>‹#›</a:t>
            </a:fld>
            <a:endParaRPr lang="ru-RU" altLang="ru-RU"/>
          </a:p>
        </p:txBody>
      </p:sp>
    </p:spTree>
  </p:cSld>
  <p:clrMap bg1="dk2" tx1="lt1" bg2="dk1" tx2="lt2" accent1="accent1" accent2="accent2" accent3="accent3" accent4="accent4" accent5="accent5" accent6="accent6" hlink="hlink" folHlink="folHlink"/>
  <p:sldLayoutIdLst>
    <p:sldLayoutId id="2147483739"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5.jpeg"/><Relationship Id="rId1" Type="http://schemas.openxmlformats.org/officeDocument/2006/relationships/slideLayout" Target="../slideLayouts/slideLayout23.xml"/><Relationship Id="rId4" Type="http://schemas.openxmlformats.org/officeDocument/2006/relationships/chart" Target="../charts/char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146" name="Rectangle 6"/>
          <p:cNvSpPr>
            <a:spLocks noChangeArrowheads="1"/>
          </p:cNvSpPr>
          <p:nvPr/>
        </p:nvSpPr>
        <p:spPr bwMode="auto">
          <a:xfrm>
            <a:off x="4071938" y="1865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ru-RU" altLang="ru-RU"/>
          </a:p>
        </p:txBody>
      </p:sp>
      <p:sp>
        <p:nvSpPr>
          <p:cNvPr id="6147" name="Rectangle 7"/>
          <p:cNvSpPr>
            <a:spLocks noChangeArrowheads="1"/>
          </p:cNvSpPr>
          <p:nvPr/>
        </p:nvSpPr>
        <p:spPr bwMode="auto">
          <a:xfrm>
            <a:off x="1026205" y="538808"/>
            <a:ext cx="7632848" cy="609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endParaRPr lang="ru-RU" altLang="ru-RU" sz="1400" b="1" dirty="0"/>
          </a:p>
          <a:p>
            <a:pPr algn="ctr" eaLnBrk="1" hangingPunct="1"/>
            <a:r>
              <a:rPr lang="ru-RU" altLang="ru-RU" sz="3600" b="1" dirty="0" smtClean="0">
                <a:latin typeface="Liberation Serif" panose="02020603050405020304" pitchFamily="18" charset="0"/>
                <a:cs typeface="Times New Roman" panose="02020603050405020304" pitchFamily="18" charset="0"/>
              </a:rPr>
              <a:t>Отчет об исполнении</a:t>
            </a:r>
          </a:p>
          <a:p>
            <a:pPr algn="ctr" eaLnBrk="1" hangingPunct="1"/>
            <a:r>
              <a:rPr lang="ru-RU" altLang="ru-RU" sz="3600" b="1" dirty="0" smtClean="0">
                <a:latin typeface="Liberation Serif" panose="02020603050405020304" pitchFamily="18" charset="0"/>
                <a:cs typeface="Times New Roman" panose="02020603050405020304" pitchFamily="18" charset="0"/>
              </a:rPr>
              <a:t>Плана мероприятий</a:t>
            </a:r>
          </a:p>
          <a:p>
            <a:pPr algn="ctr" eaLnBrk="1" hangingPunct="1"/>
            <a:r>
              <a:rPr lang="ru-RU" altLang="ru-RU" sz="3600" b="1" dirty="0" smtClean="0">
                <a:latin typeface="Liberation Serif" panose="02020603050405020304" pitchFamily="18" charset="0"/>
                <a:cs typeface="Times New Roman" panose="02020603050405020304" pitchFamily="18" charset="0"/>
              </a:rPr>
              <a:t>по противодействию коррупции</a:t>
            </a:r>
          </a:p>
          <a:p>
            <a:pPr algn="ctr" eaLnBrk="1" hangingPunct="1"/>
            <a:r>
              <a:rPr lang="ru-RU" altLang="ru-RU" sz="3600" b="1" dirty="0" smtClean="0">
                <a:latin typeface="Liberation Serif" panose="02020603050405020304" pitchFamily="18" charset="0"/>
                <a:cs typeface="Times New Roman" panose="02020603050405020304" pitchFamily="18" charset="0"/>
              </a:rPr>
              <a:t>в Артемовском городском округе</a:t>
            </a:r>
          </a:p>
          <a:p>
            <a:pPr algn="ctr" eaLnBrk="1" hangingPunct="1"/>
            <a:r>
              <a:rPr lang="ru-RU" altLang="ru-RU" sz="3600" b="1" dirty="0" smtClean="0">
                <a:latin typeface="Liberation Serif" panose="02020603050405020304" pitchFamily="18" charset="0"/>
                <a:cs typeface="Times New Roman" panose="02020603050405020304" pitchFamily="18" charset="0"/>
              </a:rPr>
              <a:t>на 2018 – 2020 годы</a:t>
            </a:r>
          </a:p>
          <a:p>
            <a:pPr algn="ctr" eaLnBrk="1" hangingPunct="1"/>
            <a:r>
              <a:rPr lang="ru-RU" altLang="ru-RU" sz="3600" b="1" dirty="0" smtClean="0">
                <a:latin typeface="Liberation Serif" panose="02020603050405020304" pitchFamily="18" charset="0"/>
                <a:cs typeface="Times New Roman" panose="02020603050405020304" pitchFamily="18" charset="0"/>
              </a:rPr>
              <a:t>за 2019 год</a:t>
            </a:r>
            <a:endParaRPr lang="ru-RU" altLang="ru-RU" sz="3600" dirty="0">
              <a:latin typeface="Liberation Serif" panose="02020603050405020304" pitchFamily="18" charset="0"/>
              <a:cs typeface="Times New Roman" panose="02020603050405020304" pitchFamily="18" charset="0"/>
            </a:endParaRPr>
          </a:p>
          <a:p>
            <a:pPr algn="ctr" eaLnBrk="1" hangingPunct="1"/>
            <a:r>
              <a:rPr lang="ru-RU" altLang="ru-RU" sz="2000" dirty="0">
                <a:latin typeface="Liberation Serif" panose="02020603050405020304" pitchFamily="18" charset="0"/>
                <a:cs typeface="Times New Roman" panose="02020603050405020304" pitchFamily="18" charset="0"/>
              </a:rPr>
              <a:t> </a:t>
            </a:r>
          </a:p>
          <a:p>
            <a:pPr algn="ctr" eaLnBrk="1" hangingPunct="1"/>
            <a:endParaRPr lang="ru-RU" altLang="ru-RU" sz="2000" dirty="0">
              <a:latin typeface="Liberation Serif" panose="02020603050405020304" pitchFamily="18" charset="0"/>
              <a:cs typeface="Times New Roman" panose="02020603050405020304" pitchFamily="18" charset="0"/>
            </a:endParaRPr>
          </a:p>
          <a:p>
            <a:pPr algn="r" eaLnBrk="1" hangingPunct="1"/>
            <a:r>
              <a:rPr lang="ru-RU" altLang="ru-RU" sz="2000" i="1" dirty="0" smtClean="0">
                <a:latin typeface="Liberation Serif" panose="02020603050405020304" pitchFamily="18" charset="0"/>
                <a:cs typeface="Times New Roman" panose="02020603050405020304" pitchFamily="18" charset="0"/>
              </a:rPr>
              <a:t>Исполнитель:</a:t>
            </a:r>
          </a:p>
          <a:p>
            <a:pPr algn="r" eaLnBrk="1" hangingPunct="1"/>
            <a:r>
              <a:rPr lang="ru-RU" altLang="ru-RU" sz="2000" i="1" dirty="0" smtClean="0">
                <a:latin typeface="Liberation Serif" panose="02020603050405020304" pitchFamily="18" charset="0"/>
                <a:cs typeface="Times New Roman" panose="02020603050405020304" pitchFamily="18" charset="0"/>
              </a:rPr>
              <a:t>Е.Е. Большова</a:t>
            </a:r>
            <a:endParaRPr lang="ru-RU" altLang="ru-RU" sz="2000" i="1" dirty="0">
              <a:latin typeface="Liberation Serif" panose="02020603050405020304" pitchFamily="18" charset="0"/>
              <a:cs typeface="Times New Roman" panose="02020603050405020304" pitchFamily="18" charset="0"/>
            </a:endParaRPr>
          </a:p>
          <a:p>
            <a:pPr algn="r" eaLnBrk="1" hangingPunct="1"/>
            <a:endParaRPr lang="ru-RU" altLang="ru-RU" sz="2000" dirty="0">
              <a:latin typeface="Liberation Serif" panose="02020603050405020304" pitchFamily="18" charset="0"/>
              <a:cs typeface="Times New Roman" panose="02020603050405020304" pitchFamily="18" charset="0"/>
            </a:endParaRPr>
          </a:p>
          <a:p>
            <a:pPr algn="r" eaLnBrk="1" hangingPunct="1"/>
            <a:endParaRPr lang="ru-RU" altLang="ru-RU" sz="2000" dirty="0">
              <a:latin typeface="Liberation Serif" panose="02020603050405020304" pitchFamily="18" charset="0"/>
              <a:cs typeface="Times New Roman" panose="02020603050405020304" pitchFamily="18" charset="0"/>
            </a:endParaRPr>
          </a:p>
          <a:p>
            <a:pPr algn="ctr" eaLnBrk="1" hangingPunct="1"/>
            <a:r>
              <a:rPr lang="ru-RU" altLang="ru-RU" sz="1800" dirty="0" smtClean="0">
                <a:latin typeface="Liberation Serif" panose="02020603050405020304" pitchFamily="18" charset="0"/>
                <a:cs typeface="Times New Roman" panose="02020603050405020304" pitchFamily="18" charset="0"/>
              </a:rPr>
              <a:t>Артемовский</a:t>
            </a:r>
            <a:endParaRPr lang="ru-RU" altLang="ru-RU" sz="1800" dirty="0">
              <a:latin typeface="Liberation Serif" panose="02020603050405020304" pitchFamily="18" charset="0"/>
              <a:cs typeface="Times New Roman" panose="02020603050405020304" pitchFamily="18" charset="0"/>
            </a:endParaRPr>
          </a:p>
          <a:p>
            <a:pPr algn="ctr" eaLnBrk="1" hangingPunct="1"/>
            <a:r>
              <a:rPr lang="ru-RU" altLang="ru-RU" sz="1800" dirty="0" smtClean="0">
                <a:latin typeface="Liberation Serif" panose="02020603050405020304" pitchFamily="18" charset="0"/>
                <a:cs typeface="Times New Roman" panose="02020603050405020304" pitchFamily="18" charset="0"/>
              </a:rPr>
              <a:t>2020</a:t>
            </a:r>
            <a:endParaRPr lang="ru-RU" altLang="ru-RU" sz="1800" dirty="0">
              <a:latin typeface="Liberation Serif"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Объект 1"/>
          <p:cNvSpPr>
            <a:spLocks noGrp="1"/>
          </p:cNvSpPr>
          <p:nvPr>
            <p:ph/>
          </p:nvPr>
        </p:nvSpPr>
        <p:spPr>
          <a:xfrm>
            <a:off x="1403648" y="620688"/>
            <a:ext cx="7139136" cy="1422995"/>
          </a:xfrm>
        </p:spPr>
        <p:txBody>
          <a:bodyPr/>
          <a:lstStyle/>
          <a:p>
            <a:pPr marL="0" indent="539750" algn="just">
              <a:buNone/>
            </a:pPr>
            <a:r>
              <a:rPr lang="ru-RU" sz="2000" dirty="0">
                <a:solidFill>
                  <a:schemeClr val="bg1">
                    <a:lumMod val="75000"/>
                  </a:schemeClr>
                </a:solidFill>
                <a:effectLst/>
                <a:latin typeface="Liberation Serif" panose="02020603050405020304" pitchFamily="18" charset="0"/>
                <a:cs typeface="Times New Roman" panose="02020603050405020304" pitchFamily="18" charset="0"/>
              </a:rPr>
              <a:t>Анализ причин отказов в выдаче разрешений на строительство и ввод в эксплуатацию проводится в постоянном режиме.</a:t>
            </a:r>
          </a:p>
          <a:p>
            <a:pPr marL="0" indent="539750" algn="just">
              <a:buNone/>
            </a:pPr>
            <a:r>
              <a:rPr lang="ru-RU" sz="2000" dirty="0">
                <a:solidFill>
                  <a:schemeClr val="bg1">
                    <a:lumMod val="75000"/>
                  </a:schemeClr>
                </a:solidFill>
                <a:effectLst/>
                <a:latin typeface="Liberation Serif" panose="02020603050405020304" pitchFamily="18" charset="0"/>
                <a:cs typeface="Times New Roman" panose="02020603050405020304" pitchFamily="18" charset="0"/>
              </a:rPr>
              <a:t>Основные причины отказов - несоответствие построенного объекта градостроительным нормам:</a:t>
            </a:r>
          </a:p>
          <a:p>
            <a:pPr marL="0" indent="539750" algn="just">
              <a:buNone/>
            </a:pPr>
            <a:r>
              <a:rPr lang="ru-RU" sz="2000" dirty="0">
                <a:solidFill>
                  <a:schemeClr val="bg1">
                    <a:lumMod val="75000"/>
                  </a:schemeClr>
                </a:solidFill>
                <a:effectLst/>
                <a:latin typeface="Liberation Serif" panose="02020603050405020304" pitchFamily="18" charset="0"/>
                <a:cs typeface="Times New Roman" panose="02020603050405020304" pitchFamily="18" charset="0"/>
              </a:rPr>
              <a:t>- нарушение нормируемого расстояния от стены возведенного дома (</a:t>
            </a:r>
            <a:r>
              <a:rPr lang="ru-RU" sz="2000" dirty="0" err="1">
                <a:solidFill>
                  <a:schemeClr val="bg1">
                    <a:lumMod val="75000"/>
                  </a:schemeClr>
                </a:solidFill>
                <a:effectLst/>
                <a:latin typeface="Liberation Serif" panose="02020603050405020304" pitchFamily="18" charset="0"/>
                <a:cs typeface="Times New Roman" panose="02020603050405020304" pitchFamily="18" charset="0"/>
              </a:rPr>
              <a:t>пристроя</a:t>
            </a:r>
            <a:r>
              <a:rPr lang="ru-RU" sz="2000" dirty="0">
                <a:solidFill>
                  <a:schemeClr val="bg1">
                    <a:lumMod val="75000"/>
                  </a:schemeClr>
                </a:solidFill>
                <a:effectLst/>
                <a:latin typeface="Liberation Serif" panose="02020603050405020304" pitchFamily="18" charset="0"/>
                <a:cs typeface="Times New Roman" panose="02020603050405020304" pitchFamily="18" charset="0"/>
              </a:rPr>
              <a:t>) до границы земельного участка - менее 3 метров;</a:t>
            </a:r>
          </a:p>
          <a:p>
            <a:pPr marL="0" indent="539750" algn="just">
              <a:buNone/>
            </a:pPr>
            <a:r>
              <a:rPr lang="ru-RU" sz="2000" dirty="0">
                <a:solidFill>
                  <a:schemeClr val="bg1">
                    <a:lumMod val="75000"/>
                  </a:schemeClr>
                </a:solidFill>
                <a:effectLst/>
                <a:latin typeface="Liberation Serif" panose="02020603050405020304" pitchFamily="18" charset="0"/>
                <a:cs typeface="Times New Roman" panose="02020603050405020304" pitchFamily="18" charset="0"/>
              </a:rPr>
              <a:t>- нарушение зоны места допустимого для размещения объекта;</a:t>
            </a:r>
          </a:p>
          <a:p>
            <a:pPr marL="0" indent="539750" algn="just">
              <a:buNone/>
            </a:pPr>
            <a:r>
              <a:rPr lang="ru-RU" sz="2000" dirty="0">
                <a:solidFill>
                  <a:schemeClr val="bg1">
                    <a:lumMod val="75000"/>
                  </a:schemeClr>
                </a:solidFill>
                <a:effectLst/>
                <a:latin typeface="Liberation Serif" panose="02020603050405020304" pitchFamily="18" charset="0"/>
                <a:cs typeface="Times New Roman" panose="02020603050405020304" pitchFamily="18" charset="0"/>
              </a:rPr>
              <a:t>- непредставление технического плана объекта капитального строительства, подготовленного в соответствии с Федеральным законом от 13 июля 2015 года № 218-ФЗ «О государственной регистрации недвижимости».</a:t>
            </a:r>
          </a:p>
          <a:p>
            <a:pPr marL="0" indent="539750" algn="just">
              <a:buNone/>
            </a:pPr>
            <a:r>
              <a:rPr lang="ru-RU" sz="2000" dirty="0">
                <a:solidFill>
                  <a:schemeClr val="bg1">
                    <a:lumMod val="75000"/>
                  </a:schemeClr>
                </a:solidFill>
                <a:effectLst/>
                <a:latin typeface="Liberation Serif" panose="02020603050405020304" pitchFamily="18" charset="0"/>
                <a:cs typeface="Times New Roman" panose="02020603050405020304" pitchFamily="18" charset="0"/>
              </a:rPr>
              <a:t>За 2019 год было выдано 3 отказа в выдаче разрешения на строительство (реконструкцию), 1 отказ в выдаче разрешения на ввод объекта в эксплуатацию</a:t>
            </a:r>
          </a:p>
          <a:p>
            <a:pPr marL="0" indent="539750" algn="just">
              <a:buNone/>
            </a:pPr>
            <a:endParaRPr lang="ru-RU" sz="2000" dirty="0">
              <a:solidFill>
                <a:schemeClr val="bg1">
                  <a:lumMod val="75000"/>
                </a:schemeClr>
              </a:solidFill>
              <a:effectLst/>
              <a:latin typeface="Liberation Serif"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763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1266" name="Rectangle 9"/>
          <p:cNvSpPr>
            <a:spLocks noChangeArrowheads="1"/>
          </p:cNvSpPr>
          <p:nvPr/>
        </p:nvSpPr>
        <p:spPr bwMode="auto">
          <a:xfrm>
            <a:off x="1115616" y="476672"/>
            <a:ext cx="770413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eaLnBrk="1" hangingPunct="1"/>
            <a:r>
              <a:rPr lang="ru-RU" altLang="ru-RU" sz="1800" b="1" dirty="0" smtClean="0">
                <a:solidFill>
                  <a:srgbClr val="000000"/>
                </a:solidFill>
                <a:latin typeface="Times New Roman" panose="02020603050405020304" pitchFamily="18" charset="0"/>
              </a:rPr>
              <a:t>В 2019 </a:t>
            </a:r>
            <a:r>
              <a:rPr lang="ru-RU" altLang="ru-RU" sz="1800" b="1" dirty="0">
                <a:solidFill>
                  <a:srgbClr val="000000"/>
                </a:solidFill>
                <a:latin typeface="Times New Roman" panose="02020603050405020304" pitchFamily="18" charset="0"/>
              </a:rPr>
              <a:t>году сведения о своих доходах, расходах, об имуществе и обязательствах имущественного характера, а также сведения о доходах, расходах, об имуществе и обязательствах имущественного характера своих супруги (супруга) и несовершеннолетних детей </a:t>
            </a:r>
            <a:r>
              <a:rPr lang="ru-RU" altLang="ru-RU" sz="1800" b="1" dirty="0" smtClean="0">
                <a:solidFill>
                  <a:srgbClr val="000000"/>
                </a:solidFill>
                <a:latin typeface="Times New Roman" panose="02020603050405020304" pitchFamily="18" charset="0"/>
              </a:rPr>
              <a:t>за 2018 год представили 111 муниципальных служащих (100%) в установленные сроки. По результатам проверки указанных в справках сведений было установлено, что </a:t>
            </a:r>
            <a:r>
              <a:rPr lang="ru-RU" altLang="ru-RU" sz="1800" b="1" dirty="0">
                <a:solidFill>
                  <a:srgbClr val="000000"/>
                </a:solidFill>
                <a:latin typeface="Times New Roman" panose="02020603050405020304" pitchFamily="18" charset="0"/>
              </a:rPr>
              <a:t>4</a:t>
            </a:r>
            <a:r>
              <a:rPr lang="ru-RU" altLang="ru-RU" sz="1800" b="1" dirty="0" smtClean="0">
                <a:solidFill>
                  <a:srgbClr val="000000"/>
                </a:solidFill>
                <a:latin typeface="Times New Roman" panose="02020603050405020304" pitchFamily="18" charset="0"/>
              </a:rPr>
              <a:t> муниципальных служащих представили неполные либо неточные сведения</a:t>
            </a:r>
            <a:endParaRPr lang="ru-RU" altLang="ru-RU" sz="1800" dirty="0">
              <a:solidFill>
                <a:srgbClr val="000000"/>
              </a:solidFill>
              <a:latin typeface="Times New Roman" panose="02020603050405020304" pitchFamily="18" charset="0"/>
            </a:endParaRPr>
          </a:p>
        </p:txBody>
      </p:sp>
      <p:graphicFrame>
        <p:nvGraphicFramePr>
          <p:cNvPr id="3" name="Диаграмма 2"/>
          <p:cNvGraphicFramePr>
            <a:graphicFrameLocks/>
          </p:cNvGraphicFramePr>
          <p:nvPr>
            <p:extLst>
              <p:ext uri="{D42A27DB-BD31-4B8C-83A1-F6EECF244321}">
                <p14:modId xmlns:p14="http://schemas.microsoft.com/office/powerpoint/2010/main" val="172354603"/>
              </p:ext>
            </p:extLst>
          </p:nvPr>
        </p:nvGraphicFramePr>
        <p:xfrm>
          <a:off x="1547664" y="2132856"/>
          <a:ext cx="7416106" cy="45399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614662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80227" name="Rectangle 3"/>
          <p:cNvSpPr>
            <a:spLocks noGrp="1" noChangeArrowheads="1"/>
          </p:cNvSpPr>
          <p:nvPr>
            <p:ph type="body" idx="1"/>
          </p:nvPr>
        </p:nvSpPr>
        <p:spPr>
          <a:xfrm>
            <a:off x="1043608" y="260648"/>
            <a:ext cx="7704856" cy="2476872"/>
          </a:xfrm>
        </p:spPr>
        <p:txBody>
          <a:bodyPr/>
          <a:lstStyle/>
          <a:p>
            <a:pPr marL="0" indent="363538" algn="just" eaLnBrk="1" hangingPunct="1">
              <a:lnSpc>
                <a:spcPct val="80000"/>
              </a:lnSpc>
              <a:buNone/>
              <a:defRPr/>
            </a:pPr>
            <a:r>
              <a:rPr lang="ru-RU" sz="1600" b="1" dirty="0">
                <a:solidFill>
                  <a:srgbClr val="FFFF00"/>
                </a:solidFill>
                <a:latin typeface="Times New Roman" pitchFamily="18" charset="0"/>
              </a:rPr>
              <a:t>За 12 месяцев </a:t>
            </a:r>
            <a:r>
              <a:rPr lang="ru-RU" sz="1600" b="1" dirty="0" smtClean="0">
                <a:solidFill>
                  <a:srgbClr val="FFFF00"/>
                </a:solidFill>
                <a:latin typeface="Times New Roman" pitchFamily="18" charset="0"/>
              </a:rPr>
              <a:t>2019 </a:t>
            </a:r>
            <a:r>
              <a:rPr lang="ru-RU" sz="1600" b="1" dirty="0">
                <a:solidFill>
                  <a:srgbClr val="FFFF00"/>
                </a:solidFill>
                <a:latin typeface="Times New Roman" pitchFamily="18" charset="0"/>
              </a:rPr>
              <a:t>года состоялось </a:t>
            </a:r>
            <a:r>
              <a:rPr lang="ru-RU" sz="1600" b="1" dirty="0" smtClean="0">
                <a:solidFill>
                  <a:srgbClr val="FFFF00"/>
                </a:solidFill>
                <a:latin typeface="Times New Roman" pitchFamily="18" charset="0"/>
              </a:rPr>
              <a:t>7 </a:t>
            </a:r>
            <a:r>
              <a:rPr lang="ru-RU" sz="1600" b="1" dirty="0">
                <a:solidFill>
                  <a:srgbClr val="FFFF00"/>
                </a:solidFill>
                <a:latin typeface="Times New Roman" pitchFamily="18" charset="0"/>
              </a:rPr>
              <a:t>заседаний комиссии по служебному поведению муниципальных служащих Артемовского городского округа  и урегулированию конфликта </a:t>
            </a:r>
            <a:r>
              <a:rPr lang="ru-RU" sz="1600" b="1" dirty="0" smtClean="0">
                <a:solidFill>
                  <a:srgbClr val="FFFF00"/>
                </a:solidFill>
                <a:latin typeface="Times New Roman" pitchFamily="18" charset="0"/>
              </a:rPr>
              <a:t>интересов. На заседаниях были рассмотрены такие вопросы, как:</a:t>
            </a:r>
            <a:endParaRPr lang="ru-RU" sz="1600" b="1" dirty="0">
              <a:solidFill>
                <a:srgbClr val="FFFF00"/>
              </a:solidFill>
              <a:latin typeface="Times New Roman" pitchFamily="18" charset="0"/>
            </a:endParaRPr>
          </a:p>
          <a:p>
            <a:pPr eaLnBrk="1" hangingPunct="1">
              <a:lnSpc>
                <a:spcPct val="80000"/>
              </a:lnSpc>
              <a:defRPr/>
            </a:pPr>
            <a:r>
              <a:rPr lang="ru-RU" sz="1600" b="1" dirty="0">
                <a:solidFill>
                  <a:srgbClr val="FFFF00"/>
                </a:solidFill>
                <a:latin typeface="Times New Roman" pitchFamily="18" charset="0"/>
              </a:rPr>
              <a:t>о соблюдении муниципальным служащим требований к служебному поведению и (или) урегулированию конфликта интересов;</a:t>
            </a:r>
          </a:p>
          <a:p>
            <a:pPr eaLnBrk="1" hangingPunct="1">
              <a:lnSpc>
                <a:spcPct val="80000"/>
              </a:lnSpc>
              <a:defRPr/>
            </a:pPr>
            <a:r>
              <a:rPr lang="ru-RU" sz="1600" b="1" dirty="0" smtClean="0">
                <a:solidFill>
                  <a:srgbClr val="FFFF00"/>
                </a:solidFill>
                <a:latin typeface="Times New Roman" pitchFamily="18" charset="0"/>
              </a:rPr>
              <a:t>о </a:t>
            </a:r>
            <a:r>
              <a:rPr lang="ru-RU" sz="1600" b="1" dirty="0">
                <a:solidFill>
                  <a:srgbClr val="FFFF00"/>
                </a:solidFill>
                <a:latin typeface="Times New Roman" pitchFamily="18" charset="0"/>
              </a:rPr>
              <a:t>возникновении личной заинтересованности при исполнении должностных обязанностей, которая приводит или может привести к конфликту </a:t>
            </a:r>
            <a:r>
              <a:rPr lang="ru-RU" sz="1600" b="1" dirty="0" smtClean="0">
                <a:solidFill>
                  <a:srgbClr val="FFFF00"/>
                </a:solidFill>
                <a:latin typeface="Times New Roman" pitchFamily="18" charset="0"/>
              </a:rPr>
              <a:t>интересов;</a:t>
            </a:r>
          </a:p>
          <a:p>
            <a:pPr eaLnBrk="1" hangingPunct="1">
              <a:lnSpc>
                <a:spcPct val="80000"/>
              </a:lnSpc>
              <a:defRPr/>
            </a:pPr>
            <a:r>
              <a:rPr lang="ru-RU" sz="1600" b="1" dirty="0">
                <a:solidFill>
                  <a:srgbClr val="FFFF00"/>
                </a:solidFill>
                <a:latin typeface="Times New Roman" pitchFamily="18" charset="0"/>
              </a:rPr>
              <a:t>- результаты проведенных проверок достоверности и полноты сведений о доходах, об имуществе и обязательствах имущественного характера, за 2018 год;</a:t>
            </a:r>
          </a:p>
          <a:p>
            <a:pPr eaLnBrk="1" hangingPunct="1">
              <a:lnSpc>
                <a:spcPct val="80000"/>
              </a:lnSpc>
              <a:defRPr/>
            </a:pPr>
            <a:r>
              <a:rPr lang="ru-RU" sz="1600" b="1" dirty="0">
                <a:solidFill>
                  <a:srgbClr val="FFFF00"/>
                </a:solidFill>
                <a:latin typeface="Times New Roman" pitchFamily="18" charset="0"/>
              </a:rPr>
              <a:t>- информация о соблюдении муниципальным служащим требований к служебному поведению и (или) требований об урегулировании конфликта интересов, либо осуществлении в органе местного самоуправления мер по предупреждению коррупции</a:t>
            </a:r>
          </a:p>
          <a:p>
            <a:pPr eaLnBrk="1" hangingPunct="1">
              <a:lnSpc>
                <a:spcPct val="80000"/>
              </a:lnSpc>
              <a:defRPr/>
            </a:pPr>
            <a:endParaRPr lang="ru-RU" sz="1600" b="1" dirty="0">
              <a:latin typeface="Times New Roman" pitchFamily="18" charset="0"/>
            </a:endParaRPr>
          </a:p>
          <a:p>
            <a:pPr eaLnBrk="1" hangingPunct="1">
              <a:lnSpc>
                <a:spcPct val="80000"/>
              </a:lnSpc>
              <a:defRPr/>
            </a:pPr>
            <a:endParaRPr lang="ru-RU" sz="1600" b="1" dirty="0" smtClean="0">
              <a:latin typeface="Times New Roman" pitchFamily="18"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3789040"/>
            <a:ext cx="4136912" cy="275712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80227" name="Rectangle 3"/>
          <p:cNvSpPr>
            <a:spLocks noGrp="1" noChangeArrowheads="1"/>
          </p:cNvSpPr>
          <p:nvPr>
            <p:ph type="body" idx="1"/>
          </p:nvPr>
        </p:nvSpPr>
        <p:spPr>
          <a:xfrm>
            <a:off x="1115616" y="692696"/>
            <a:ext cx="7488832" cy="936104"/>
          </a:xfrm>
        </p:spPr>
        <p:txBody>
          <a:bodyPr/>
          <a:lstStyle/>
          <a:p>
            <a:pPr marL="0" indent="363538" algn="just" eaLnBrk="1" hangingPunct="1">
              <a:lnSpc>
                <a:spcPct val="80000"/>
              </a:lnSpc>
              <a:buNone/>
              <a:defRPr/>
            </a:pPr>
            <a:r>
              <a:rPr lang="ru-RU" sz="1800" b="1" dirty="0" smtClean="0">
                <a:effectLst>
                  <a:outerShdw blurRad="38100" dist="38100" dir="2700000" algn="tl">
                    <a:srgbClr val="000000">
                      <a:alpha val="43137"/>
                    </a:srgbClr>
                  </a:outerShdw>
                </a:effectLst>
                <a:latin typeface="Times New Roman" pitchFamily="18" charset="0"/>
              </a:rPr>
              <a:t>В 2019 году с муниципальными служащими Артемовского </a:t>
            </a:r>
            <a:r>
              <a:rPr lang="ru-RU" sz="1800" b="1" dirty="0">
                <a:effectLst>
                  <a:outerShdw blurRad="38100" dist="38100" dir="2700000" algn="tl">
                    <a:srgbClr val="000000">
                      <a:alpha val="43137"/>
                    </a:srgbClr>
                  </a:outerShdw>
                </a:effectLst>
                <a:latin typeface="Times New Roman" pitchFamily="18" charset="0"/>
              </a:rPr>
              <a:t>городского округа </a:t>
            </a:r>
            <a:r>
              <a:rPr lang="ru-RU" sz="1800" b="1" dirty="0" smtClean="0">
                <a:effectLst>
                  <a:outerShdw blurRad="38100" dist="38100" dir="2700000" algn="tl">
                    <a:srgbClr val="000000">
                      <a:alpha val="43137"/>
                    </a:srgbClr>
                  </a:outerShdw>
                </a:effectLst>
                <a:latin typeface="Times New Roman" pitchFamily="18" charset="0"/>
              </a:rPr>
              <a:t>было проведено 6 семинаров по вопросам противодействия коррупции.</a:t>
            </a:r>
            <a:endParaRPr lang="ru-RU" sz="1800" b="1" dirty="0">
              <a:effectLst>
                <a:outerShdw blurRad="38100" dist="38100" dir="2700000" algn="tl">
                  <a:srgbClr val="000000">
                    <a:alpha val="43137"/>
                  </a:srgbClr>
                </a:outerShdw>
              </a:effectLst>
              <a:latin typeface="Times New Roman" pitchFamily="18" charset="0"/>
            </a:endParaRPr>
          </a:p>
          <a:p>
            <a:pPr marL="0" indent="0" eaLnBrk="1" hangingPunct="1">
              <a:lnSpc>
                <a:spcPct val="80000"/>
              </a:lnSpc>
              <a:buNone/>
              <a:defRPr/>
            </a:pPr>
            <a:endParaRPr lang="ru-RU" sz="1600" b="1" dirty="0" smtClean="0">
              <a:latin typeface="Times New Roman" pitchFamily="18" charset="0"/>
            </a:endParaRPr>
          </a:p>
        </p:txBody>
      </p:sp>
      <p:graphicFrame>
        <p:nvGraphicFramePr>
          <p:cNvPr id="4" name="Диаграмма 3"/>
          <p:cNvGraphicFramePr>
            <a:graphicFrameLocks/>
          </p:cNvGraphicFramePr>
          <p:nvPr>
            <p:extLst>
              <p:ext uri="{D42A27DB-BD31-4B8C-83A1-F6EECF244321}">
                <p14:modId xmlns:p14="http://schemas.microsoft.com/office/powerpoint/2010/main" val="2969344059"/>
              </p:ext>
            </p:extLst>
          </p:nvPr>
        </p:nvGraphicFramePr>
        <p:xfrm>
          <a:off x="1043608" y="2057400"/>
          <a:ext cx="7488832" cy="43239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9352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899592" y="404664"/>
            <a:ext cx="77768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50850"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Aft>
                <a:spcPts val="0"/>
              </a:spcAft>
            </a:pPr>
            <a:r>
              <a:rPr lang="ru-RU" sz="1800" dirty="0">
                <a:latin typeface="Liberation Serif" panose="02020603050405020304" pitchFamily="18" charset="0"/>
                <a:ea typeface="Times New Roman" panose="02020603050405020304" pitchFamily="18" charset="0"/>
                <a:cs typeface="Times New Roman" panose="02020603050405020304" pitchFamily="18" charset="0"/>
              </a:rPr>
              <a:t>Ежегодный социологический опрос уровня восприятия коррупции в Артемовском городском округе проведен в </a:t>
            </a:r>
            <a:r>
              <a:rPr lang="ru-RU" sz="1800" dirty="0" smtClean="0">
                <a:latin typeface="Liberation Serif" panose="02020603050405020304" pitchFamily="18" charset="0"/>
                <a:ea typeface="Times New Roman" panose="02020603050405020304" pitchFamily="18" charset="0"/>
                <a:cs typeface="Times New Roman" panose="02020603050405020304" pitchFamily="18" charset="0"/>
              </a:rPr>
              <a:t>октябре-ноябре 2019 </a:t>
            </a:r>
            <a:r>
              <a:rPr lang="ru-RU" sz="1800" dirty="0">
                <a:latin typeface="Liberation Serif" panose="02020603050405020304" pitchFamily="18" charset="0"/>
                <a:ea typeface="Times New Roman" panose="02020603050405020304" pitchFamily="18" charset="0"/>
                <a:cs typeface="Times New Roman" panose="02020603050405020304" pitchFamily="18" charset="0"/>
              </a:rPr>
              <a:t>года.</a:t>
            </a:r>
          </a:p>
          <a:p>
            <a:pPr algn="just"/>
            <a:r>
              <a:rPr lang="ru-RU" sz="1800" dirty="0">
                <a:latin typeface="Liberation Serif" panose="02020603050405020304" pitchFamily="18" charset="0"/>
                <a:ea typeface="Times New Roman" panose="02020603050405020304" pitchFamily="18" charset="0"/>
                <a:cs typeface="Times New Roman" panose="02020603050405020304" pitchFamily="18" charset="0"/>
              </a:rPr>
              <a:t>В </a:t>
            </a:r>
            <a:r>
              <a:rPr lang="ru-RU" sz="1800" dirty="0" smtClean="0">
                <a:latin typeface="Liberation Serif" panose="02020603050405020304" pitchFamily="18" charset="0"/>
                <a:ea typeface="Times New Roman" panose="02020603050405020304" pitchFamily="18" charset="0"/>
                <a:cs typeface="Times New Roman" panose="02020603050405020304" pitchFamily="18" charset="0"/>
              </a:rPr>
              <a:t>2019 </a:t>
            </a:r>
            <a:r>
              <a:rPr lang="ru-RU" sz="1800" dirty="0">
                <a:latin typeface="Liberation Serif" panose="02020603050405020304" pitchFamily="18" charset="0"/>
                <a:ea typeface="Times New Roman" panose="02020603050405020304" pitchFamily="18" charset="0"/>
                <a:cs typeface="Times New Roman" panose="02020603050405020304" pitchFamily="18" charset="0"/>
              </a:rPr>
              <a:t>году всего было опрошено </a:t>
            </a:r>
            <a:r>
              <a:rPr lang="ru-RU" sz="1800" dirty="0" smtClean="0">
                <a:latin typeface="Liberation Serif" panose="02020603050405020304" pitchFamily="18" charset="0"/>
                <a:ea typeface="Times New Roman" panose="02020603050405020304" pitchFamily="18" charset="0"/>
                <a:cs typeface="Times New Roman" panose="02020603050405020304" pitchFamily="18" charset="0"/>
              </a:rPr>
              <a:t>1435 респондентов. В 2018 году  в социологическом опросе приняло участие 422 респондента.</a:t>
            </a:r>
            <a:endParaRPr lang="ru-RU" altLang="ru-RU" sz="1800" b="1" dirty="0">
              <a:latin typeface="Liberation Serif" panose="02020603050405020304" pitchFamily="18" charset="0"/>
              <a:cs typeface="Times New Roman" panose="02020603050405020304" pitchFamily="18" charset="0"/>
            </a:endParaRPr>
          </a:p>
        </p:txBody>
      </p:sp>
      <p:graphicFrame>
        <p:nvGraphicFramePr>
          <p:cNvPr id="4" name="Диаграмма 3"/>
          <p:cNvGraphicFramePr>
            <a:graphicFrameLocks/>
          </p:cNvGraphicFramePr>
          <p:nvPr>
            <p:extLst>
              <p:ext uri="{D42A27DB-BD31-4B8C-83A1-F6EECF244321}">
                <p14:modId xmlns:p14="http://schemas.microsoft.com/office/powerpoint/2010/main" val="2083826120"/>
              </p:ext>
            </p:extLst>
          </p:nvPr>
        </p:nvGraphicFramePr>
        <p:xfrm>
          <a:off x="1079612" y="1700808"/>
          <a:ext cx="7416824" cy="49203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18928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9" name="Диаграмма 8"/>
          <p:cNvGraphicFramePr>
            <a:graphicFrameLocks/>
          </p:cNvGraphicFramePr>
          <p:nvPr>
            <p:extLst>
              <p:ext uri="{D42A27DB-BD31-4B8C-83A1-F6EECF244321}">
                <p14:modId xmlns:p14="http://schemas.microsoft.com/office/powerpoint/2010/main" val="2343356914"/>
              </p:ext>
            </p:extLst>
          </p:nvPr>
        </p:nvGraphicFramePr>
        <p:xfrm>
          <a:off x="1259632" y="1916832"/>
          <a:ext cx="6984776" cy="4683968"/>
        </p:xfrm>
        <a:graphic>
          <a:graphicData uri="http://schemas.openxmlformats.org/drawingml/2006/chart">
            <c:chart xmlns:c="http://schemas.openxmlformats.org/drawingml/2006/chart" xmlns:r="http://schemas.openxmlformats.org/officeDocument/2006/relationships" r:id="rId3"/>
          </a:graphicData>
        </a:graphic>
      </p:graphicFrame>
      <p:sp>
        <p:nvSpPr>
          <p:cNvPr id="5" name="Объект 4"/>
          <p:cNvSpPr>
            <a:spLocks noGrp="1"/>
          </p:cNvSpPr>
          <p:nvPr>
            <p:ph/>
          </p:nvPr>
        </p:nvSpPr>
        <p:spPr>
          <a:xfrm>
            <a:off x="1043608" y="277813"/>
            <a:ext cx="7643192" cy="1278979"/>
          </a:xfrm>
        </p:spPr>
        <p:txBody>
          <a:bodyPr/>
          <a:lstStyle/>
          <a:p>
            <a:pPr marL="0" indent="363538" algn="just">
              <a:buNone/>
            </a:pPr>
            <a:r>
              <a:rPr lang="ru-RU" sz="2000" dirty="0" smtClean="0">
                <a:solidFill>
                  <a:schemeClr val="tx2">
                    <a:lumMod val="25000"/>
                  </a:schemeClr>
                </a:solidFill>
                <a:effectLst/>
                <a:latin typeface="Liberation Serif" panose="02020603050405020304" pitchFamily="18" charset="0"/>
                <a:cs typeface="Times New Roman" panose="02020603050405020304" pitchFamily="18" charset="0"/>
              </a:rPr>
              <a:t>Среди респондентов, принявших участие в социологическом опросе в 2019 году, 3 % опрошенных посчитали, что попадали в коррупционную ситуацию.  В 2018 году число респондентов, попавших в коррупционную ситуацию, по результатам опроса также составило 3 %.</a:t>
            </a:r>
            <a:endParaRPr lang="ru-RU" sz="2000" dirty="0">
              <a:solidFill>
                <a:schemeClr val="tx2">
                  <a:lumMod val="25000"/>
                </a:schemeClr>
              </a:solidFill>
              <a:effectLst/>
              <a:latin typeface="Liberation Serif" panose="02020603050405020304" pitchFamily="18" charset="0"/>
              <a:cs typeface="Times New Roman" panose="02020603050405020304" pitchFamily="18" charset="0"/>
            </a:endParaRPr>
          </a:p>
        </p:txBody>
      </p:sp>
      <p:graphicFrame>
        <p:nvGraphicFramePr>
          <p:cNvPr id="7" name="Диаграмма 6"/>
          <p:cNvGraphicFramePr>
            <a:graphicFrameLocks/>
          </p:cNvGraphicFramePr>
          <p:nvPr>
            <p:extLst>
              <p:ext uri="{D42A27DB-BD31-4B8C-83A1-F6EECF244321}">
                <p14:modId xmlns:p14="http://schemas.microsoft.com/office/powerpoint/2010/main" val="4161874025"/>
              </p:ext>
            </p:extLst>
          </p:nvPr>
        </p:nvGraphicFramePr>
        <p:xfrm>
          <a:off x="1691680" y="1916832"/>
          <a:ext cx="6048672" cy="37478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01790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336756" y="404664"/>
            <a:ext cx="727280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50850"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a:spcAft>
                <a:spcPts val="0"/>
              </a:spcAft>
            </a:pPr>
            <a:r>
              <a:rPr lang="ru-RU" sz="1800" dirty="0">
                <a:latin typeface="Liberation Serif" panose="02020603050405020304" pitchFamily="18" charset="0"/>
                <a:ea typeface="Times New Roman" panose="02020603050405020304" pitchFamily="18" charset="0"/>
                <a:cs typeface="Times New Roman" panose="02020603050405020304" pitchFamily="18" charset="0"/>
              </a:rPr>
              <a:t>Для устных обращений граждан и организаций о фактах совершения коррупционных правонарушений муниципальными служащими Артемовского городского округа действует «телефон доверия» Администрации Артемовского городского </a:t>
            </a:r>
            <a:r>
              <a:rPr lang="ru-RU" sz="1800" dirty="0" smtClean="0">
                <a:latin typeface="Liberation Serif" panose="02020603050405020304" pitchFamily="18" charset="0"/>
                <a:ea typeface="Times New Roman" panose="02020603050405020304" pitchFamily="18" charset="0"/>
                <a:cs typeface="Times New Roman" panose="02020603050405020304" pitchFamily="18" charset="0"/>
              </a:rPr>
              <a:t>округа. </a:t>
            </a:r>
          </a:p>
          <a:p>
            <a:pPr algn="just">
              <a:spcAft>
                <a:spcPts val="0"/>
              </a:spcAft>
            </a:pPr>
            <a:r>
              <a:rPr lang="ru-RU" sz="1800" dirty="0">
                <a:latin typeface="Liberation Serif" panose="02020603050405020304" pitchFamily="18" charset="0"/>
                <a:ea typeface="Times New Roman" panose="02020603050405020304" pitchFamily="18" charset="0"/>
                <a:cs typeface="Times New Roman" panose="02020603050405020304" pitchFamily="18" charset="0"/>
              </a:rPr>
              <a:t>Кроме этого, ежеквартально в </a:t>
            </a:r>
            <a:r>
              <a:rPr lang="ru-RU" sz="1800" dirty="0" smtClean="0">
                <a:latin typeface="Liberation Serif" panose="02020603050405020304" pitchFamily="18" charset="0"/>
                <a:ea typeface="Times New Roman" panose="02020603050405020304" pitchFamily="18" charset="0"/>
                <a:cs typeface="Times New Roman" panose="02020603050405020304" pitchFamily="18" charset="0"/>
              </a:rPr>
              <a:t>Администрации </a:t>
            </a:r>
            <a:r>
              <a:rPr lang="ru-RU" sz="1800" dirty="0">
                <a:latin typeface="Liberation Serif" panose="02020603050405020304" pitchFamily="18" charset="0"/>
                <a:ea typeface="Times New Roman" panose="02020603050405020304" pitchFamily="18" charset="0"/>
                <a:cs typeface="Times New Roman" panose="02020603050405020304" pitchFamily="18" charset="0"/>
              </a:rPr>
              <a:t>Артемовского городского округа проводятся «прямые линии» с гражданами по антикоррупционному просвещению и по вопросам противодействия коррупции </a:t>
            </a:r>
          </a:p>
          <a:p>
            <a:pPr algn="just">
              <a:spcAft>
                <a:spcPts val="0"/>
              </a:spcAft>
            </a:pPr>
            <a:endParaRPr lang="ru-RU" sz="1800" dirty="0">
              <a:latin typeface="Liberation Serif" panose="02020603050405020304" pitchFamily="18" charset="0"/>
              <a:ea typeface="Times New Roman" panose="02020603050405020304" pitchFamily="18" charset="0"/>
              <a:cs typeface="Times New Roman" panose="02020603050405020304" pitchFamily="18" charset="0"/>
            </a:endParaRPr>
          </a:p>
        </p:txBody>
      </p:sp>
      <p:pic>
        <p:nvPicPr>
          <p:cNvPr id="1026"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775" y="3105343"/>
            <a:ext cx="2605262" cy="23042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22006" y="2991522"/>
            <a:ext cx="4176464" cy="3139321"/>
          </a:xfrm>
          <a:prstGeom prst="rect">
            <a:avLst/>
          </a:prstGeom>
          <a:noFill/>
        </p:spPr>
        <p:txBody>
          <a:bodyPr wrap="square" rtlCol="0">
            <a:spAutoFit/>
          </a:bodyPr>
          <a:lstStyle/>
          <a:p>
            <a:pPr indent="363538" algn="just"/>
            <a:r>
              <a:rPr lang="ru-RU" sz="1800" dirty="0" smtClean="0">
                <a:latin typeface="Liberation Serif" panose="02020603050405020304" pitchFamily="18" charset="0"/>
                <a:cs typeface="Times New Roman" panose="02020603050405020304" pitchFamily="18" charset="0"/>
              </a:rPr>
              <a:t>В 2019 году «прямые линии» с гражданами по антикоррупционному просвещению и по вопросам </a:t>
            </a:r>
            <a:r>
              <a:rPr lang="ru-RU" sz="1800" dirty="0">
                <a:latin typeface="Liberation Serif" panose="02020603050405020304" pitchFamily="18" charset="0"/>
                <a:cs typeface="Times New Roman" panose="02020603050405020304" pitchFamily="18" charset="0"/>
              </a:rPr>
              <a:t>противодействия коррупции проводились 22.03.2019, 24.05.2019, 20.09.2019, 06.12.2019 .</a:t>
            </a:r>
            <a:endParaRPr lang="ru-RU" sz="1800" dirty="0" smtClean="0">
              <a:latin typeface="Liberation Serif" panose="02020603050405020304" pitchFamily="18" charset="0"/>
              <a:cs typeface="Times New Roman" panose="02020603050405020304" pitchFamily="18" charset="0"/>
            </a:endParaRPr>
          </a:p>
          <a:p>
            <a:pPr indent="363538" algn="just"/>
            <a:r>
              <a:rPr lang="ru-RU" sz="1800" dirty="0" smtClean="0">
                <a:latin typeface="Liberation Serif" panose="02020603050405020304" pitchFamily="18" charset="0"/>
                <a:cs typeface="Times New Roman" panose="02020603050405020304" pitchFamily="18" charset="0"/>
              </a:rPr>
              <a:t>В течение 2019 года сообщений о фактах коррупции на «телефон доверия» , а также на «прямую линию» не поступало .</a:t>
            </a:r>
            <a:endParaRPr lang="ru-RU" sz="1800" dirty="0">
              <a:latin typeface="Liberation Serif" panose="02020603050405020304" pitchFamily="18" charset="0"/>
              <a:cs typeface="Times New Roman" panose="02020603050405020304" pitchFamily="18" charset="0"/>
            </a:endParaRPr>
          </a:p>
          <a:p>
            <a:pPr indent="363538" algn="just"/>
            <a:endParaRPr lang="ru-RU" sz="1800" dirty="0">
              <a:latin typeface="Liberation Serif" panose="02020603050405020304" pitchFamily="18" charset="0"/>
              <a:cs typeface="Times New Roman" panose="02020603050405020304" pitchFamily="18" charset="0"/>
            </a:endParaRPr>
          </a:p>
        </p:txBody>
      </p:sp>
      <p:sp>
        <p:nvSpPr>
          <p:cNvPr id="4" name="TextBox 3"/>
          <p:cNvSpPr txBox="1"/>
          <p:nvPr/>
        </p:nvSpPr>
        <p:spPr>
          <a:xfrm>
            <a:off x="2051720" y="5428962"/>
            <a:ext cx="1656184" cy="584775"/>
          </a:xfrm>
          <a:prstGeom prst="rect">
            <a:avLst/>
          </a:prstGeom>
          <a:noFill/>
        </p:spPr>
        <p:txBody>
          <a:bodyPr wrap="square" rtlCol="0">
            <a:spAutoFit/>
          </a:bodyPr>
          <a:lstStyle/>
          <a:p>
            <a:pPr algn="ctr"/>
            <a:r>
              <a:rPr lang="ru-RU" sz="3200" dirty="0">
                <a:solidFill>
                  <a:srgbClr val="FFFFFF"/>
                </a:solidFill>
                <a:latin typeface="Liberation Serif" panose="02020603050405020304" pitchFamily="18" charset="0"/>
                <a:ea typeface="Times New Roman" panose="02020603050405020304" pitchFamily="18" charset="0"/>
                <a:cs typeface="Times New Roman" panose="02020603050405020304" pitchFamily="18" charset="0"/>
              </a:rPr>
              <a:t>5-72-98</a:t>
            </a:r>
            <a:endParaRPr lang="ru-RU" sz="3200" dirty="0">
              <a:latin typeface="Liberation Serif"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1115616" y="836712"/>
            <a:ext cx="7632848" cy="1477328"/>
          </a:xfrm>
          <a:prstGeom prst="rect">
            <a:avLst/>
          </a:prstGeom>
        </p:spPr>
        <p:txBody>
          <a:bodyPr wrap="square">
            <a:spAutoFit/>
          </a:bodyPr>
          <a:lstStyle/>
          <a:p>
            <a:pPr indent="363538" algn="just"/>
            <a:r>
              <a:rPr lang="ru-RU" sz="1800" dirty="0" smtClean="0">
                <a:latin typeface="Liberation Serif" panose="02020603050405020304" pitchFamily="18" charset="0"/>
                <a:cs typeface="Times New Roman" panose="02020603050405020304" pitchFamily="18" charset="0"/>
              </a:rPr>
              <a:t>В течение года анализируются публикации в местных СМИ о состоянии коррупции на территории Артемовского городского округа.</a:t>
            </a:r>
          </a:p>
          <a:p>
            <a:pPr indent="363538" algn="just"/>
            <a:r>
              <a:rPr lang="ru-RU" sz="1800" dirty="0" smtClean="0">
                <a:latin typeface="Liberation Serif" panose="02020603050405020304" pitchFamily="18" charset="0"/>
                <a:cs typeface="Times New Roman" panose="02020603050405020304" pitchFamily="18" charset="0"/>
              </a:rPr>
              <a:t>За 2019 </a:t>
            </a:r>
            <a:r>
              <a:rPr lang="ru-RU" sz="1800" dirty="0">
                <a:latin typeface="Liberation Serif" panose="02020603050405020304" pitchFamily="18" charset="0"/>
                <a:cs typeface="Times New Roman" panose="02020603050405020304" pitchFamily="18" charset="0"/>
              </a:rPr>
              <a:t>год проанализировано 52 выпуска газеты «</a:t>
            </a:r>
            <a:r>
              <a:rPr lang="ru-RU" sz="1800" dirty="0" err="1">
                <a:latin typeface="Liberation Serif" panose="02020603050405020304" pitchFamily="18" charset="0"/>
                <a:cs typeface="Times New Roman" panose="02020603050405020304" pitchFamily="18" charset="0"/>
              </a:rPr>
              <a:t>Егоршинские</a:t>
            </a:r>
            <a:r>
              <a:rPr lang="ru-RU" sz="1800" dirty="0">
                <a:latin typeface="Liberation Serif" panose="02020603050405020304" pitchFamily="18" charset="0"/>
                <a:cs typeface="Times New Roman" panose="02020603050405020304" pitchFamily="18" charset="0"/>
              </a:rPr>
              <a:t> вести» и 52 выпуска газеты «Всё будет</a:t>
            </a:r>
            <a:r>
              <a:rPr lang="ru-RU" sz="1800" dirty="0" smtClean="0">
                <a:latin typeface="Liberation Serif" panose="02020603050405020304" pitchFamily="18" charset="0"/>
                <a:cs typeface="Times New Roman" panose="02020603050405020304" pitchFamily="18" charset="0"/>
              </a:rPr>
              <a:t>!».</a:t>
            </a:r>
          </a:p>
          <a:p>
            <a:pPr indent="363538" algn="just"/>
            <a:endParaRPr lang="ru-RU" sz="18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6660232" y="2635627"/>
            <a:ext cx="1819275" cy="2514600"/>
          </a:xfrm>
          <a:prstGeom prst="rect">
            <a:avLst/>
          </a:prstGeom>
        </p:spPr>
      </p:pic>
      <p:sp>
        <p:nvSpPr>
          <p:cNvPr id="5" name="TextBox 4"/>
          <p:cNvSpPr txBox="1"/>
          <p:nvPr/>
        </p:nvSpPr>
        <p:spPr>
          <a:xfrm>
            <a:off x="1115616" y="2564904"/>
            <a:ext cx="5112568" cy="3416320"/>
          </a:xfrm>
          <a:prstGeom prst="rect">
            <a:avLst/>
          </a:prstGeom>
          <a:noFill/>
        </p:spPr>
        <p:txBody>
          <a:bodyPr wrap="square" rtlCol="0">
            <a:spAutoFit/>
          </a:bodyPr>
          <a:lstStyle/>
          <a:p>
            <a:pPr indent="363538" algn="just"/>
            <a:r>
              <a:rPr lang="ru-RU" sz="1800" dirty="0" smtClean="0">
                <a:latin typeface="Liberation Serif" panose="02020603050405020304" pitchFamily="18" charset="0"/>
                <a:cs typeface="Times New Roman" panose="02020603050405020304" pitchFamily="18" charset="0"/>
              </a:rPr>
              <a:t>За отчетный период было опубликовано 5 статей о коррупции, из них:</a:t>
            </a:r>
          </a:p>
          <a:p>
            <a:pPr marL="285750" indent="-285750">
              <a:buFontTx/>
              <a:buChar char="-"/>
            </a:pPr>
            <a:r>
              <a:rPr lang="ru-RU" sz="1800" dirty="0" smtClean="0">
                <a:latin typeface="Liberation Serif" panose="02020603050405020304" pitchFamily="18" charset="0"/>
                <a:cs typeface="Times New Roman" panose="02020603050405020304" pitchFamily="18" charset="0"/>
              </a:rPr>
              <a:t>О фактах дачи взятки должностному лицу при исполнении – 1;</a:t>
            </a:r>
          </a:p>
          <a:p>
            <a:pPr marL="285750" indent="-285750">
              <a:buFontTx/>
              <a:buChar char="-"/>
            </a:pPr>
            <a:r>
              <a:rPr lang="ru-RU" sz="1800" dirty="0">
                <a:latin typeface="Liberation Serif" panose="02020603050405020304" pitchFamily="18" charset="0"/>
                <a:cs typeface="Times New Roman" panose="02020603050405020304" pitchFamily="18" charset="0"/>
              </a:rPr>
              <a:t>О нарушении депутатами Думы Артемовского городского округа антикоррупционного законодательства– </a:t>
            </a:r>
            <a:r>
              <a:rPr lang="ru-RU" sz="1800" dirty="0" smtClean="0">
                <a:latin typeface="Liberation Serif" panose="02020603050405020304" pitchFamily="18" charset="0"/>
                <a:cs typeface="Times New Roman" panose="02020603050405020304" pitchFamily="18" charset="0"/>
              </a:rPr>
              <a:t>1;</a:t>
            </a:r>
          </a:p>
          <a:p>
            <a:pPr marL="285750" indent="-285750">
              <a:buFontTx/>
              <a:buChar char="-"/>
            </a:pPr>
            <a:r>
              <a:rPr lang="ru-RU" sz="1800" dirty="0" smtClean="0">
                <a:latin typeface="Liberation Serif" panose="02020603050405020304" pitchFamily="18" charset="0"/>
                <a:cs typeface="Times New Roman" panose="02020603050405020304" pitchFamily="18" charset="0"/>
              </a:rPr>
              <a:t>Об антикоррупционном просвещении- 1;</a:t>
            </a:r>
          </a:p>
          <a:p>
            <a:pPr marL="285750" indent="-285750">
              <a:buFontTx/>
              <a:buChar char="-"/>
            </a:pPr>
            <a:r>
              <a:rPr lang="ru-RU" sz="1800" dirty="0" smtClean="0">
                <a:latin typeface="Liberation Serif" panose="02020603050405020304" pitchFamily="18" charset="0"/>
                <a:cs typeface="Times New Roman" panose="02020603050405020304" pitchFamily="18" charset="0"/>
              </a:rPr>
              <a:t>О ситуации с коррупцией на территории Артемовского городского округа-2</a:t>
            </a:r>
          </a:p>
          <a:p>
            <a:pPr marL="285750" indent="-285750">
              <a:buFontTx/>
              <a:buChar char="-"/>
            </a:pPr>
            <a:endParaRPr lang="ru-RU" sz="1800" dirty="0" smtClean="0">
              <a:latin typeface="Liberation Serif" panose="02020603050405020304" pitchFamily="18" charset="0"/>
              <a:cs typeface="Times New Roman" panose="02020603050405020304" pitchFamily="18" charset="0"/>
            </a:endParaRPr>
          </a:p>
          <a:p>
            <a:pPr marL="285750" indent="-285750">
              <a:buFontTx/>
              <a:buChar char="-"/>
            </a:pPr>
            <a:endParaRPr lang="ru-RU" sz="1800" dirty="0">
              <a:latin typeface="Liberation Serif"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9135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11560" y="546937"/>
            <a:ext cx="8208912"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nchor="ctr">
            <a:spAutoFit/>
          </a:bodyPr>
          <a:lstStyle>
            <a:lvl1pPr indent="450850"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indent="446088" algn="just" eaLnBrk="1" hangingPunct="1"/>
            <a:r>
              <a:rPr lang="ru-RU" altLang="ru-RU" sz="1400" b="1" dirty="0" smtClean="0">
                <a:latin typeface="Liberation Serif" panose="02020603050405020304" pitchFamily="18" charset="0"/>
              </a:rPr>
              <a:t>Ежеквартально в течение 2019 года в газете «Артемовский рабочий» публиковались материалы антикоррупционной направленности:</a:t>
            </a:r>
          </a:p>
          <a:p>
            <a:pPr algn="just" eaLnBrk="1" hangingPunct="1"/>
            <a:r>
              <a:rPr lang="ru-RU" altLang="ru-RU" sz="1400" b="1" dirty="0" smtClean="0">
                <a:latin typeface="Times New Roman" panose="02020603050405020304" pitchFamily="18" charset="0"/>
              </a:rPr>
              <a:t>- </a:t>
            </a:r>
            <a:r>
              <a:rPr lang="ru-RU" altLang="ru-RU" sz="1400" b="1" dirty="0">
                <a:latin typeface="Times New Roman" panose="02020603050405020304" pitchFamily="18" charset="0"/>
              </a:rPr>
              <a:t>информация о соблюдении муниципальными служащими Артемовского городского округа ограничений и запретов, связанных с прохождением муниципальной службы;</a:t>
            </a:r>
          </a:p>
          <a:p>
            <a:pPr algn="just" eaLnBrk="1" hangingPunct="1"/>
            <a:r>
              <a:rPr lang="ru-RU" altLang="ru-RU" sz="1400" b="1" dirty="0">
                <a:latin typeface="Times New Roman" panose="02020603050405020304" pitchFamily="18" charset="0"/>
              </a:rPr>
              <a:t>- «Телефон доверия» Администрации по приему устных обращений о фактах коррупционных правонарушений;</a:t>
            </a:r>
          </a:p>
          <a:p>
            <a:pPr algn="just" eaLnBrk="1" hangingPunct="1"/>
            <a:r>
              <a:rPr lang="ru-RU" altLang="ru-RU" sz="1400" b="1" dirty="0" smtClean="0">
                <a:latin typeface="Times New Roman" panose="02020603050405020304" pitchFamily="18" charset="0"/>
              </a:rPr>
              <a:t>- </a:t>
            </a:r>
            <a:r>
              <a:rPr lang="ru-RU" altLang="ru-RU" sz="1400" b="1" dirty="0">
                <a:latin typeface="Times New Roman" panose="02020603050405020304" pitchFamily="18" charset="0"/>
              </a:rPr>
              <a:t>памятка </a:t>
            </a:r>
            <a:r>
              <a:rPr lang="ru-RU" altLang="ru-RU" sz="1400" b="1" dirty="0" smtClean="0">
                <a:latin typeface="Times New Roman" panose="02020603050405020304" pitchFamily="18" charset="0"/>
              </a:rPr>
              <a:t>Прокуратуры </a:t>
            </a:r>
            <a:r>
              <a:rPr lang="ru-RU" altLang="ru-RU" sz="1400" b="1" dirty="0">
                <a:latin typeface="Times New Roman" panose="02020603050405020304" pitchFamily="18" charset="0"/>
              </a:rPr>
              <a:t>Свердловской области по вопросам противодействия коррупции;</a:t>
            </a:r>
          </a:p>
          <a:p>
            <a:pPr algn="just" eaLnBrk="1" hangingPunct="1"/>
            <a:r>
              <a:rPr lang="ru-RU" altLang="ru-RU" sz="1400" b="1" dirty="0" smtClean="0">
                <a:latin typeface="Times New Roman" panose="02020603050405020304" pitchFamily="18" charset="0"/>
              </a:rPr>
              <a:t>- </a:t>
            </a:r>
            <a:r>
              <a:rPr lang="ru-RU" altLang="ru-RU" sz="1400" b="1" dirty="0">
                <a:latin typeface="Times New Roman" panose="02020603050405020304" pitchFamily="18" charset="0"/>
              </a:rPr>
              <a:t>информация Общественной палаты Артемовского городского округа о выполнении мероприятий Программы совместных действий институтов гражданского общества по противодействию коррупции «Общество против коррупции» за первое полугодие 2019 года;</a:t>
            </a:r>
          </a:p>
          <a:p>
            <a:pPr algn="just" eaLnBrk="1" hangingPunct="1"/>
            <a:r>
              <a:rPr lang="ru-RU" altLang="ru-RU" sz="1400" b="1" dirty="0">
                <a:latin typeface="Times New Roman" panose="02020603050405020304" pitchFamily="18" charset="0"/>
              </a:rPr>
              <a:t>- способы направления обращения при обнаружении фактов коррупции в действиях муниципальных служащих;</a:t>
            </a:r>
          </a:p>
          <a:p>
            <a:pPr algn="just" eaLnBrk="1" hangingPunct="1"/>
            <a:r>
              <a:rPr lang="ru-RU" altLang="ru-RU" sz="1400" b="1" dirty="0" smtClean="0">
                <a:latin typeface="Times New Roman" panose="02020603050405020304" pitchFamily="18" charset="0"/>
              </a:rPr>
              <a:t>- </a:t>
            </a:r>
            <a:r>
              <a:rPr lang="ru-RU" altLang="ru-RU" sz="1400" b="1" dirty="0">
                <a:latin typeface="Times New Roman" panose="02020603050405020304" pitchFamily="18" charset="0"/>
              </a:rPr>
              <a:t>информация о Международном дне борьбы с </a:t>
            </a:r>
            <a:r>
              <a:rPr lang="ru-RU" altLang="ru-RU" sz="1400" b="1" dirty="0" smtClean="0">
                <a:latin typeface="Times New Roman" panose="02020603050405020304" pitchFamily="18" charset="0"/>
              </a:rPr>
              <a:t>коррупцией</a:t>
            </a:r>
            <a:endParaRPr lang="ru-RU" altLang="ru-RU" sz="1400" b="1" dirty="0">
              <a:latin typeface="Times New Roman" panose="02020603050405020304" pitchFamily="18" charset="0"/>
            </a:endParaRPr>
          </a:p>
          <a:p>
            <a:pPr algn="just" eaLnBrk="1" hangingPunct="1"/>
            <a:endParaRPr lang="ru-RU" altLang="ru-RU" sz="1400" b="1" dirty="0" smtClean="0">
              <a:latin typeface="Times New Roman" panose="02020603050405020304" pitchFamily="18" charset="0"/>
            </a:endParaRPr>
          </a:p>
        </p:txBody>
      </p:sp>
      <p:sp>
        <p:nvSpPr>
          <p:cNvPr id="2" name="TextBox 1"/>
          <p:cNvSpPr txBox="1"/>
          <p:nvPr/>
        </p:nvSpPr>
        <p:spPr>
          <a:xfrm>
            <a:off x="1043608" y="4005064"/>
            <a:ext cx="3384376" cy="1723549"/>
          </a:xfrm>
          <a:prstGeom prst="rect">
            <a:avLst/>
          </a:prstGeom>
          <a:noFill/>
        </p:spPr>
        <p:txBody>
          <a:bodyPr wrap="square" rtlCol="0">
            <a:spAutoFit/>
          </a:bodyPr>
          <a:lstStyle/>
          <a:p>
            <a:pPr lvl="0" indent="446088" algn="just"/>
            <a:r>
              <a:rPr lang="ru-RU" altLang="ru-RU" sz="1400" b="1" dirty="0" smtClean="0">
                <a:solidFill>
                  <a:srgbClr val="FFFFFF"/>
                </a:solidFill>
                <a:latin typeface="Liberation Serif" panose="02020603050405020304" pitchFamily="18" charset="0"/>
              </a:rPr>
              <a:t>Тематическая полоса </a:t>
            </a:r>
            <a:r>
              <a:rPr lang="ru-RU" altLang="ru-RU" sz="1400" b="1" dirty="0">
                <a:solidFill>
                  <a:srgbClr val="FFFFFF"/>
                </a:solidFill>
                <a:latin typeface="Liberation Serif" panose="02020603050405020304" pitchFamily="18" charset="0"/>
              </a:rPr>
              <a:t>«Противодействие коррупции»  </a:t>
            </a:r>
            <a:r>
              <a:rPr lang="ru-RU" altLang="ru-RU" sz="1400" b="1" dirty="0" smtClean="0">
                <a:solidFill>
                  <a:srgbClr val="FFFFFF"/>
                </a:solidFill>
                <a:latin typeface="Liberation Serif" panose="02020603050405020304" pitchFamily="18" charset="0"/>
              </a:rPr>
              <a:t>была опубликована в следующих выпусках:</a:t>
            </a:r>
            <a:endParaRPr lang="ru-RU" altLang="ru-RU" sz="1400" b="1" dirty="0">
              <a:solidFill>
                <a:srgbClr val="FFFFFF"/>
              </a:solidFill>
              <a:latin typeface="Liberation Serif" panose="02020603050405020304" pitchFamily="18" charset="0"/>
            </a:endParaRPr>
          </a:p>
          <a:p>
            <a:pPr lvl="0" algn="just"/>
            <a:endParaRPr lang="ru-RU" altLang="ru-RU" sz="800" b="1" dirty="0" smtClean="0">
              <a:solidFill>
                <a:srgbClr val="FFFFFF"/>
              </a:solidFill>
              <a:latin typeface="Liberation Serif" panose="02020603050405020304" pitchFamily="18" charset="0"/>
            </a:endParaRPr>
          </a:p>
          <a:p>
            <a:pPr lvl="0" algn="just"/>
            <a:r>
              <a:rPr lang="ru-RU" altLang="ru-RU" sz="1400" b="1" dirty="0" smtClean="0">
                <a:solidFill>
                  <a:srgbClr val="FFFFFF"/>
                </a:solidFill>
                <a:latin typeface="Liberation Serif" panose="02020603050405020304" pitchFamily="18" charset="0"/>
              </a:rPr>
              <a:t>от 05.04.2019 </a:t>
            </a:r>
            <a:r>
              <a:rPr lang="ru-RU" altLang="ru-RU" sz="1400" b="1" dirty="0">
                <a:solidFill>
                  <a:srgbClr val="FFFFFF"/>
                </a:solidFill>
                <a:latin typeface="Liberation Serif" panose="02020603050405020304" pitchFamily="18" charset="0"/>
              </a:rPr>
              <a:t>№ </a:t>
            </a:r>
            <a:r>
              <a:rPr lang="ru-RU" altLang="ru-RU" sz="1400" b="1" dirty="0" smtClean="0">
                <a:solidFill>
                  <a:srgbClr val="FFFFFF"/>
                </a:solidFill>
                <a:latin typeface="Liberation Serif" panose="02020603050405020304" pitchFamily="18" charset="0"/>
              </a:rPr>
              <a:t>14 </a:t>
            </a:r>
            <a:r>
              <a:rPr lang="ru-RU" altLang="ru-RU" sz="1400" b="1" dirty="0">
                <a:solidFill>
                  <a:srgbClr val="FFFFFF"/>
                </a:solidFill>
                <a:latin typeface="Liberation Serif" panose="02020603050405020304" pitchFamily="18" charset="0"/>
              </a:rPr>
              <a:t>(</a:t>
            </a:r>
            <a:r>
              <a:rPr lang="ru-RU" altLang="ru-RU" sz="1400" b="1" dirty="0" smtClean="0">
                <a:solidFill>
                  <a:srgbClr val="FFFFFF"/>
                </a:solidFill>
                <a:latin typeface="Liberation Serif" panose="02020603050405020304" pitchFamily="18" charset="0"/>
              </a:rPr>
              <a:t>10874) </a:t>
            </a:r>
          </a:p>
          <a:p>
            <a:pPr lvl="0" algn="just"/>
            <a:r>
              <a:rPr lang="ru-RU" altLang="ru-RU" sz="1400" b="1" dirty="0" smtClean="0">
                <a:solidFill>
                  <a:srgbClr val="FFFFFF"/>
                </a:solidFill>
                <a:latin typeface="Liberation Serif" panose="02020603050405020304" pitchFamily="18" charset="0"/>
              </a:rPr>
              <a:t>от 14.06.2019 </a:t>
            </a:r>
            <a:r>
              <a:rPr lang="ru-RU" altLang="ru-RU" sz="1400" b="1" dirty="0">
                <a:solidFill>
                  <a:srgbClr val="FFFFFF"/>
                </a:solidFill>
                <a:latin typeface="Liberation Serif" panose="02020603050405020304" pitchFamily="18" charset="0"/>
              </a:rPr>
              <a:t>№ </a:t>
            </a:r>
            <a:r>
              <a:rPr lang="ru-RU" altLang="ru-RU" sz="1400" b="1" dirty="0" smtClean="0">
                <a:solidFill>
                  <a:srgbClr val="FFFFFF"/>
                </a:solidFill>
                <a:latin typeface="Liberation Serif" panose="02020603050405020304" pitchFamily="18" charset="0"/>
              </a:rPr>
              <a:t>24 </a:t>
            </a:r>
            <a:r>
              <a:rPr lang="ru-RU" altLang="ru-RU" sz="1400" b="1" dirty="0">
                <a:solidFill>
                  <a:srgbClr val="FFFFFF"/>
                </a:solidFill>
                <a:latin typeface="Liberation Serif" panose="02020603050405020304" pitchFamily="18" charset="0"/>
              </a:rPr>
              <a:t>(</a:t>
            </a:r>
            <a:r>
              <a:rPr lang="ru-RU" altLang="ru-RU" sz="1400" b="1" dirty="0" smtClean="0">
                <a:solidFill>
                  <a:srgbClr val="FFFFFF"/>
                </a:solidFill>
                <a:latin typeface="Liberation Serif" panose="02020603050405020304" pitchFamily="18" charset="0"/>
              </a:rPr>
              <a:t>10884) </a:t>
            </a:r>
          </a:p>
          <a:p>
            <a:pPr lvl="0" algn="just"/>
            <a:r>
              <a:rPr lang="ru-RU" altLang="ru-RU" sz="1400" b="1" dirty="0" smtClean="0">
                <a:solidFill>
                  <a:srgbClr val="FFFFFF"/>
                </a:solidFill>
                <a:latin typeface="Liberation Serif" panose="02020603050405020304" pitchFamily="18" charset="0"/>
              </a:rPr>
              <a:t>от 27.09.2019 </a:t>
            </a:r>
            <a:r>
              <a:rPr lang="ru-RU" altLang="ru-RU" sz="1400" b="1" dirty="0">
                <a:solidFill>
                  <a:srgbClr val="FFFFFF"/>
                </a:solidFill>
                <a:latin typeface="Liberation Serif" panose="02020603050405020304" pitchFamily="18" charset="0"/>
              </a:rPr>
              <a:t>№ </a:t>
            </a:r>
            <a:r>
              <a:rPr lang="ru-RU" altLang="ru-RU" sz="1400" b="1" dirty="0" smtClean="0">
                <a:solidFill>
                  <a:srgbClr val="FFFFFF"/>
                </a:solidFill>
                <a:latin typeface="Liberation Serif" panose="02020603050405020304" pitchFamily="18" charset="0"/>
              </a:rPr>
              <a:t>39 </a:t>
            </a:r>
            <a:r>
              <a:rPr lang="ru-RU" altLang="ru-RU" sz="1400" b="1" dirty="0">
                <a:solidFill>
                  <a:srgbClr val="FFFFFF"/>
                </a:solidFill>
                <a:latin typeface="Liberation Serif" panose="02020603050405020304" pitchFamily="18" charset="0"/>
              </a:rPr>
              <a:t>(</a:t>
            </a:r>
            <a:r>
              <a:rPr lang="ru-RU" altLang="ru-RU" sz="1400" b="1" dirty="0" smtClean="0">
                <a:solidFill>
                  <a:srgbClr val="FFFFFF"/>
                </a:solidFill>
                <a:latin typeface="Liberation Serif" panose="02020603050405020304" pitchFamily="18" charset="0"/>
              </a:rPr>
              <a:t>10899)</a:t>
            </a:r>
            <a:endParaRPr lang="ru-RU" altLang="ru-RU" sz="1400" b="1" dirty="0">
              <a:solidFill>
                <a:srgbClr val="FFFFFF"/>
              </a:solidFill>
              <a:latin typeface="Liberation Serif" panose="02020603050405020304" pitchFamily="18" charset="0"/>
            </a:endParaRPr>
          </a:p>
          <a:p>
            <a:pPr lvl="0" algn="just"/>
            <a:r>
              <a:rPr lang="ru-RU" altLang="ru-RU" sz="1400" b="1" dirty="0">
                <a:solidFill>
                  <a:srgbClr val="FFFFFF"/>
                </a:solidFill>
                <a:latin typeface="Liberation Serif" panose="02020603050405020304" pitchFamily="18" charset="0"/>
              </a:rPr>
              <a:t>от </a:t>
            </a:r>
            <a:r>
              <a:rPr lang="ru-RU" altLang="ru-RU" sz="1400" b="1" dirty="0" smtClean="0">
                <a:solidFill>
                  <a:srgbClr val="FFFFFF"/>
                </a:solidFill>
                <a:latin typeface="Liberation Serif" panose="02020603050405020304" pitchFamily="18" charset="0"/>
              </a:rPr>
              <a:t>13.12.2019 </a:t>
            </a:r>
            <a:r>
              <a:rPr lang="ru-RU" altLang="ru-RU" sz="1400" b="1" dirty="0">
                <a:solidFill>
                  <a:srgbClr val="FFFFFF"/>
                </a:solidFill>
                <a:latin typeface="Liberation Serif" panose="02020603050405020304" pitchFamily="18" charset="0"/>
              </a:rPr>
              <a:t>№ </a:t>
            </a:r>
            <a:r>
              <a:rPr lang="ru-RU" altLang="ru-RU" sz="1400" b="1" dirty="0" smtClean="0">
                <a:solidFill>
                  <a:srgbClr val="FFFFFF"/>
                </a:solidFill>
                <a:latin typeface="Liberation Serif" panose="02020603050405020304" pitchFamily="18" charset="0"/>
              </a:rPr>
              <a:t>50 </a:t>
            </a:r>
            <a:r>
              <a:rPr lang="ru-RU" altLang="ru-RU" sz="1400" b="1" dirty="0">
                <a:solidFill>
                  <a:srgbClr val="FFFFFF"/>
                </a:solidFill>
                <a:latin typeface="Liberation Serif" panose="02020603050405020304" pitchFamily="18" charset="0"/>
              </a:rPr>
              <a:t>(</a:t>
            </a:r>
            <a:r>
              <a:rPr lang="ru-RU" altLang="ru-RU" sz="1400" b="1" dirty="0" smtClean="0">
                <a:solidFill>
                  <a:srgbClr val="FFFFFF"/>
                </a:solidFill>
                <a:latin typeface="Liberation Serif" panose="02020603050405020304" pitchFamily="18" charset="0"/>
              </a:rPr>
              <a:t>10910</a:t>
            </a:r>
            <a:r>
              <a:rPr lang="ru-RU" altLang="ru-RU" sz="1400" b="1" smtClean="0">
                <a:solidFill>
                  <a:srgbClr val="FFFFFF"/>
                </a:solidFill>
                <a:latin typeface="Liberation Serif" panose="02020603050405020304" pitchFamily="18" charset="0"/>
              </a:rPr>
              <a:t>) </a:t>
            </a:r>
            <a:endParaRPr lang="ru-RU" altLang="ru-RU" sz="1400" b="1" dirty="0">
              <a:solidFill>
                <a:srgbClr val="FFFFFF"/>
              </a:solidFill>
              <a:latin typeface="Liberation Serif" panose="02020603050405020304" pitchFamily="18" charset="0"/>
            </a:endParaRPr>
          </a:p>
        </p:txBody>
      </p:sp>
      <p:pic>
        <p:nvPicPr>
          <p:cNvPr id="3" name="Рисунок 2"/>
          <p:cNvPicPr>
            <a:picLocks noChangeAspect="1"/>
          </p:cNvPicPr>
          <p:nvPr/>
        </p:nvPicPr>
        <p:blipFill>
          <a:blip r:embed="rId2"/>
          <a:stretch>
            <a:fillRect/>
          </a:stretch>
        </p:blipFill>
        <p:spPr>
          <a:xfrm>
            <a:off x="5220072" y="3664412"/>
            <a:ext cx="3331071" cy="249508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Объект 1"/>
          <p:cNvSpPr>
            <a:spLocks noGrp="1"/>
          </p:cNvSpPr>
          <p:nvPr>
            <p:ph/>
          </p:nvPr>
        </p:nvSpPr>
        <p:spPr>
          <a:xfrm>
            <a:off x="1043608" y="260648"/>
            <a:ext cx="7776864" cy="4248472"/>
          </a:xfrm>
        </p:spPr>
        <p:txBody>
          <a:bodyPr/>
          <a:lstStyle/>
          <a:p>
            <a:pPr marL="0" indent="538163" algn="just">
              <a:buNone/>
            </a:pPr>
            <a:r>
              <a:rPr lang="ru-RU" sz="1600" b="1" dirty="0" smtClean="0">
                <a:solidFill>
                  <a:srgbClr val="7030A0"/>
                </a:solidFill>
                <a:effectLst/>
                <a:latin typeface="Liberation Serif" panose="02020603050405020304" pitchFamily="18" charset="0"/>
              </a:rPr>
              <a:t>В течение 2019 года осуществлялось взаимодействие </a:t>
            </a:r>
            <a:r>
              <a:rPr lang="ru-RU" sz="1600" b="1" dirty="0">
                <a:solidFill>
                  <a:srgbClr val="7030A0"/>
                </a:solidFill>
                <a:effectLst/>
                <a:latin typeface="Liberation Serif" panose="02020603050405020304" pitchFamily="18" charset="0"/>
              </a:rPr>
              <a:t>с институтами гражданского общества в сфере </a:t>
            </a:r>
            <a:r>
              <a:rPr lang="ru-RU" sz="1600" b="1" dirty="0" smtClean="0">
                <a:solidFill>
                  <a:srgbClr val="7030A0"/>
                </a:solidFill>
                <a:effectLst/>
                <a:latin typeface="Liberation Serif" panose="02020603050405020304" pitchFamily="18" charset="0"/>
              </a:rPr>
              <a:t>противодействия. Проведены следующие мероприятия</a:t>
            </a:r>
            <a:r>
              <a:rPr lang="ru-RU" sz="1600" b="1" dirty="0" smtClean="0">
                <a:solidFill>
                  <a:srgbClr val="7030A0"/>
                </a:solidFill>
                <a:effectLst/>
                <a:latin typeface="Liberation Serif" panose="02020603050405020304" pitchFamily="18" charset="0"/>
              </a:rPr>
              <a:t>:</a:t>
            </a:r>
            <a:endParaRPr lang="ru-RU" sz="1600" b="1" dirty="0" smtClean="0">
              <a:solidFill>
                <a:srgbClr val="7030A0"/>
              </a:solidFill>
              <a:effectLst/>
              <a:latin typeface="Liberation Serif" panose="02020603050405020304" pitchFamily="18" charset="0"/>
            </a:endParaRPr>
          </a:p>
          <a:p>
            <a:pPr marL="0" indent="538163" algn="just">
              <a:buFontTx/>
              <a:buChar char="-"/>
            </a:pPr>
            <a:r>
              <a:rPr lang="ru-RU" sz="1600" b="1" dirty="0" smtClean="0">
                <a:solidFill>
                  <a:srgbClr val="7030A0"/>
                </a:solidFill>
                <a:effectLst/>
                <a:latin typeface="Liberation Serif" panose="02020603050405020304" pitchFamily="18" charset="0"/>
              </a:rPr>
              <a:t>1. Информирование </a:t>
            </a:r>
            <a:r>
              <a:rPr lang="ru-RU" sz="1600" b="1" dirty="0">
                <a:solidFill>
                  <a:srgbClr val="7030A0"/>
                </a:solidFill>
                <a:effectLst/>
                <a:latin typeface="Liberation Serif" panose="02020603050405020304" pitchFamily="18" charset="0"/>
              </a:rPr>
              <a:t>членов Совета по делам молодежи Артемовского городского округа по вопросам антикоррупционной направленности в целях формирования у подростков и молодежи нетерпимости к коррупционным </a:t>
            </a:r>
            <a:r>
              <a:rPr lang="ru-RU" sz="1600" b="1" dirty="0" smtClean="0">
                <a:solidFill>
                  <a:srgbClr val="7030A0"/>
                </a:solidFill>
                <a:effectLst/>
                <a:latin typeface="Liberation Serif" panose="02020603050405020304" pitchFamily="18" charset="0"/>
              </a:rPr>
              <a:t>проявлениям </a:t>
            </a:r>
            <a:r>
              <a:rPr lang="ru-RU" sz="1600" b="1" dirty="0" smtClean="0">
                <a:solidFill>
                  <a:srgbClr val="7030A0"/>
                </a:solidFill>
                <a:effectLst/>
                <a:latin typeface="Liberation Serif" panose="02020603050405020304" pitchFamily="18" charset="0"/>
              </a:rPr>
              <a:t>(20.03.2019, 16.10.2019)</a:t>
            </a:r>
            <a:endParaRPr lang="ru-RU" sz="1600" b="1" dirty="0" smtClean="0">
              <a:solidFill>
                <a:srgbClr val="7030A0"/>
              </a:solidFill>
              <a:effectLst/>
              <a:latin typeface="Liberation Serif" panose="02020603050405020304" pitchFamily="18" charset="0"/>
            </a:endParaRPr>
          </a:p>
          <a:p>
            <a:pPr marL="0" indent="538163" algn="just">
              <a:buFontTx/>
              <a:buChar char="-"/>
            </a:pPr>
            <a:r>
              <a:rPr lang="ru-RU" sz="1600" b="1" dirty="0" smtClean="0">
                <a:solidFill>
                  <a:srgbClr val="7030A0"/>
                </a:solidFill>
                <a:effectLst/>
                <a:latin typeface="Liberation Serif" panose="02020603050405020304" pitchFamily="18" charset="0"/>
              </a:rPr>
              <a:t>2</a:t>
            </a:r>
            <a:r>
              <a:rPr lang="ru-RU" sz="1600" b="1" dirty="0">
                <a:solidFill>
                  <a:srgbClr val="7030A0"/>
                </a:solidFill>
                <a:effectLst/>
                <a:latin typeface="Liberation Serif" panose="02020603050405020304" pitchFamily="18" charset="0"/>
              </a:rPr>
              <a:t>. Заключение соглашения о взаимодействии в сфере противодействия коррупции между Администрацией Артемовского городского округа и Общественной палатой Артемовского городского округа, определяющих их взаимные обязательства в сфере противодействия </a:t>
            </a:r>
            <a:r>
              <a:rPr lang="ru-RU" sz="1600" b="1" dirty="0" smtClean="0">
                <a:solidFill>
                  <a:srgbClr val="7030A0"/>
                </a:solidFill>
                <a:effectLst/>
                <a:latin typeface="Liberation Serif" panose="02020603050405020304" pitchFamily="18" charset="0"/>
              </a:rPr>
              <a:t>коррупции;</a:t>
            </a:r>
          </a:p>
          <a:p>
            <a:pPr marL="0" indent="538163" algn="just">
              <a:buFontTx/>
              <a:buChar char="-"/>
            </a:pPr>
            <a:r>
              <a:rPr lang="ru-RU" sz="1600" b="1" dirty="0" smtClean="0">
                <a:solidFill>
                  <a:srgbClr val="7030A0"/>
                </a:solidFill>
                <a:effectLst/>
                <a:latin typeface="Liberation Serif" panose="02020603050405020304" pitchFamily="18" charset="0"/>
              </a:rPr>
              <a:t>3. Участие представителей институтов гражданского общества в заседаниях совещательных </a:t>
            </a:r>
            <a:r>
              <a:rPr lang="ru-RU" sz="1600" b="1" dirty="0">
                <a:solidFill>
                  <a:srgbClr val="7030A0"/>
                </a:solidFill>
                <a:effectLst/>
                <a:latin typeface="Liberation Serif" panose="02020603050405020304" pitchFamily="18" charset="0"/>
              </a:rPr>
              <a:t>органов Администрации. Представители Общественной палаты Артемовского городского округа, Местного отделения Свердловской областной общественной организации ветеранов войны, труда, боевых действий, государственной службы, пенсионеров Артемовского городского округа, Артемовской городской организации работников Профсоюза народного образования и науки Российской Федерации входят в состав 32 совещательных органов Артемовского городского округа</a:t>
            </a:r>
            <a:endParaRPr lang="ru-RU" sz="1600" b="1" dirty="0" smtClean="0">
              <a:solidFill>
                <a:srgbClr val="7030A0"/>
              </a:solidFill>
              <a:effectLst/>
              <a:latin typeface="Liberation Serif" panose="02020603050405020304" pitchFamily="18"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4869160"/>
            <a:ext cx="3143897"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662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6146" name="Rectangle 6"/>
          <p:cNvSpPr>
            <a:spLocks noChangeArrowheads="1"/>
          </p:cNvSpPr>
          <p:nvPr/>
        </p:nvSpPr>
        <p:spPr bwMode="auto">
          <a:xfrm>
            <a:off x="4071938" y="1865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ru-RU" altLang="ru-RU"/>
          </a:p>
        </p:txBody>
      </p:sp>
      <p:sp>
        <p:nvSpPr>
          <p:cNvPr id="6147" name="Rectangle 7"/>
          <p:cNvSpPr>
            <a:spLocks noChangeArrowheads="1"/>
          </p:cNvSpPr>
          <p:nvPr/>
        </p:nvSpPr>
        <p:spPr bwMode="auto">
          <a:xfrm>
            <a:off x="1331640" y="980728"/>
            <a:ext cx="6912768"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endParaRPr lang="ru-RU" altLang="ru-RU" sz="1400" b="1" dirty="0"/>
          </a:p>
          <a:p>
            <a:pPr algn="ctr" eaLnBrk="1" hangingPunct="1"/>
            <a:r>
              <a:rPr lang="ru-RU" sz="2400" dirty="0" smtClean="0">
                <a:effectLst/>
                <a:latin typeface="Liberation Serif" panose="02020603050405020304" pitchFamily="18" charset="0"/>
                <a:ea typeface="Calibri" panose="020F0502020204030204" pitchFamily="34" charset="0"/>
              </a:rPr>
              <a:t>Во исполнение </a:t>
            </a:r>
            <a:r>
              <a:rPr lang="ru-RU" sz="2400" dirty="0" smtClean="0">
                <a:effectLst/>
                <a:latin typeface="Liberation Serif" panose="02020603050405020304" pitchFamily="18" charset="0"/>
                <a:ea typeface="Times New Roman" panose="02020603050405020304" pitchFamily="18" charset="0"/>
              </a:rPr>
              <a:t>требований</a:t>
            </a:r>
          </a:p>
          <a:p>
            <a:pPr algn="ctr" eaLnBrk="1" hangingPunct="1"/>
            <a:r>
              <a:rPr lang="ru-RU" sz="2400" dirty="0" smtClean="0">
                <a:effectLst/>
                <a:latin typeface="Liberation Serif" panose="02020603050405020304" pitchFamily="18" charset="0"/>
                <a:ea typeface="Times New Roman" panose="02020603050405020304" pitchFamily="18" charset="0"/>
              </a:rPr>
              <a:t>подпункта «б» пункта 3 и пункта 4 указа Президента Российской Федерации от 29 июня 2018 года № 378 «О Национальном плане противодействия коррупции на 2018-2020 годы»  постановлением</a:t>
            </a:r>
          </a:p>
          <a:p>
            <a:pPr algn="ctr" eaLnBrk="1" hangingPunct="1"/>
            <a:r>
              <a:rPr lang="ru-RU" sz="2400" dirty="0" smtClean="0">
                <a:effectLst/>
                <a:latin typeface="Liberation Serif" panose="02020603050405020304" pitchFamily="18" charset="0"/>
                <a:ea typeface="Times New Roman" panose="02020603050405020304" pitchFamily="18" charset="0"/>
              </a:rPr>
              <a:t>Администрации Артемовского городского округа от 13.09.2018 № 955-ПА был утвержден</a:t>
            </a:r>
          </a:p>
          <a:p>
            <a:pPr algn="ctr" eaLnBrk="1" hangingPunct="1"/>
            <a:r>
              <a:rPr lang="ru-RU" sz="2400" dirty="0" smtClean="0">
                <a:effectLst/>
                <a:latin typeface="Liberation Serif" panose="02020603050405020304" pitchFamily="18" charset="0"/>
                <a:ea typeface="Times New Roman" panose="02020603050405020304" pitchFamily="18" charset="0"/>
              </a:rPr>
              <a:t>План мероприятий</a:t>
            </a:r>
          </a:p>
          <a:p>
            <a:pPr algn="ctr" eaLnBrk="1" hangingPunct="1"/>
            <a:r>
              <a:rPr lang="ru-RU" sz="2400" dirty="0" smtClean="0">
                <a:effectLst/>
                <a:latin typeface="Liberation Serif" panose="02020603050405020304" pitchFamily="18" charset="0"/>
                <a:ea typeface="Times New Roman" panose="02020603050405020304" pitchFamily="18" charset="0"/>
              </a:rPr>
              <a:t>по противодействию коррупции</a:t>
            </a:r>
          </a:p>
          <a:p>
            <a:pPr algn="ctr" eaLnBrk="1" hangingPunct="1"/>
            <a:r>
              <a:rPr lang="ru-RU" sz="2400" dirty="0" smtClean="0">
                <a:effectLst/>
                <a:latin typeface="Liberation Serif" panose="02020603050405020304" pitchFamily="18" charset="0"/>
                <a:ea typeface="Times New Roman" panose="02020603050405020304" pitchFamily="18" charset="0"/>
              </a:rPr>
              <a:t>в Артемовском городском округе</a:t>
            </a:r>
          </a:p>
          <a:p>
            <a:pPr algn="ctr" eaLnBrk="1" hangingPunct="1"/>
            <a:r>
              <a:rPr lang="ru-RU" sz="2400" dirty="0" smtClean="0">
                <a:effectLst/>
                <a:latin typeface="Liberation Serif" panose="02020603050405020304" pitchFamily="18" charset="0"/>
                <a:ea typeface="Times New Roman" panose="02020603050405020304" pitchFamily="18" charset="0"/>
              </a:rPr>
              <a:t>на 2018-2020 годы</a:t>
            </a:r>
            <a:endParaRPr lang="ru-RU" altLang="ru-RU" sz="2000" dirty="0">
              <a:latin typeface="Liberation Serif"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1781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a:xfrm>
            <a:off x="1115616" y="764704"/>
            <a:ext cx="7581528" cy="5040560"/>
          </a:xfrm>
        </p:spPr>
        <p:txBody>
          <a:bodyPr/>
          <a:lstStyle/>
          <a:p>
            <a:pPr marL="0" indent="444500" algn="ctr">
              <a:buNone/>
            </a:pPr>
            <a:endParaRPr lang="ru-RU" sz="2400" dirty="0" smtClean="0">
              <a:latin typeface="Liberation Serif" panose="02020603050405020304" pitchFamily="18" charset="0"/>
            </a:endParaRPr>
          </a:p>
          <a:p>
            <a:pPr marL="0" indent="444500" algn="ctr">
              <a:buNone/>
            </a:pPr>
            <a:endParaRPr lang="ru-RU" sz="2400" dirty="0">
              <a:latin typeface="Liberation Serif" panose="02020603050405020304" pitchFamily="18" charset="0"/>
            </a:endParaRPr>
          </a:p>
          <a:p>
            <a:pPr marL="0" indent="444500" algn="ctr">
              <a:buNone/>
            </a:pPr>
            <a:r>
              <a:rPr lang="ru-RU" sz="2400" dirty="0" smtClean="0">
                <a:latin typeface="Liberation Serif" panose="02020603050405020304" pitchFamily="18" charset="0"/>
              </a:rPr>
              <a:t>Из </a:t>
            </a:r>
            <a:r>
              <a:rPr lang="ru-RU" sz="2400" dirty="0">
                <a:latin typeface="Liberation Serif" panose="02020603050405020304" pitchFamily="18" charset="0"/>
              </a:rPr>
              <a:t>112 мероприятий Плана, запланированных к выполнению в 2019 году в полном объеме выполнено 112 </a:t>
            </a:r>
            <a:r>
              <a:rPr lang="ru-RU" sz="2400" dirty="0" smtClean="0">
                <a:latin typeface="Liberation Serif" panose="02020603050405020304" pitchFamily="18" charset="0"/>
              </a:rPr>
              <a:t>мероприятий </a:t>
            </a:r>
            <a:r>
              <a:rPr lang="ru-RU" sz="2400" dirty="0">
                <a:latin typeface="Liberation Serif" panose="02020603050405020304" pitchFamily="18" charset="0"/>
              </a:rPr>
              <a:t>(100</a:t>
            </a:r>
            <a:r>
              <a:rPr lang="ru-RU" sz="2400" dirty="0" smtClean="0">
                <a:latin typeface="Liberation Serif" panose="02020603050405020304" pitchFamily="18" charset="0"/>
              </a:rPr>
              <a:t>%).</a:t>
            </a:r>
          </a:p>
          <a:p>
            <a:pPr marL="0" indent="444500" algn="ctr">
              <a:buNone/>
            </a:pPr>
            <a:endParaRPr lang="ru-RU" sz="2400" dirty="0" smtClean="0">
              <a:latin typeface="Liberation Serif" panose="02020603050405020304" pitchFamily="18" charset="0"/>
            </a:endParaRPr>
          </a:p>
          <a:p>
            <a:pPr marL="0" indent="444500" algn="ctr">
              <a:buNone/>
            </a:pPr>
            <a:endParaRPr lang="ru-RU" sz="2400" dirty="0">
              <a:latin typeface="Liberation Serif"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3284984"/>
            <a:ext cx="4276700" cy="2121901"/>
          </a:xfrm>
          <a:prstGeom prst="rect">
            <a:avLst/>
          </a:prstGeom>
        </p:spPr>
      </p:pic>
    </p:spTree>
    <p:extLst>
      <p:ext uri="{BB962C8B-B14F-4D97-AF65-F5344CB8AC3E}">
        <p14:creationId xmlns:p14="http://schemas.microsoft.com/office/powerpoint/2010/main" val="3407943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97000"/>
          </a:blip>
          <a:tile tx="0" ty="0" sx="100000" sy="100000" flip="none" algn="tl"/>
        </a:blipFill>
        <a:effectLst/>
      </p:bgPr>
    </p:bg>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935509" y="332656"/>
            <a:ext cx="7993062" cy="1769715"/>
          </a:xfrm>
          <a:prstGeom prst="rect">
            <a:avLst/>
          </a:prstGeom>
          <a:noFill/>
          <a:ln w="9525">
            <a:noFill/>
            <a:miter lim="800000"/>
            <a:headEnd/>
            <a:tailEnd/>
          </a:ln>
          <a:effectLst/>
        </p:spPr>
        <p:txBody>
          <a:bodyPr bIns="0" anchor="ctr">
            <a:spAutoFit/>
          </a:bodyPr>
          <a:lstStyle/>
          <a:p>
            <a:pPr indent="228600" algn="just">
              <a:tabLst>
                <a:tab pos="228600" algn="l"/>
              </a:tabLst>
              <a:defRPr/>
            </a:pPr>
            <a:r>
              <a:rPr lang="ru-RU" b="1" dirty="0" smtClean="0">
                <a:solidFill>
                  <a:srgbClr val="000000"/>
                </a:solidFill>
                <a:latin typeface="Liberation Serif" panose="02020603050405020304" pitchFamily="18" charset="0"/>
                <a:cs typeface="Times New Roman" panose="02020603050405020304" pitchFamily="18" charset="0"/>
              </a:rPr>
              <a:t>За 2018 год заседания Комиссии по координации работы по противодействию коррупции в Артемовском городском округе были проведены 19.02.2019, 21.05.2019, 30.08.2019, 19.11.2019. Из предусмотренных Планом к рассмотрению 19 вопросов- рассмотрены все. </a:t>
            </a:r>
          </a:p>
          <a:p>
            <a:pPr indent="228600" algn="just">
              <a:tabLst>
                <a:tab pos="228600" algn="l"/>
              </a:tabLst>
              <a:defRPr/>
            </a:pPr>
            <a:r>
              <a:rPr lang="ru-RU" b="1" dirty="0" smtClean="0">
                <a:solidFill>
                  <a:srgbClr val="000000"/>
                </a:solidFill>
                <a:latin typeface="Liberation Serif" panose="02020603050405020304" pitchFamily="18" charset="0"/>
                <a:cs typeface="Times New Roman" panose="02020603050405020304" pitchFamily="18" charset="0"/>
              </a:rPr>
              <a:t>За аналогичный период 2018 года на заседаниях Комиссии</a:t>
            </a:r>
            <a:r>
              <a:rPr lang="ru-RU" b="1" dirty="0">
                <a:solidFill>
                  <a:srgbClr val="000000"/>
                </a:solidFill>
                <a:latin typeface="Liberation Serif" panose="02020603050405020304" pitchFamily="18" charset="0"/>
                <a:cs typeface="Times New Roman" panose="02020603050405020304" pitchFamily="18" charset="0"/>
              </a:rPr>
              <a:t> по координации работы по противодействию коррупции в Артемовском городском </a:t>
            </a:r>
            <a:r>
              <a:rPr lang="ru-RU" b="1" dirty="0" smtClean="0">
                <a:solidFill>
                  <a:srgbClr val="000000"/>
                </a:solidFill>
                <a:latin typeface="Liberation Serif" panose="02020603050405020304" pitchFamily="18" charset="0"/>
                <a:cs typeface="Times New Roman" panose="02020603050405020304" pitchFamily="18" charset="0"/>
              </a:rPr>
              <a:t>округе было рассмотрено 27 вопросов, что составляет 100 % от числа запланированных.</a:t>
            </a:r>
            <a:endParaRPr lang="ru-RU" b="1" i="1" dirty="0">
              <a:solidFill>
                <a:srgbClr val="000000"/>
              </a:solidFill>
              <a:latin typeface="Liberation Serif" panose="02020603050405020304" pitchFamily="18" charset="0"/>
              <a:cs typeface="Times New Roman" panose="02020603050405020304" pitchFamily="18" charset="0"/>
            </a:endParaRPr>
          </a:p>
        </p:txBody>
      </p:sp>
      <p:graphicFrame>
        <p:nvGraphicFramePr>
          <p:cNvPr id="8" name="Диаграмма 7"/>
          <p:cNvGraphicFramePr/>
          <p:nvPr>
            <p:extLst>
              <p:ext uri="{D42A27DB-BD31-4B8C-83A1-F6EECF244321}">
                <p14:modId xmlns:p14="http://schemas.microsoft.com/office/powerpoint/2010/main" val="231505808"/>
              </p:ext>
            </p:extLst>
          </p:nvPr>
        </p:nvGraphicFramePr>
        <p:xfrm>
          <a:off x="1475656" y="2348880"/>
          <a:ext cx="6552728"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9218" name="Rectangle 7"/>
          <p:cNvSpPr>
            <a:spLocks noChangeArrowheads="1"/>
          </p:cNvSpPr>
          <p:nvPr/>
        </p:nvSpPr>
        <p:spPr bwMode="auto">
          <a:xfrm>
            <a:off x="755650" y="3144838"/>
            <a:ext cx="7992814" cy="172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450850" eaLnBrk="0" hangingPunct="0">
              <a:tabLst>
                <a:tab pos="630238" algn="l"/>
              </a:tabLst>
              <a:defRPr sz="1600">
                <a:solidFill>
                  <a:schemeClr val="tx1"/>
                </a:solidFill>
                <a:latin typeface="Arial" panose="020B0604020202020204" pitchFamily="34" charset="0"/>
              </a:defRPr>
            </a:lvl1pPr>
            <a:lvl2pPr marL="742950" indent="-285750" eaLnBrk="0" hangingPunct="0">
              <a:tabLst>
                <a:tab pos="630238" algn="l"/>
              </a:tabLst>
              <a:defRPr sz="1600">
                <a:solidFill>
                  <a:schemeClr val="tx1"/>
                </a:solidFill>
                <a:latin typeface="Arial" panose="020B0604020202020204" pitchFamily="34" charset="0"/>
              </a:defRPr>
            </a:lvl2pPr>
            <a:lvl3pPr marL="1143000" indent="-228600" eaLnBrk="0" hangingPunct="0">
              <a:tabLst>
                <a:tab pos="630238" algn="l"/>
              </a:tabLst>
              <a:defRPr sz="1600">
                <a:solidFill>
                  <a:schemeClr val="tx1"/>
                </a:solidFill>
                <a:latin typeface="Arial" panose="020B0604020202020204" pitchFamily="34" charset="0"/>
              </a:defRPr>
            </a:lvl3pPr>
            <a:lvl4pPr marL="1600200" indent="-228600" eaLnBrk="0" hangingPunct="0">
              <a:tabLst>
                <a:tab pos="630238" algn="l"/>
              </a:tabLst>
              <a:defRPr sz="1600">
                <a:solidFill>
                  <a:schemeClr val="tx1"/>
                </a:solidFill>
                <a:latin typeface="Arial" panose="020B0604020202020204" pitchFamily="34" charset="0"/>
              </a:defRPr>
            </a:lvl4pPr>
            <a:lvl5pPr marL="2057400" indent="-228600" eaLnBrk="0" hangingPunct="0">
              <a:tabLst>
                <a:tab pos="630238" algn="l"/>
              </a:tabLst>
              <a:defRPr sz="1600">
                <a:solidFill>
                  <a:schemeClr val="tx1"/>
                </a:solidFill>
                <a:latin typeface="Arial" panose="020B0604020202020204" pitchFamily="34" charset="0"/>
              </a:defRPr>
            </a:lvl5pPr>
            <a:lvl6pPr marL="2514600" indent="-228600" eaLnBrk="0" fontAlgn="base" hangingPunct="0">
              <a:spcBef>
                <a:spcPct val="0"/>
              </a:spcBef>
              <a:spcAft>
                <a:spcPct val="0"/>
              </a:spcAft>
              <a:tabLst>
                <a:tab pos="630238" algn="l"/>
              </a:tabLst>
              <a:defRPr sz="1600">
                <a:solidFill>
                  <a:schemeClr val="tx1"/>
                </a:solidFill>
                <a:latin typeface="Arial" panose="020B0604020202020204" pitchFamily="34" charset="0"/>
              </a:defRPr>
            </a:lvl6pPr>
            <a:lvl7pPr marL="2971800" indent="-228600" eaLnBrk="0" fontAlgn="base" hangingPunct="0">
              <a:spcBef>
                <a:spcPct val="0"/>
              </a:spcBef>
              <a:spcAft>
                <a:spcPct val="0"/>
              </a:spcAft>
              <a:tabLst>
                <a:tab pos="630238" algn="l"/>
              </a:tabLst>
              <a:defRPr sz="1600">
                <a:solidFill>
                  <a:schemeClr val="tx1"/>
                </a:solidFill>
                <a:latin typeface="Arial" panose="020B0604020202020204" pitchFamily="34" charset="0"/>
              </a:defRPr>
            </a:lvl7pPr>
            <a:lvl8pPr marL="3429000" indent="-228600" eaLnBrk="0" fontAlgn="base" hangingPunct="0">
              <a:spcBef>
                <a:spcPct val="0"/>
              </a:spcBef>
              <a:spcAft>
                <a:spcPct val="0"/>
              </a:spcAft>
              <a:tabLst>
                <a:tab pos="630238" algn="l"/>
              </a:tabLst>
              <a:defRPr sz="1600">
                <a:solidFill>
                  <a:schemeClr val="tx1"/>
                </a:solidFill>
                <a:latin typeface="Arial" panose="020B0604020202020204" pitchFamily="34" charset="0"/>
              </a:defRPr>
            </a:lvl8pPr>
            <a:lvl9pPr marL="3886200" indent="-228600" eaLnBrk="0" fontAlgn="base" hangingPunct="0">
              <a:spcBef>
                <a:spcPct val="0"/>
              </a:spcBef>
              <a:spcAft>
                <a:spcPct val="0"/>
              </a:spcAft>
              <a:tabLst>
                <a:tab pos="630238" algn="l"/>
              </a:tabLst>
              <a:defRPr sz="1600">
                <a:solidFill>
                  <a:schemeClr val="tx1"/>
                </a:solidFill>
                <a:latin typeface="Arial" panose="020B0604020202020204" pitchFamily="34" charset="0"/>
              </a:defRPr>
            </a:lvl9pPr>
          </a:lstStyle>
          <a:p>
            <a:pPr eaLnBrk="1" hangingPunct="1"/>
            <a:endParaRPr lang="ru-RU" altLang="ru-RU" b="1">
              <a:latin typeface="Times New Roman" panose="02020603050405020304" pitchFamily="18" charset="0"/>
            </a:endParaRPr>
          </a:p>
        </p:txBody>
      </p:sp>
      <p:sp>
        <p:nvSpPr>
          <p:cNvPr id="4" name="Rectangle 4"/>
          <p:cNvSpPr>
            <a:spLocks noChangeArrowheads="1"/>
          </p:cNvSpPr>
          <p:nvPr/>
        </p:nvSpPr>
        <p:spPr bwMode="auto">
          <a:xfrm>
            <a:off x="752136" y="223137"/>
            <a:ext cx="7993062" cy="2446824"/>
          </a:xfrm>
          <a:prstGeom prst="rect">
            <a:avLst/>
          </a:prstGeom>
          <a:noFill/>
          <a:ln w="9525">
            <a:noFill/>
            <a:miter lim="800000"/>
            <a:headEnd/>
            <a:tailEnd/>
          </a:ln>
          <a:effectLst/>
        </p:spPr>
        <p:txBody>
          <a:bodyPr bIns="0" anchor="ctr">
            <a:spAutoFit/>
          </a:bodyPr>
          <a:lstStyle/>
          <a:p>
            <a:pPr indent="269875" algn="just">
              <a:tabLst>
                <a:tab pos="228600" algn="l"/>
              </a:tabLst>
              <a:defRPr/>
            </a:pPr>
            <a:r>
              <a:rPr lang="ru-RU" sz="1200" b="1" dirty="0" smtClean="0">
                <a:solidFill>
                  <a:srgbClr val="000000"/>
                </a:solidFill>
                <a:latin typeface="Liberation Serif" panose="02020603050405020304" pitchFamily="18" charset="0"/>
                <a:cs typeface="Times New Roman" panose="02020603050405020304" pitchFamily="18" charset="0"/>
              </a:rPr>
              <a:t>В 2019 году юридическим </a:t>
            </a:r>
            <a:r>
              <a:rPr lang="ru-RU" sz="1200" b="1" dirty="0">
                <a:solidFill>
                  <a:srgbClr val="000000"/>
                </a:solidFill>
                <a:latin typeface="Liberation Serif" panose="02020603050405020304" pitchFamily="18" charset="0"/>
                <a:cs typeface="Times New Roman" panose="02020603050405020304" pitchFamily="18" charset="0"/>
              </a:rPr>
              <a:t>отделом </a:t>
            </a:r>
            <a:r>
              <a:rPr lang="ru-RU" sz="1200" b="1" dirty="0" smtClean="0">
                <a:solidFill>
                  <a:srgbClr val="000000"/>
                </a:solidFill>
                <a:latin typeface="Liberation Serif" panose="02020603050405020304" pitchFamily="18" charset="0"/>
                <a:cs typeface="Times New Roman" panose="02020603050405020304" pitchFamily="18" charset="0"/>
              </a:rPr>
              <a:t>Администрации Артемовского городского округа проведена </a:t>
            </a:r>
            <a:r>
              <a:rPr lang="ru-RU" sz="1200" b="1" dirty="0">
                <a:solidFill>
                  <a:srgbClr val="000000"/>
                </a:solidFill>
                <a:latin typeface="Liberation Serif" panose="02020603050405020304" pitchFamily="18" charset="0"/>
                <a:cs typeface="Times New Roman" panose="02020603050405020304" pitchFamily="18" charset="0"/>
              </a:rPr>
              <a:t>антикоррупционная экспертиза </a:t>
            </a:r>
            <a:r>
              <a:rPr lang="ru-RU" sz="1200" b="1" dirty="0" smtClean="0">
                <a:solidFill>
                  <a:srgbClr val="000000"/>
                </a:solidFill>
                <a:latin typeface="Liberation Serif" panose="02020603050405020304" pitchFamily="18" charset="0"/>
                <a:cs typeface="Times New Roman" panose="02020603050405020304" pitchFamily="18" charset="0"/>
              </a:rPr>
              <a:t>241 проекта </a:t>
            </a:r>
            <a:r>
              <a:rPr lang="ru-RU" sz="1200" b="1" dirty="0">
                <a:solidFill>
                  <a:srgbClr val="000000"/>
                </a:solidFill>
                <a:latin typeface="Liberation Serif" panose="02020603050405020304" pitchFamily="18" charset="0"/>
                <a:cs typeface="Times New Roman" panose="02020603050405020304" pitchFamily="18" charset="0"/>
              </a:rPr>
              <a:t>МНПА.</a:t>
            </a:r>
          </a:p>
          <a:p>
            <a:pPr indent="269875" algn="just">
              <a:tabLst>
                <a:tab pos="228600" algn="l"/>
              </a:tabLst>
              <a:defRPr/>
            </a:pPr>
            <a:r>
              <a:rPr lang="ru-RU" sz="1200" b="1" dirty="0">
                <a:solidFill>
                  <a:srgbClr val="000000"/>
                </a:solidFill>
                <a:latin typeface="Liberation Serif" panose="02020603050405020304" pitchFamily="18" charset="0"/>
                <a:cs typeface="Times New Roman" panose="02020603050405020304" pitchFamily="18" charset="0"/>
              </a:rPr>
              <a:t>По результатам </a:t>
            </a:r>
            <a:r>
              <a:rPr lang="ru-RU" sz="1200" b="1" dirty="0" smtClean="0">
                <a:solidFill>
                  <a:srgbClr val="000000"/>
                </a:solidFill>
                <a:latin typeface="Liberation Serif" panose="02020603050405020304" pitchFamily="18" charset="0"/>
                <a:cs typeface="Times New Roman" panose="02020603050405020304" pitchFamily="18" charset="0"/>
              </a:rPr>
              <a:t>экспертизы выявлено 7 </a:t>
            </a:r>
            <a:r>
              <a:rPr lang="ru-RU" sz="1200" b="1" dirty="0" err="1" smtClean="0">
                <a:solidFill>
                  <a:srgbClr val="000000"/>
                </a:solidFill>
                <a:latin typeface="Liberation Serif" panose="02020603050405020304" pitchFamily="18" charset="0"/>
                <a:cs typeface="Times New Roman" panose="02020603050405020304" pitchFamily="18" charset="0"/>
              </a:rPr>
              <a:t>коррупциогенных</a:t>
            </a:r>
            <a:r>
              <a:rPr lang="ru-RU" sz="1200" b="1" dirty="0" smtClean="0">
                <a:solidFill>
                  <a:srgbClr val="000000"/>
                </a:solidFill>
                <a:latin typeface="Liberation Serif" panose="02020603050405020304" pitchFamily="18" charset="0"/>
                <a:cs typeface="Times New Roman" panose="02020603050405020304" pitchFamily="18" charset="0"/>
              </a:rPr>
              <a:t> факторов в 4 проектах МНПА:</a:t>
            </a:r>
            <a:endParaRPr lang="ru-RU" sz="1200" b="1" dirty="0">
              <a:solidFill>
                <a:srgbClr val="000000"/>
              </a:solidFill>
              <a:latin typeface="Liberation Serif" panose="02020603050405020304" pitchFamily="18" charset="0"/>
              <a:cs typeface="Times New Roman" panose="02020603050405020304" pitchFamily="18" charset="0"/>
            </a:endParaRPr>
          </a:p>
          <a:p>
            <a:pPr indent="269875" algn="just">
              <a:tabLst>
                <a:tab pos="228600" algn="l"/>
              </a:tabLst>
              <a:defRPr/>
            </a:pPr>
            <a:r>
              <a:rPr lang="ru-RU" sz="1200" b="1" dirty="0">
                <a:solidFill>
                  <a:srgbClr val="000000"/>
                </a:solidFill>
                <a:latin typeface="Liberation Serif" panose="02020603050405020304" pitchFamily="18" charset="0"/>
                <a:cs typeface="Times New Roman" panose="02020603050405020304" pitchFamily="18" charset="0"/>
              </a:rPr>
              <a:t>– </a:t>
            </a:r>
            <a:r>
              <a:rPr lang="ru-RU" sz="1200" b="1" dirty="0" smtClean="0">
                <a:solidFill>
                  <a:srgbClr val="000000"/>
                </a:solidFill>
                <a:latin typeface="Liberation Serif" panose="02020603050405020304" pitchFamily="18" charset="0"/>
                <a:cs typeface="Times New Roman" panose="02020603050405020304" pitchFamily="18" charset="0"/>
              </a:rPr>
              <a:t> широта </a:t>
            </a:r>
            <a:r>
              <a:rPr lang="ru-RU" sz="1200" b="1" dirty="0">
                <a:solidFill>
                  <a:srgbClr val="000000"/>
                </a:solidFill>
                <a:latin typeface="Liberation Serif" panose="02020603050405020304" pitchFamily="18" charset="0"/>
                <a:cs typeface="Times New Roman" panose="02020603050405020304" pitchFamily="18" charset="0"/>
              </a:rPr>
              <a:t>дискреционных </a:t>
            </a:r>
            <a:r>
              <a:rPr lang="ru-RU" sz="1200" b="1" dirty="0" smtClean="0">
                <a:solidFill>
                  <a:srgbClr val="000000"/>
                </a:solidFill>
                <a:latin typeface="Liberation Serif" panose="02020603050405020304" pitchFamily="18" charset="0"/>
                <a:cs typeface="Times New Roman" panose="02020603050405020304" pitchFamily="18" charset="0"/>
              </a:rPr>
              <a:t>полномочий;</a:t>
            </a:r>
          </a:p>
          <a:p>
            <a:pPr algn="just">
              <a:tabLst>
                <a:tab pos="228600" algn="l"/>
              </a:tabLst>
              <a:defRPr/>
            </a:pPr>
            <a:r>
              <a:rPr lang="ru-RU" sz="1200" b="1" dirty="0" smtClean="0">
                <a:solidFill>
                  <a:srgbClr val="000000"/>
                </a:solidFill>
                <a:latin typeface="Liberation Serif" panose="02020603050405020304" pitchFamily="18" charset="0"/>
                <a:cs typeface="Times New Roman" panose="02020603050405020304" pitchFamily="18" charset="0"/>
              </a:rPr>
              <a:t>      – выборочное </a:t>
            </a:r>
            <a:r>
              <a:rPr lang="ru-RU" sz="1200" b="1" dirty="0">
                <a:solidFill>
                  <a:srgbClr val="000000"/>
                </a:solidFill>
                <a:latin typeface="Liberation Serif" panose="02020603050405020304" pitchFamily="18" charset="0"/>
                <a:cs typeface="Times New Roman" panose="02020603050405020304" pitchFamily="18" charset="0"/>
              </a:rPr>
              <a:t>изменение объема прав;</a:t>
            </a:r>
          </a:p>
          <a:p>
            <a:pPr algn="just">
              <a:tabLst>
                <a:tab pos="228600" algn="l"/>
              </a:tabLst>
              <a:defRPr/>
            </a:pPr>
            <a:r>
              <a:rPr lang="ru-RU" sz="1200" b="1" dirty="0">
                <a:solidFill>
                  <a:srgbClr val="000000"/>
                </a:solidFill>
                <a:latin typeface="Liberation Serif" panose="02020603050405020304" pitchFamily="18" charset="0"/>
                <a:cs typeface="Times New Roman" panose="02020603050405020304" pitchFamily="18" charset="0"/>
              </a:rPr>
              <a:t> </a:t>
            </a:r>
            <a:r>
              <a:rPr lang="ru-RU" sz="1200" b="1" dirty="0" smtClean="0">
                <a:solidFill>
                  <a:srgbClr val="000000"/>
                </a:solidFill>
                <a:latin typeface="Liberation Serif" panose="02020603050405020304" pitchFamily="18" charset="0"/>
                <a:cs typeface="Times New Roman" panose="02020603050405020304" pitchFamily="18" charset="0"/>
              </a:rPr>
              <a:t>     – принятие </a:t>
            </a:r>
            <a:r>
              <a:rPr lang="ru-RU" sz="1200" b="1" dirty="0">
                <a:solidFill>
                  <a:srgbClr val="000000"/>
                </a:solidFill>
                <a:latin typeface="Liberation Serif" panose="02020603050405020304" pitchFamily="18" charset="0"/>
                <a:cs typeface="Times New Roman" panose="02020603050405020304" pitchFamily="18" charset="0"/>
              </a:rPr>
              <a:t>нормативного правового акта за пределами компетенции;</a:t>
            </a:r>
          </a:p>
          <a:p>
            <a:pPr algn="just">
              <a:tabLst>
                <a:tab pos="228600" algn="l"/>
              </a:tabLst>
              <a:defRPr/>
            </a:pPr>
            <a:r>
              <a:rPr lang="ru-RU" sz="1200" b="1" dirty="0" smtClean="0">
                <a:solidFill>
                  <a:srgbClr val="000000"/>
                </a:solidFill>
                <a:latin typeface="Liberation Serif" panose="02020603050405020304" pitchFamily="18" charset="0"/>
                <a:cs typeface="Times New Roman" panose="02020603050405020304" pitchFamily="18" charset="0"/>
              </a:rPr>
              <a:t>      – заполнение </a:t>
            </a:r>
            <a:r>
              <a:rPr lang="ru-RU" sz="1200" b="1" dirty="0">
                <a:solidFill>
                  <a:srgbClr val="000000"/>
                </a:solidFill>
                <a:latin typeface="Liberation Serif" panose="02020603050405020304" pitchFamily="18" charset="0"/>
                <a:cs typeface="Times New Roman" panose="02020603050405020304" pitchFamily="18" charset="0"/>
              </a:rPr>
              <a:t>законодательных пробелов при помощи подзаконных актов в отсутствие </a:t>
            </a:r>
            <a:r>
              <a:rPr lang="ru-RU" sz="1200" b="1" dirty="0" smtClean="0">
                <a:solidFill>
                  <a:srgbClr val="000000"/>
                </a:solidFill>
                <a:latin typeface="Liberation Serif" panose="02020603050405020304" pitchFamily="18" charset="0"/>
                <a:cs typeface="Times New Roman" panose="02020603050405020304" pitchFamily="18" charset="0"/>
              </a:rPr>
              <a:t>                                         законодательной </a:t>
            </a:r>
            <a:r>
              <a:rPr lang="ru-RU" sz="1200" b="1" dirty="0">
                <a:solidFill>
                  <a:srgbClr val="000000"/>
                </a:solidFill>
                <a:latin typeface="Liberation Serif" panose="02020603050405020304" pitchFamily="18" charset="0"/>
                <a:cs typeface="Times New Roman" panose="02020603050405020304" pitchFamily="18" charset="0"/>
              </a:rPr>
              <a:t>делегации соответствующих </a:t>
            </a:r>
            <a:r>
              <a:rPr lang="ru-RU" sz="1200" b="1" dirty="0" smtClean="0">
                <a:solidFill>
                  <a:srgbClr val="000000"/>
                </a:solidFill>
                <a:latin typeface="Liberation Serif" panose="02020603050405020304" pitchFamily="18" charset="0"/>
                <a:cs typeface="Times New Roman" panose="02020603050405020304" pitchFamily="18" charset="0"/>
              </a:rPr>
              <a:t>полномочий;</a:t>
            </a:r>
          </a:p>
          <a:p>
            <a:pPr algn="just">
              <a:tabLst>
                <a:tab pos="228600" algn="l"/>
              </a:tabLst>
              <a:defRPr/>
            </a:pPr>
            <a:r>
              <a:rPr lang="ru-RU" sz="1200" b="1" dirty="0" smtClean="0">
                <a:solidFill>
                  <a:srgbClr val="000000"/>
                </a:solidFill>
                <a:latin typeface="Liberation Serif" panose="02020603050405020304" pitchFamily="18" charset="0"/>
                <a:cs typeface="Times New Roman" panose="02020603050405020304" pitchFamily="18" charset="0"/>
              </a:rPr>
              <a:t>      – </a:t>
            </a:r>
            <a:r>
              <a:rPr lang="ru-RU" sz="1200" b="1" dirty="0">
                <a:solidFill>
                  <a:srgbClr val="000000"/>
                </a:solidFill>
                <a:latin typeface="Liberation Serif" panose="02020603050405020304" pitchFamily="18" charset="0"/>
                <a:cs typeface="Times New Roman" panose="02020603050405020304" pitchFamily="18" charset="0"/>
              </a:rPr>
              <a:t>нормативные </a:t>
            </a:r>
            <a:r>
              <a:rPr lang="ru-RU" sz="1200" b="1" dirty="0" smtClean="0">
                <a:solidFill>
                  <a:srgbClr val="000000"/>
                </a:solidFill>
                <a:latin typeface="Liberation Serif" panose="02020603050405020304" pitchFamily="18" charset="0"/>
                <a:cs typeface="Times New Roman" panose="02020603050405020304" pitchFamily="18" charset="0"/>
              </a:rPr>
              <a:t>коллизии;</a:t>
            </a:r>
          </a:p>
          <a:p>
            <a:pPr algn="just">
              <a:tabLst>
                <a:tab pos="228600" algn="l"/>
              </a:tabLst>
              <a:defRPr/>
            </a:pPr>
            <a:r>
              <a:rPr lang="ru-RU" sz="1200" b="1" dirty="0" smtClean="0">
                <a:solidFill>
                  <a:srgbClr val="000000"/>
                </a:solidFill>
                <a:latin typeface="Liberation Serif" panose="02020603050405020304" pitchFamily="18" charset="0"/>
                <a:cs typeface="Times New Roman" panose="02020603050405020304" pitchFamily="18" charset="0"/>
              </a:rPr>
              <a:t>      – юридико-лингвистическая неопределенность;</a:t>
            </a:r>
            <a:endParaRPr lang="ru-RU" sz="1200" b="1" dirty="0">
              <a:solidFill>
                <a:srgbClr val="000000"/>
              </a:solidFill>
              <a:latin typeface="Liberation Serif" panose="02020603050405020304" pitchFamily="18" charset="0"/>
              <a:cs typeface="Times New Roman" panose="02020603050405020304" pitchFamily="18" charset="0"/>
            </a:endParaRPr>
          </a:p>
          <a:p>
            <a:pPr indent="269875" algn="just">
              <a:tabLst>
                <a:tab pos="228600" algn="l"/>
              </a:tabLst>
              <a:defRPr/>
            </a:pPr>
            <a:r>
              <a:rPr lang="ru-RU" sz="1200" b="1" dirty="0" smtClean="0">
                <a:solidFill>
                  <a:srgbClr val="000000"/>
                </a:solidFill>
                <a:latin typeface="Liberation Serif" panose="02020603050405020304" pitchFamily="18" charset="0"/>
                <a:cs typeface="Times New Roman" panose="02020603050405020304" pitchFamily="18" charset="0"/>
              </a:rPr>
              <a:t>–  нарушение </a:t>
            </a:r>
            <a:r>
              <a:rPr lang="ru-RU" sz="1200" b="1" dirty="0">
                <a:solidFill>
                  <a:srgbClr val="000000"/>
                </a:solidFill>
                <a:latin typeface="Liberation Serif" panose="02020603050405020304" pitchFamily="18" charset="0"/>
                <a:cs typeface="Times New Roman" panose="02020603050405020304" pitchFamily="18" charset="0"/>
              </a:rPr>
              <a:t>компетенции органа местного </a:t>
            </a:r>
            <a:r>
              <a:rPr lang="ru-RU" sz="1200" b="1" dirty="0" smtClean="0">
                <a:solidFill>
                  <a:srgbClr val="000000"/>
                </a:solidFill>
                <a:latin typeface="Liberation Serif" panose="02020603050405020304" pitchFamily="18" charset="0"/>
                <a:cs typeface="Times New Roman" panose="02020603050405020304" pitchFamily="18" charset="0"/>
              </a:rPr>
              <a:t>самоуправления.</a:t>
            </a:r>
          </a:p>
          <a:p>
            <a:pPr indent="269875" algn="just">
              <a:tabLst>
                <a:tab pos="228600" algn="l"/>
              </a:tabLst>
              <a:defRPr/>
            </a:pPr>
            <a:r>
              <a:rPr lang="ru-RU" sz="1200" b="1" dirty="0" smtClean="0">
                <a:solidFill>
                  <a:srgbClr val="000000"/>
                </a:solidFill>
                <a:latin typeface="Liberation Serif" panose="02020603050405020304" pitchFamily="18" charset="0"/>
                <a:cs typeface="Times New Roman" panose="02020603050405020304" pitchFamily="18" charset="0"/>
              </a:rPr>
              <a:t>За аналогичный период 2018 года проведена антикоррупционная экспертиза 233 проектов МНПА, выявлено 2 </a:t>
            </a:r>
            <a:r>
              <a:rPr lang="ru-RU" sz="1200" b="1" dirty="0" err="1" smtClean="0">
                <a:solidFill>
                  <a:srgbClr val="000000"/>
                </a:solidFill>
                <a:latin typeface="Liberation Serif" panose="02020603050405020304" pitchFamily="18" charset="0"/>
                <a:cs typeface="Times New Roman" panose="02020603050405020304" pitchFamily="18" charset="0"/>
              </a:rPr>
              <a:t>коррупциогенных</a:t>
            </a:r>
            <a:r>
              <a:rPr lang="ru-RU" sz="1200" b="1" dirty="0" smtClean="0">
                <a:solidFill>
                  <a:srgbClr val="000000"/>
                </a:solidFill>
                <a:latin typeface="Liberation Serif" panose="02020603050405020304" pitchFamily="18" charset="0"/>
                <a:cs typeface="Times New Roman" panose="02020603050405020304" pitchFamily="18" charset="0"/>
              </a:rPr>
              <a:t> фактора в 2 проектах МНПА. </a:t>
            </a:r>
            <a:endParaRPr lang="ru-RU" sz="1200" b="1" dirty="0">
              <a:solidFill>
                <a:srgbClr val="000000"/>
              </a:solidFill>
              <a:latin typeface="Liberation Serif" panose="02020603050405020304" pitchFamily="18" charset="0"/>
              <a:cs typeface="Times New Roman" panose="02020603050405020304" pitchFamily="18" charset="0"/>
            </a:endParaRPr>
          </a:p>
        </p:txBody>
      </p:sp>
      <p:graphicFrame>
        <p:nvGraphicFramePr>
          <p:cNvPr id="5" name="Диаграмма 4"/>
          <p:cNvGraphicFramePr>
            <a:graphicFrameLocks/>
          </p:cNvGraphicFramePr>
          <p:nvPr>
            <p:extLst>
              <p:ext uri="{D42A27DB-BD31-4B8C-83A1-F6EECF244321}">
                <p14:modId xmlns:p14="http://schemas.microsoft.com/office/powerpoint/2010/main" val="3239601520"/>
              </p:ext>
            </p:extLst>
          </p:nvPr>
        </p:nvGraphicFramePr>
        <p:xfrm>
          <a:off x="1475656" y="2669961"/>
          <a:ext cx="6336704" cy="353855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52136" y="6165304"/>
            <a:ext cx="7993062" cy="461665"/>
          </a:xfrm>
          <a:prstGeom prst="rect">
            <a:avLst/>
          </a:prstGeom>
          <a:noFill/>
        </p:spPr>
        <p:txBody>
          <a:bodyPr wrap="square" rtlCol="0">
            <a:spAutoFit/>
          </a:bodyPr>
          <a:lstStyle/>
          <a:p>
            <a:pPr indent="269875" algn="just"/>
            <a:r>
              <a:rPr lang="ru-RU" sz="1200" b="1" dirty="0" smtClean="0">
                <a:solidFill>
                  <a:srgbClr val="000000"/>
                </a:solidFill>
                <a:latin typeface="Liberation Serif" panose="02020603050405020304" pitchFamily="18" charset="0"/>
                <a:cs typeface="Times New Roman" panose="02020603050405020304" pitchFamily="18" charset="0"/>
              </a:rPr>
              <a:t>Антикоррупционная экспертиза, проведенная Артемовской городской прокуратурой и независимыми экспертами, коррупциогенных факторов не выявила.</a:t>
            </a:r>
            <a:endParaRPr lang="ru-RU" sz="1200" b="1" dirty="0">
              <a:solidFill>
                <a:srgbClr val="000000"/>
              </a:solidFill>
              <a:latin typeface="Liberation Serif"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ChangeArrowheads="1"/>
          </p:cNvSpPr>
          <p:nvPr/>
        </p:nvSpPr>
        <p:spPr bwMode="auto">
          <a:xfrm>
            <a:off x="723192" y="629980"/>
            <a:ext cx="792162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indent="363538" algn="just">
              <a:spcAft>
                <a:spcPts val="0"/>
              </a:spcAft>
            </a:pPr>
            <a:r>
              <a:rPr lang="ru-RU" dirty="0">
                <a:latin typeface="Liberation Serif" panose="02020603050405020304" pitchFamily="18" charset="0"/>
                <a:cs typeface="Times New Roman" panose="02020603050405020304" pitchFamily="18" charset="0"/>
              </a:rPr>
              <a:t>П</a:t>
            </a:r>
            <a:r>
              <a:rPr lang="ru-RU" dirty="0" smtClean="0">
                <a:latin typeface="Liberation Serif" panose="02020603050405020304" pitchFamily="18" charset="0"/>
                <a:ea typeface="Times New Roman" panose="02020603050405020304" pitchFamily="18" charset="0"/>
                <a:cs typeface="Times New Roman" panose="02020603050405020304" pitchFamily="18" charset="0"/>
              </a:rPr>
              <a:t>о </a:t>
            </a:r>
            <a:r>
              <a:rPr lang="ru-RU" dirty="0">
                <a:latin typeface="Liberation Serif" panose="02020603050405020304" pitchFamily="18" charset="0"/>
                <a:ea typeface="Times New Roman" panose="02020603050405020304" pitchFamily="18" charset="0"/>
                <a:cs typeface="Times New Roman" panose="02020603050405020304" pitchFamily="18" charset="0"/>
              </a:rPr>
              <a:t>состоянию на </a:t>
            </a:r>
            <a:r>
              <a:rPr lang="ru-RU" dirty="0" smtClean="0">
                <a:latin typeface="Liberation Serif" panose="02020603050405020304" pitchFamily="18" charset="0"/>
                <a:ea typeface="Times New Roman" panose="02020603050405020304" pitchFamily="18" charset="0"/>
                <a:cs typeface="Times New Roman" panose="02020603050405020304" pitchFamily="18" charset="0"/>
              </a:rPr>
              <a:t>01.01.2020 органами местного самоуправления Артемовского городского округа предоставляется  69 муниципальных услуг, </a:t>
            </a:r>
            <a:r>
              <a:rPr lang="ru-RU" dirty="0">
                <a:latin typeface="Liberation Serif" panose="02020603050405020304" pitchFamily="18" charset="0"/>
                <a:ea typeface="Times New Roman" panose="02020603050405020304" pitchFamily="18" charset="0"/>
                <a:cs typeface="Times New Roman" panose="02020603050405020304" pitchFamily="18" charset="0"/>
              </a:rPr>
              <a:t>по </a:t>
            </a:r>
            <a:r>
              <a:rPr lang="ru-RU" dirty="0" smtClean="0">
                <a:latin typeface="Liberation Serif" panose="02020603050405020304" pitchFamily="18" charset="0"/>
                <a:ea typeface="Times New Roman" panose="02020603050405020304" pitchFamily="18" charset="0"/>
                <a:cs typeface="Times New Roman" panose="02020603050405020304" pitchFamily="18" charset="0"/>
              </a:rPr>
              <a:t>59 </a:t>
            </a:r>
            <a:r>
              <a:rPr lang="ru-RU" dirty="0">
                <a:latin typeface="Liberation Serif" panose="02020603050405020304" pitchFamily="18" charset="0"/>
                <a:ea typeface="Times New Roman" panose="02020603050405020304" pitchFamily="18" charset="0"/>
                <a:cs typeface="Times New Roman" panose="02020603050405020304" pitchFamily="18" charset="0"/>
              </a:rPr>
              <a:t>услугам утверждены Административные регламенты, </a:t>
            </a:r>
            <a:r>
              <a:rPr lang="ru-RU" dirty="0" smtClean="0">
                <a:latin typeface="Liberation Serif" panose="02020603050405020304" pitchFamily="18" charset="0"/>
                <a:ea typeface="Times New Roman" panose="02020603050405020304" pitchFamily="18" charset="0"/>
                <a:cs typeface="Times New Roman" panose="02020603050405020304" pitchFamily="18" charset="0"/>
              </a:rPr>
              <a:t>10 регламентов </a:t>
            </a:r>
            <a:r>
              <a:rPr lang="ru-RU" dirty="0">
                <a:latin typeface="Liberation Serif" panose="02020603050405020304" pitchFamily="18" charset="0"/>
                <a:ea typeface="Times New Roman" panose="02020603050405020304" pitchFamily="18" charset="0"/>
                <a:cs typeface="Times New Roman" panose="02020603050405020304" pitchFamily="18" charset="0"/>
              </a:rPr>
              <a:t>находятся в стадии разработки и согласования</a:t>
            </a:r>
            <a:r>
              <a:rPr lang="ru-RU" dirty="0" smtClean="0">
                <a:latin typeface="Liberation Serif" panose="02020603050405020304" pitchFamily="18" charset="0"/>
                <a:ea typeface="Times New Roman" panose="02020603050405020304" pitchFamily="18" charset="0"/>
                <a:cs typeface="Times New Roman" panose="02020603050405020304" pitchFamily="18" charset="0"/>
              </a:rPr>
              <a:t>.</a:t>
            </a:r>
            <a:endParaRPr lang="ru-RU" dirty="0">
              <a:latin typeface="Liberation Serif" panose="02020603050405020304" pitchFamily="18" charset="0"/>
              <a:ea typeface="Times New Roman" panose="02020603050405020304" pitchFamily="18" charset="0"/>
              <a:cs typeface="Times New Roman" panose="02020603050405020304" pitchFamily="18" charset="0"/>
            </a:endParaRPr>
          </a:p>
        </p:txBody>
      </p:sp>
      <p:sp>
        <p:nvSpPr>
          <p:cNvPr id="10243" name="Rectangle 485"/>
          <p:cNvSpPr>
            <a:spLocks noChangeArrowheads="1"/>
          </p:cNvSpPr>
          <p:nvPr/>
        </p:nvSpPr>
        <p:spPr bwMode="auto">
          <a:xfrm>
            <a:off x="0" y="60944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lang="ru-RU" altLang="ru-RU" sz="1800"/>
          </a:p>
        </p:txBody>
      </p:sp>
      <p:graphicFrame>
        <p:nvGraphicFramePr>
          <p:cNvPr id="4" name="Диаграмма 3"/>
          <p:cNvGraphicFramePr>
            <a:graphicFrameLocks/>
          </p:cNvGraphicFramePr>
          <p:nvPr>
            <p:extLst>
              <p:ext uri="{D42A27DB-BD31-4B8C-83A1-F6EECF244321}">
                <p14:modId xmlns:p14="http://schemas.microsoft.com/office/powerpoint/2010/main" val="207931362"/>
              </p:ext>
            </p:extLst>
          </p:nvPr>
        </p:nvGraphicFramePr>
        <p:xfrm>
          <a:off x="1475656" y="2006485"/>
          <a:ext cx="6552728" cy="44546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1266" name="Rectangle 9"/>
          <p:cNvSpPr>
            <a:spLocks noChangeArrowheads="1"/>
          </p:cNvSpPr>
          <p:nvPr/>
        </p:nvSpPr>
        <p:spPr bwMode="auto">
          <a:xfrm>
            <a:off x="1043608" y="200253"/>
            <a:ext cx="77041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eaLnBrk="1" hangingPunct="1"/>
            <a:r>
              <a:rPr lang="ru-RU" altLang="ru-RU" b="1" dirty="0" smtClean="0">
                <a:solidFill>
                  <a:schemeClr val="bg1">
                    <a:lumMod val="50000"/>
                  </a:schemeClr>
                </a:solidFill>
                <a:latin typeface="Liberation Serif" panose="02020603050405020304" pitchFamily="18" charset="0"/>
              </a:rPr>
              <a:t>За 2019 год Финансовым управлением Администрации проведены 11 проверок </a:t>
            </a:r>
            <a:r>
              <a:rPr lang="ru-RU" b="1" dirty="0" smtClean="0">
                <a:solidFill>
                  <a:schemeClr val="bg1">
                    <a:lumMod val="50000"/>
                  </a:schemeClr>
                </a:solidFill>
                <a:latin typeface="Liberation Serif" panose="02020603050405020304" pitchFamily="18" charset="0"/>
                <a:ea typeface="Times New Roman" panose="02020603050405020304" pitchFamily="18" charset="0"/>
              </a:rPr>
              <a:t>финансово-хозяйственной </a:t>
            </a:r>
            <a:r>
              <a:rPr lang="ru-RU" b="1" dirty="0">
                <a:solidFill>
                  <a:schemeClr val="bg1">
                    <a:lumMod val="50000"/>
                  </a:schemeClr>
                </a:solidFill>
                <a:latin typeface="Liberation Serif" panose="02020603050405020304" pitchFamily="18" charset="0"/>
                <a:ea typeface="Times New Roman" panose="02020603050405020304" pitchFamily="18" charset="0"/>
              </a:rPr>
              <a:t>деятельности муниципальных учреждений, органов местного самоуправления, отраслевых (функциональных) органов Администрации Артемовского городского округа, а также целевого, эффективного и правомерного использования средств бюджета Артемовского городского </a:t>
            </a:r>
            <a:r>
              <a:rPr lang="ru-RU" b="1" dirty="0" smtClean="0">
                <a:solidFill>
                  <a:schemeClr val="bg1">
                    <a:lumMod val="50000"/>
                  </a:schemeClr>
                </a:solidFill>
                <a:latin typeface="Liberation Serif" panose="02020603050405020304" pitchFamily="18" charset="0"/>
                <a:ea typeface="Times New Roman" panose="02020603050405020304" pitchFamily="18" charset="0"/>
              </a:rPr>
              <a:t>округа ( в 2018 году было проведено 15 проверок)</a:t>
            </a:r>
            <a:r>
              <a:rPr lang="ru-RU" b="1" dirty="0" smtClean="0">
                <a:solidFill>
                  <a:schemeClr val="bg1">
                    <a:lumMod val="50000"/>
                  </a:schemeClr>
                </a:solidFill>
                <a:latin typeface="Liberation Serif" panose="02020603050405020304" pitchFamily="18" charset="0"/>
              </a:rPr>
              <a:t>.</a:t>
            </a:r>
            <a:endParaRPr lang="ru-RU" altLang="ru-RU" b="1" dirty="0">
              <a:solidFill>
                <a:schemeClr val="bg1">
                  <a:lumMod val="50000"/>
                </a:schemeClr>
              </a:solidFill>
              <a:latin typeface="Liberation Serif" panose="02020603050405020304" pitchFamily="18" charset="0"/>
            </a:endParaRPr>
          </a:p>
        </p:txBody>
      </p:sp>
      <p:graphicFrame>
        <p:nvGraphicFramePr>
          <p:cNvPr id="26" name="Диаграмма 25"/>
          <p:cNvGraphicFramePr/>
          <p:nvPr>
            <p:extLst>
              <p:ext uri="{D42A27DB-BD31-4B8C-83A1-F6EECF244321}">
                <p14:modId xmlns:p14="http://schemas.microsoft.com/office/powerpoint/2010/main" val="394562211"/>
              </p:ext>
            </p:extLst>
          </p:nvPr>
        </p:nvGraphicFramePr>
        <p:xfrm>
          <a:off x="1403648" y="1769912"/>
          <a:ext cx="6096000" cy="432338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1266" name="Rectangle 9"/>
          <p:cNvSpPr>
            <a:spLocks noChangeArrowheads="1"/>
          </p:cNvSpPr>
          <p:nvPr/>
        </p:nvSpPr>
        <p:spPr bwMode="auto">
          <a:xfrm>
            <a:off x="1043608" y="1196752"/>
            <a:ext cx="7704138"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eaLnBrk="1" hangingPunct="1"/>
            <a:r>
              <a:rPr lang="ru-RU" altLang="ru-RU" sz="2000" b="1" dirty="0" smtClean="0">
                <a:solidFill>
                  <a:schemeClr val="bg1">
                    <a:lumMod val="50000"/>
                  </a:schemeClr>
                </a:solidFill>
                <a:latin typeface="Liberation Serif" panose="02020603050405020304" pitchFamily="18" charset="0"/>
              </a:rPr>
              <a:t>По результатам проведенных проверок Финансовым управлением оформлены Представления.</a:t>
            </a:r>
          </a:p>
          <a:p>
            <a:pPr algn="just" eaLnBrk="1" hangingPunct="1"/>
            <a:r>
              <a:rPr lang="ru-RU" altLang="ru-RU" sz="2000" b="1" dirty="0">
                <a:solidFill>
                  <a:schemeClr val="bg1">
                    <a:lumMod val="50000"/>
                  </a:schemeClr>
                </a:solidFill>
                <a:latin typeface="Liberation Serif" panose="02020603050405020304" pitchFamily="18" charset="0"/>
              </a:rPr>
              <a:t>Руководителям </a:t>
            </a:r>
            <a:r>
              <a:rPr lang="ru-RU" altLang="ru-RU" sz="2000" b="1" dirty="0" smtClean="0">
                <a:solidFill>
                  <a:schemeClr val="bg1">
                    <a:lumMod val="50000"/>
                  </a:schemeClr>
                </a:solidFill>
                <a:latin typeface="Liberation Serif" panose="02020603050405020304" pitchFamily="18" charset="0"/>
              </a:rPr>
              <a:t>главных распорядителей бюджетных средств (ГРБС) направлена информация о нарушениях, выявленных по результатам проведенных проверок подведомственных учреждений.</a:t>
            </a:r>
          </a:p>
          <a:p>
            <a:pPr algn="just" eaLnBrk="1" hangingPunct="1"/>
            <a:r>
              <a:rPr lang="ru-RU" altLang="ru-RU" sz="2000" b="1" dirty="0" smtClean="0">
                <a:solidFill>
                  <a:schemeClr val="bg1">
                    <a:lumMod val="50000"/>
                  </a:schemeClr>
                </a:solidFill>
                <a:latin typeface="Liberation Serif" panose="02020603050405020304" pitchFamily="18" charset="0"/>
              </a:rPr>
              <a:t>В декабре 2019 года Финансовым  управлением проведен семинар с руководителями </a:t>
            </a:r>
            <a:r>
              <a:rPr lang="ru-RU" altLang="ru-RU" sz="2000" b="1" dirty="0">
                <a:solidFill>
                  <a:schemeClr val="bg1">
                    <a:lumMod val="50000"/>
                  </a:schemeClr>
                </a:solidFill>
                <a:latin typeface="Liberation Serif" panose="02020603050405020304" pitchFamily="18" charset="0"/>
              </a:rPr>
              <a:t>муниципальных </a:t>
            </a:r>
            <a:r>
              <a:rPr lang="ru-RU" altLang="ru-RU" sz="2000" b="1" dirty="0" smtClean="0">
                <a:solidFill>
                  <a:schemeClr val="bg1">
                    <a:lumMod val="50000"/>
                  </a:schemeClr>
                </a:solidFill>
                <a:latin typeface="Liberation Serif" panose="02020603050405020304" pitchFamily="18" charset="0"/>
              </a:rPr>
              <a:t>учреждений</a:t>
            </a:r>
            <a:r>
              <a:rPr lang="ru-RU" altLang="ru-RU" sz="2000" b="1" dirty="0">
                <a:solidFill>
                  <a:schemeClr val="bg1">
                    <a:lumMod val="50000"/>
                  </a:schemeClr>
                </a:solidFill>
                <a:latin typeface="Liberation Serif" panose="02020603050405020304" pitchFamily="18" charset="0"/>
              </a:rPr>
              <a:t>, органов местного самоуправления, отраслевых (функциональных) органов Администрации Артемовского городского округа, </a:t>
            </a:r>
            <a:r>
              <a:rPr lang="ru-RU" altLang="ru-RU" sz="2000" b="1" dirty="0" smtClean="0">
                <a:solidFill>
                  <a:schemeClr val="bg1">
                    <a:lumMod val="50000"/>
                  </a:schemeClr>
                </a:solidFill>
                <a:latin typeface="Liberation Serif" panose="02020603050405020304" pitchFamily="18" charset="0"/>
              </a:rPr>
              <a:t>на котором был освещен вопрос по типичным ошибкам и нарушениям, выявляемых при проведении </a:t>
            </a:r>
            <a:r>
              <a:rPr lang="ru-RU" altLang="ru-RU" sz="2000" b="1" dirty="0">
                <a:solidFill>
                  <a:schemeClr val="bg1">
                    <a:lumMod val="50000"/>
                  </a:schemeClr>
                </a:solidFill>
                <a:latin typeface="Liberation Serif" panose="02020603050405020304" pitchFamily="18" charset="0"/>
              </a:rPr>
              <a:t>проверок финансово-хозяйственной </a:t>
            </a:r>
            <a:r>
              <a:rPr lang="ru-RU" altLang="ru-RU" sz="2000" b="1" dirty="0" smtClean="0">
                <a:solidFill>
                  <a:schemeClr val="bg1">
                    <a:lumMod val="50000"/>
                  </a:schemeClr>
                </a:solidFill>
                <a:latin typeface="Liberation Serif" panose="02020603050405020304" pitchFamily="18" charset="0"/>
              </a:rPr>
              <a:t>деятельности.</a:t>
            </a:r>
          </a:p>
          <a:p>
            <a:pPr algn="just" eaLnBrk="1" hangingPunct="1"/>
            <a:endParaRPr lang="ru-RU" altLang="ru-RU" b="1" dirty="0">
              <a:solidFill>
                <a:schemeClr val="bg1">
                  <a:lumMod val="50000"/>
                </a:schemeClr>
              </a:solidFill>
              <a:latin typeface="Liberation Serif" panose="02020603050405020304" pitchFamily="18" charset="0"/>
            </a:endParaRPr>
          </a:p>
        </p:txBody>
      </p:sp>
    </p:spTree>
    <p:extLst>
      <p:ext uri="{BB962C8B-B14F-4D97-AF65-F5344CB8AC3E}">
        <p14:creationId xmlns:p14="http://schemas.microsoft.com/office/powerpoint/2010/main" val="674869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1266" name="Rectangle 9"/>
          <p:cNvSpPr>
            <a:spLocks noChangeArrowheads="1"/>
          </p:cNvSpPr>
          <p:nvPr/>
        </p:nvSpPr>
        <p:spPr bwMode="auto">
          <a:xfrm>
            <a:off x="1043608" y="722893"/>
            <a:ext cx="77041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0850"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just" eaLnBrk="1" hangingPunct="1"/>
            <a:r>
              <a:rPr lang="ru-RU" altLang="ru-RU" b="1" dirty="0" smtClean="0">
                <a:solidFill>
                  <a:schemeClr val="bg1">
                    <a:lumMod val="50000"/>
                  </a:schemeClr>
                </a:solidFill>
                <a:latin typeface="Liberation Serif" panose="02020603050405020304" pitchFamily="18" charset="0"/>
              </a:rPr>
              <a:t>За 2019 год Счетной палатой Артемовского городского округа проведено 5 проверок </a:t>
            </a:r>
            <a:r>
              <a:rPr lang="ru-RU" altLang="ru-RU" b="1" dirty="0">
                <a:solidFill>
                  <a:schemeClr val="bg1">
                    <a:lumMod val="50000"/>
                  </a:schemeClr>
                </a:solidFill>
                <a:latin typeface="Liberation Serif" panose="02020603050405020304" pitchFamily="18" charset="0"/>
              </a:rPr>
              <a:t>целевого, эффективного и правомерного использования средств бюджета Артемовского городского округа </a:t>
            </a:r>
            <a:r>
              <a:rPr lang="ru-RU" b="1" dirty="0" smtClean="0">
                <a:solidFill>
                  <a:schemeClr val="bg1">
                    <a:lumMod val="50000"/>
                  </a:schemeClr>
                </a:solidFill>
                <a:latin typeface="Liberation Serif" panose="02020603050405020304" pitchFamily="18" charset="0"/>
                <a:ea typeface="Times New Roman" panose="02020603050405020304" pitchFamily="18" charset="0"/>
              </a:rPr>
              <a:t>(в 2018 году было проведено 6 проверок)</a:t>
            </a:r>
            <a:r>
              <a:rPr lang="ru-RU" b="1" dirty="0" smtClean="0">
                <a:solidFill>
                  <a:schemeClr val="bg1">
                    <a:lumMod val="50000"/>
                  </a:schemeClr>
                </a:solidFill>
                <a:latin typeface="Liberation Serif" panose="02020603050405020304" pitchFamily="18" charset="0"/>
              </a:rPr>
              <a:t>. Все материалы по результатам проверок переданы в Артемовскую городскую прокуратуру.</a:t>
            </a:r>
            <a:endParaRPr lang="ru-RU" altLang="ru-RU" b="1" dirty="0">
              <a:solidFill>
                <a:schemeClr val="bg1">
                  <a:lumMod val="50000"/>
                </a:schemeClr>
              </a:solidFill>
              <a:latin typeface="Liberation Serif" panose="02020603050405020304" pitchFamily="18" charset="0"/>
            </a:endParaRPr>
          </a:p>
        </p:txBody>
      </p:sp>
      <p:graphicFrame>
        <p:nvGraphicFramePr>
          <p:cNvPr id="14" name="Диаграмма 13"/>
          <p:cNvGraphicFramePr/>
          <p:nvPr>
            <p:extLst>
              <p:ext uri="{D42A27DB-BD31-4B8C-83A1-F6EECF244321}">
                <p14:modId xmlns:p14="http://schemas.microsoft.com/office/powerpoint/2010/main" val="1663586177"/>
              </p:ext>
            </p:extLst>
          </p:nvPr>
        </p:nvGraphicFramePr>
        <p:xfrm>
          <a:off x="1331640" y="2132856"/>
          <a:ext cx="7272808"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841588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Объект 1"/>
          <p:cNvSpPr>
            <a:spLocks noGrp="1"/>
          </p:cNvSpPr>
          <p:nvPr>
            <p:ph/>
          </p:nvPr>
        </p:nvSpPr>
        <p:spPr>
          <a:xfrm>
            <a:off x="1547664" y="277813"/>
            <a:ext cx="7139136" cy="1422995"/>
          </a:xfrm>
        </p:spPr>
        <p:txBody>
          <a:bodyPr/>
          <a:lstStyle/>
          <a:p>
            <a:pPr marL="0" indent="539750" algn="just">
              <a:buNone/>
            </a:pPr>
            <a:r>
              <a:rPr lang="ru-RU" sz="1800" dirty="0">
                <a:solidFill>
                  <a:schemeClr val="bg1">
                    <a:lumMod val="75000"/>
                  </a:schemeClr>
                </a:solidFill>
                <a:effectLst/>
                <a:latin typeface="Liberation Serif" panose="02020603050405020304" pitchFamily="18" charset="0"/>
                <a:cs typeface="Times New Roman" panose="02020603050405020304" pitchFamily="18" charset="0"/>
              </a:rPr>
              <a:t>По итогам </a:t>
            </a:r>
            <a:r>
              <a:rPr lang="ru-RU" sz="1800" dirty="0" smtClean="0">
                <a:solidFill>
                  <a:schemeClr val="bg1">
                    <a:lumMod val="75000"/>
                  </a:schemeClr>
                </a:solidFill>
                <a:effectLst/>
                <a:latin typeface="Liberation Serif" panose="02020603050405020304" pitchFamily="18" charset="0"/>
                <a:cs typeface="Times New Roman" panose="02020603050405020304" pitchFamily="18" charset="0"/>
              </a:rPr>
              <a:t>2019 </a:t>
            </a:r>
            <a:r>
              <a:rPr lang="ru-RU" sz="1800" dirty="0">
                <a:solidFill>
                  <a:schemeClr val="bg1">
                    <a:lumMod val="75000"/>
                  </a:schemeClr>
                </a:solidFill>
                <a:effectLst/>
                <a:latin typeface="Liberation Serif" panose="02020603050405020304" pitchFamily="18" charset="0"/>
                <a:cs typeface="Times New Roman" panose="02020603050405020304" pitchFamily="18" charset="0"/>
              </a:rPr>
              <a:t>года проведен анализ причин отказов в предоставлении гражданам субсидий на оплату жилого помещения и коммунальных услуг и компенсации расходов на оплату жилого помещения и коммунальных услуг.</a:t>
            </a:r>
          </a:p>
        </p:txBody>
      </p:sp>
      <p:graphicFrame>
        <p:nvGraphicFramePr>
          <p:cNvPr id="3" name="Диаграмма 2"/>
          <p:cNvGraphicFramePr>
            <a:graphicFrameLocks/>
          </p:cNvGraphicFramePr>
          <p:nvPr>
            <p:extLst>
              <p:ext uri="{D42A27DB-BD31-4B8C-83A1-F6EECF244321}">
                <p14:modId xmlns:p14="http://schemas.microsoft.com/office/powerpoint/2010/main" val="667962987"/>
              </p:ext>
            </p:extLst>
          </p:nvPr>
        </p:nvGraphicFramePr>
        <p:xfrm>
          <a:off x="1566870" y="1556792"/>
          <a:ext cx="7056784" cy="398780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547664" y="5733256"/>
            <a:ext cx="7200800" cy="830997"/>
          </a:xfrm>
          <a:prstGeom prst="rect">
            <a:avLst/>
          </a:prstGeom>
          <a:noFill/>
        </p:spPr>
        <p:txBody>
          <a:bodyPr wrap="square" rtlCol="0">
            <a:spAutoFit/>
          </a:bodyPr>
          <a:lstStyle/>
          <a:p>
            <a:pPr indent="541338" algn="just"/>
            <a:r>
              <a:rPr lang="ru-RU" dirty="0">
                <a:solidFill>
                  <a:schemeClr val="bg1">
                    <a:lumMod val="75000"/>
                  </a:schemeClr>
                </a:solidFill>
                <a:latin typeface="Liberation Serif" panose="02020603050405020304" pitchFamily="18" charset="0"/>
              </a:rPr>
              <a:t>В </a:t>
            </a:r>
            <a:r>
              <a:rPr lang="ru-RU" dirty="0" smtClean="0">
                <a:solidFill>
                  <a:schemeClr val="bg1">
                    <a:lumMod val="75000"/>
                  </a:schemeClr>
                </a:solidFill>
                <a:latin typeface="Liberation Serif" panose="02020603050405020304" pitchFamily="18" charset="0"/>
              </a:rPr>
              <a:t>2019 году </a:t>
            </a:r>
            <a:r>
              <a:rPr lang="ru-RU" dirty="0">
                <a:solidFill>
                  <a:schemeClr val="bg1">
                    <a:lumMod val="75000"/>
                  </a:schemeClr>
                </a:solidFill>
                <a:latin typeface="Liberation Serif" panose="02020603050405020304" pitchFamily="18" charset="0"/>
              </a:rPr>
              <a:t>необоснованных отказов в предоставлении гражданам субсидий на оплату жилого помещения и коммунальных услуг и компенсации расходов на оплату жилого помещения и коммунальных </a:t>
            </a:r>
            <a:r>
              <a:rPr lang="ru-RU" dirty="0" smtClean="0">
                <a:solidFill>
                  <a:schemeClr val="bg1">
                    <a:lumMod val="75000"/>
                  </a:schemeClr>
                </a:solidFill>
                <a:latin typeface="Liberation Serif" panose="02020603050405020304" pitchFamily="18" charset="0"/>
              </a:rPr>
              <a:t>услуг не </a:t>
            </a:r>
            <a:r>
              <a:rPr lang="ru-RU" dirty="0">
                <a:solidFill>
                  <a:schemeClr val="bg1">
                    <a:lumMod val="75000"/>
                  </a:schemeClr>
                </a:solidFill>
                <a:latin typeface="Liberation Serif" panose="02020603050405020304" pitchFamily="18" charset="0"/>
              </a:rPr>
              <a:t>выявлено.</a:t>
            </a:r>
          </a:p>
        </p:txBody>
      </p:sp>
    </p:spTree>
    <p:extLst>
      <p:ext uri="{BB962C8B-B14F-4D97-AF65-F5344CB8AC3E}">
        <p14:creationId xmlns:p14="http://schemas.microsoft.com/office/powerpoint/2010/main" val="2565058211"/>
      </p:ext>
    </p:extLst>
  </p:cSld>
  <p:clrMapOvr>
    <a:masterClrMapping/>
  </p:clrMapOvr>
</p:sld>
</file>

<file path=ppt/theme/theme1.xml><?xml version="1.0" encoding="utf-8"?>
<a:theme xmlns:a="http://schemas.openxmlformats.org/drawingml/2006/main" name="Облака">
  <a:themeElements>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Облака">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блака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Облака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Облака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Облака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Облака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Облака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Облака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Облака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Облака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Круги">
  <a:themeElements>
    <a:clrScheme name="Круги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Круги">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руги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Круги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Круги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Круги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Круги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Круги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Круги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Круги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Круги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2255</TotalTime>
  <Words>1454</Words>
  <Application>Microsoft Office PowerPoint</Application>
  <PresentationFormat>Экран (4:3)</PresentationFormat>
  <Paragraphs>100</Paragraphs>
  <Slides>20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20</vt:i4>
      </vt:variant>
    </vt:vector>
  </HeadingPairs>
  <TitlesOfParts>
    <vt:vector size="27" baseType="lpstr">
      <vt:lpstr>Arial</vt:lpstr>
      <vt:lpstr>Calibri</vt:lpstr>
      <vt:lpstr>Liberation Serif</vt:lpstr>
      <vt:lpstr>Times New Roman</vt:lpstr>
      <vt:lpstr>Wingdings</vt:lpstr>
      <vt:lpstr>Облака</vt:lpstr>
      <vt:lpstr>Круги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УРАЛЬСКАЯ АКАДЕМИЯ ГОСУДАРСТВЕННОЙ СЛУЖБЫ Кафедра социологии и управления общественными отношениями  Филиал УрАГС в г. Лангепасе</dc:title>
  <dc:creator>Home</dc:creator>
  <cp:lastModifiedBy>Екатерина Евгеньевна Большова</cp:lastModifiedBy>
  <cp:revision>127</cp:revision>
  <cp:lastPrinted>2020-01-30T06:33:28Z</cp:lastPrinted>
  <dcterms:created xsi:type="dcterms:W3CDTF">2007-09-22T07:47:18Z</dcterms:created>
  <dcterms:modified xsi:type="dcterms:W3CDTF">2020-01-31T03:55:31Z</dcterms:modified>
</cp:coreProperties>
</file>