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56"/>
  </p:notesMasterIdLst>
  <p:sldIdLst>
    <p:sldId id="378" r:id="rId2"/>
    <p:sldId id="401" r:id="rId3"/>
    <p:sldId id="301" r:id="rId4"/>
    <p:sldId id="348" r:id="rId5"/>
    <p:sldId id="309" r:id="rId6"/>
    <p:sldId id="368" r:id="rId7"/>
    <p:sldId id="310" r:id="rId8"/>
    <p:sldId id="370" r:id="rId9"/>
    <p:sldId id="371" r:id="rId10"/>
    <p:sldId id="380" r:id="rId11"/>
    <p:sldId id="265" r:id="rId12"/>
    <p:sldId id="302" r:id="rId13"/>
    <p:sldId id="312" r:id="rId14"/>
    <p:sldId id="347" r:id="rId15"/>
    <p:sldId id="315" r:id="rId16"/>
    <p:sldId id="386" r:id="rId17"/>
    <p:sldId id="362" r:id="rId18"/>
    <p:sldId id="383" r:id="rId19"/>
    <p:sldId id="317" r:id="rId20"/>
    <p:sldId id="385" r:id="rId21"/>
    <p:sldId id="320" r:id="rId22"/>
    <p:sldId id="388" r:id="rId23"/>
    <p:sldId id="377" r:id="rId24"/>
    <p:sldId id="389" r:id="rId25"/>
    <p:sldId id="269" r:id="rId26"/>
    <p:sldId id="324" r:id="rId27"/>
    <p:sldId id="322" r:id="rId28"/>
    <p:sldId id="390" r:id="rId29"/>
    <p:sldId id="391" r:id="rId30"/>
    <p:sldId id="392" r:id="rId31"/>
    <p:sldId id="393" r:id="rId32"/>
    <p:sldId id="272" r:id="rId33"/>
    <p:sldId id="394" r:id="rId34"/>
    <p:sldId id="299" r:id="rId35"/>
    <p:sldId id="328" r:id="rId36"/>
    <p:sldId id="331" r:id="rId37"/>
    <p:sldId id="395" r:id="rId38"/>
    <p:sldId id="282" r:id="rId39"/>
    <p:sldId id="280" r:id="rId40"/>
    <p:sldId id="372" r:id="rId41"/>
    <p:sldId id="396" r:id="rId42"/>
    <p:sldId id="363" r:id="rId43"/>
    <p:sldId id="342" r:id="rId44"/>
    <p:sldId id="398" r:id="rId45"/>
    <p:sldId id="397" r:id="rId46"/>
    <p:sldId id="367" r:id="rId47"/>
    <p:sldId id="286" r:id="rId48"/>
    <p:sldId id="399" r:id="rId49"/>
    <p:sldId id="335" r:id="rId50"/>
    <p:sldId id="316" r:id="rId51"/>
    <p:sldId id="346" r:id="rId52"/>
    <p:sldId id="289" r:id="rId53"/>
    <p:sldId id="400" r:id="rId54"/>
    <p:sldId id="402" r:id="rId55"/>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CC"/>
    <a:srgbClr val="FFFF00"/>
    <a:srgbClr val="0000FF"/>
    <a:srgbClr val="CC3300"/>
    <a:srgbClr val="EEF5A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2955" autoAdjust="0"/>
  </p:normalViewPr>
  <p:slideViewPr>
    <p:cSldViewPr>
      <p:cViewPr varScale="1">
        <p:scale>
          <a:sx n="97" d="100"/>
          <a:sy n="97" d="100"/>
        </p:scale>
        <p:origin x="-102" y="-30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DB4A92-44FA-401F-B0D6-8B8F737D1962}" type="datetimeFigureOut">
              <a:rPr lang="ru-RU"/>
              <a:pPr>
                <a:defRPr/>
              </a:pPr>
              <a:t>05.06.2019</a:t>
            </a:fld>
            <a:endParaRPr lang="ru-RU"/>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6275" y="4722813"/>
            <a:ext cx="5408613" cy="447357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2450"/>
            <a:ext cx="2930525"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29050" y="9442450"/>
            <a:ext cx="2930525"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838D96-6AA8-4787-ADE4-B29AD8753F3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Образ слайда 1"/>
          <p:cNvSpPr>
            <a:spLocks noGrp="1" noRot="1" noChangeAspect="1"/>
          </p:cNvSpPr>
          <p:nvPr>
            <p:ph type="sldImg"/>
          </p:nvPr>
        </p:nvSpPr>
        <p:spPr bwMode="auto">
          <a:noFill/>
          <a:ln>
            <a:solidFill>
              <a:srgbClr val="000000"/>
            </a:solidFill>
            <a:miter lim="800000"/>
            <a:headEnd/>
            <a:tailEnd/>
          </a:ln>
        </p:spPr>
      </p:sp>
      <p:sp>
        <p:nvSpPr>
          <p:cNvPr id="175106"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A4B12-34CE-4C08-A00C-FC7CA82E7BB0}" type="slidenum">
              <a:rPr lang="ru-RU"/>
              <a:pPr fontAlgn="base">
                <a:spcBef>
                  <a:spcPct val="0"/>
                </a:spcBef>
                <a:spcAft>
                  <a:spcPct val="0"/>
                </a:spcAft>
                <a:defRPr/>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Образ слайда 1"/>
          <p:cNvSpPr>
            <a:spLocks noGrp="1" noRot="1" noChangeAspect="1"/>
          </p:cNvSpPr>
          <p:nvPr>
            <p:ph type="sldImg"/>
          </p:nvPr>
        </p:nvSpPr>
        <p:spPr bwMode="auto">
          <a:noFill/>
          <a:ln>
            <a:solidFill>
              <a:srgbClr val="000000"/>
            </a:solidFill>
            <a:miter lim="800000"/>
            <a:headEnd/>
            <a:tailEnd/>
          </a:ln>
        </p:spPr>
      </p:sp>
      <p:sp>
        <p:nvSpPr>
          <p:cNvPr id="242690"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583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F818F-4E24-441D-8B89-37F079B2D38A}" type="slidenum">
              <a:rPr lang="ru-RU"/>
              <a:pPr fontAlgn="base">
                <a:spcBef>
                  <a:spcPct val="0"/>
                </a:spcBef>
                <a:spcAft>
                  <a:spcPct val="0"/>
                </a:spcAft>
                <a:defRPr/>
              </a:pPr>
              <a:t>37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Образ слайда 1"/>
          <p:cNvSpPr>
            <a:spLocks noGrp="1" noRot="1" noChangeAspect="1"/>
          </p:cNvSpPr>
          <p:nvPr>
            <p:ph type="sldImg"/>
          </p:nvPr>
        </p:nvSpPr>
        <p:spPr bwMode="auto">
          <a:noFill/>
          <a:ln>
            <a:solidFill>
              <a:srgbClr val="000000"/>
            </a:solidFill>
            <a:miter lim="800000"/>
            <a:headEnd/>
            <a:tailEnd/>
          </a:ln>
        </p:spPr>
      </p:sp>
      <p:sp>
        <p:nvSpPr>
          <p:cNvPr id="232450"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604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05F8ED-8F0F-43B9-AD83-236F987F5627}" type="slidenum">
              <a:rPr lang="ru-RU"/>
              <a:pPr fontAlgn="base">
                <a:spcBef>
                  <a:spcPct val="0"/>
                </a:spcBef>
                <a:spcAft>
                  <a:spcPct val="0"/>
                </a:spcAft>
                <a:defRPr/>
              </a:pPr>
              <a:t>39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Образ слайда 1"/>
          <p:cNvSpPr>
            <a:spLocks noGrp="1" noRot="1" noChangeAspect="1"/>
          </p:cNvSpPr>
          <p:nvPr>
            <p:ph type="sldImg"/>
          </p:nvPr>
        </p:nvSpPr>
        <p:spPr bwMode="auto">
          <a:noFill/>
          <a:ln>
            <a:solidFill>
              <a:srgbClr val="000000"/>
            </a:solidFill>
            <a:miter lim="800000"/>
            <a:headEnd/>
            <a:tailEnd/>
          </a:ln>
        </p:spPr>
      </p:sp>
      <p:sp>
        <p:nvSpPr>
          <p:cNvPr id="247810"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737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F8B10-98FB-4334-98D9-32706AE34836}" type="slidenum">
              <a:rPr lang="ru-RU"/>
              <a:pPr fontAlgn="base">
                <a:spcBef>
                  <a:spcPct val="0"/>
                </a:spcBef>
                <a:spcAft>
                  <a:spcPct val="0"/>
                </a:spcAft>
                <a:defRPr/>
              </a:pPr>
              <a:t>51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Образ слайда 1"/>
          <p:cNvSpPr>
            <a:spLocks noGrp="1" noRot="1" noChangeAspect="1"/>
          </p:cNvSpPr>
          <p:nvPr>
            <p:ph type="sldImg"/>
          </p:nvPr>
        </p:nvSpPr>
        <p:spPr bwMode="auto">
          <a:noFill/>
          <a:ln>
            <a:solidFill>
              <a:srgbClr val="000000"/>
            </a:solidFill>
            <a:miter lim="800000"/>
            <a:headEnd/>
            <a:tailEnd/>
          </a:ln>
        </p:spPr>
      </p:sp>
      <p:sp>
        <p:nvSpPr>
          <p:cNvPr id="182274"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79F49-ACB6-4DAA-AD1A-FCF357371CB5}" type="slidenum">
              <a:rPr lang="ru-RU"/>
              <a:pPr fontAlgn="base">
                <a:spcBef>
                  <a:spcPct val="0"/>
                </a:spcBef>
                <a:spcAft>
                  <a:spcPct val="0"/>
                </a:spcAft>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Образ слайда 1"/>
          <p:cNvSpPr>
            <a:spLocks noGrp="1" noRot="1" noChangeAspect="1"/>
          </p:cNvSpPr>
          <p:nvPr>
            <p:ph type="sldImg"/>
          </p:nvPr>
        </p:nvSpPr>
        <p:spPr bwMode="auto">
          <a:noFill/>
          <a:ln>
            <a:solidFill>
              <a:srgbClr val="000000"/>
            </a:solidFill>
            <a:miter lim="800000"/>
            <a:headEnd/>
            <a:tailEnd/>
          </a:ln>
        </p:spPr>
      </p:sp>
      <p:sp>
        <p:nvSpPr>
          <p:cNvPr id="196610"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72083DF9-FE8E-4167-9E9A-08F3F8B8C87B}" type="slidenum">
              <a:rPr lang="ru-RU" smtClean="0"/>
              <a:pPr>
                <a:defRPr/>
              </a:pPr>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Образ слайда 1"/>
          <p:cNvSpPr>
            <a:spLocks noGrp="1" noRot="1" noChangeAspect="1"/>
          </p:cNvSpPr>
          <p:nvPr>
            <p:ph type="sldImg"/>
          </p:nvPr>
        </p:nvSpPr>
        <p:spPr bwMode="auto">
          <a:noFill/>
          <a:ln>
            <a:solidFill>
              <a:srgbClr val="000000"/>
            </a:solidFill>
            <a:miter lim="800000"/>
            <a:headEnd/>
            <a:tailEnd/>
          </a:ln>
        </p:spPr>
      </p:sp>
      <p:sp>
        <p:nvSpPr>
          <p:cNvPr id="192514"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857C9409-356C-4FC6-833F-BD1E748D49FF}" type="slidenum">
              <a:rPr lang="ru-RU" smtClean="0"/>
              <a:pPr>
                <a:defRPr/>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Образ слайда 1"/>
          <p:cNvSpPr>
            <a:spLocks noGrp="1" noRot="1" noChangeAspect="1"/>
          </p:cNvSpPr>
          <p:nvPr>
            <p:ph type="sldImg"/>
          </p:nvPr>
        </p:nvSpPr>
        <p:spPr bwMode="auto">
          <a:noFill/>
          <a:ln>
            <a:solidFill>
              <a:srgbClr val="000000"/>
            </a:solidFill>
            <a:miter lim="800000"/>
            <a:headEnd/>
            <a:tailEnd/>
          </a:ln>
        </p:spPr>
      </p:sp>
      <p:sp>
        <p:nvSpPr>
          <p:cNvPr id="202754"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358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16E7A-7AB6-4507-B735-85867C3864C7}" type="slidenum">
              <a:rPr lang="ru-RU"/>
              <a:pPr fontAlgn="base">
                <a:spcBef>
                  <a:spcPct val="0"/>
                </a:spcBef>
                <a:spcAft>
                  <a:spcPct val="0"/>
                </a:spcAft>
                <a:defRPr/>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Образ слайда 1"/>
          <p:cNvSpPr>
            <a:spLocks noGrp="1" noRot="1" noChangeAspect="1"/>
          </p:cNvSpPr>
          <p:nvPr>
            <p:ph type="sldImg"/>
          </p:nvPr>
        </p:nvSpPr>
        <p:spPr bwMode="auto">
          <a:noFill/>
          <a:ln>
            <a:solidFill>
              <a:srgbClr val="000000"/>
            </a:solidFill>
            <a:miter lim="800000"/>
            <a:headEnd/>
            <a:tailEnd/>
          </a:ln>
        </p:spPr>
      </p:sp>
      <p:sp>
        <p:nvSpPr>
          <p:cNvPr id="199682" name="Заметки 2"/>
          <p:cNvSpPr>
            <a:spLocks noGrp="1"/>
          </p:cNvSpPr>
          <p:nvPr>
            <p:ph type="body" idx="1"/>
          </p:nvPr>
        </p:nvSpPr>
        <p:spPr bwMode="auto">
          <a:noFill/>
        </p:spPr>
        <p:txBody>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CAC49648-93A3-4EAC-9289-E145C36707B8}" type="slidenum">
              <a:rPr lang="ru-RU" smtClean="0"/>
              <a:pPr>
                <a:defRPr/>
              </a:pPr>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Образ слайда 1"/>
          <p:cNvSpPr>
            <a:spLocks noGrp="1" noRot="1" noChangeAspect="1"/>
          </p:cNvSpPr>
          <p:nvPr>
            <p:ph type="sldImg"/>
          </p:nvPr>
        </p:nvSpPr>
        <p:spPr bwMode="auto">
          <a:noFill/>
          <a:ln>
            <a:solidFill>
              <a:srgbClr val="000000"/>
            </a:solidFill>
            <a:miter lim="800000"/>
            <a:headEnd/>
            <a:tailEnd/>
          </a:ln>
        </p:spPr>
      </p:sp>
      <p:sp>
        <p:nvSpPr>
          <p:cNvPr id="203778"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378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9F4D4-5370-4E7E-A11E-2EB21E4ED86A}" type="slidenum">
              <a:rPr lang="ru-RU"/>
              <a:pPr fontAlgn="base">
                <a:spcBef>
                  <a:spcPct val="0"/>
                </a:spcBef>
                <a:spcAft>
                  <a:spcPct val="0"/>
                </a:spcAft>
                <a:defRPr/>
              </a:pPr>
              <a:t>19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Образ слайда 1"/>
          <p:cNvSpPr>
            <a:spLocks noGrp="1" noRot="1" noChangeAspect="1"/>
          </p:cNvSpPr>
          <p:nvPr>
            <p:ph type="sldImg"/>
          </p:nvPr>
        </p:nvSpPr>
        <p:spPr bwMode="auto">
          <a:noFill/>
          <a:ln>
            <a:solidFill>
              <a:srgbClr val="000000"/>
            </a:solidFill>
            <a:miter lim="800000"/>
            <a:headEnd/>
            <a:tailEnd/>
          </a:ln>
        </p:spPr>
      </p:sp>
      <p:sp>
        <p:nvSpPr>
          <p:cNvPr id="206850"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AA7CB-2DDE-427C-B311-94AB49684330}" type="slidenum">
              <a:rPr lang="ru-RU"/>
              <a:pPr fontAlgn="base">
                <a:spcBef>
                  <a:spcPct val="0"/>
                </a:spcBef>
                <a:spcAft>
                  <a:spcPct val="0"/>
                </a:spcAft>
                <a:defRPr/>
              </a:pPr>
              <a:t>21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Образ слайда 1"/>
          <p:cNvSpPr>
            <a:spLocks noGrp="1" noRot="1" noChangeAspect="1"/>
          </p:cNvSpPr>
          <p:nvPr>
            <p:ph type="sldImg"/>
          </p:nvPr>
        </p:nvSpPr>
        <p:spPr bwMode="auto">
          <a:noFill/>
          <a:ln>
            <a:solidFill>
              <a:srgbClr val="000000"/>
            </a:solidFill>
            <a:miter lim="800000"/>
            <a:headEnd/>
            <a:tailEnd/>
          </a:ln>
        </p:spPr>
      </p:sp>
      <p:sp>
        <p:nvSpPr>
          <p:cNvPr id="222210"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9B189A65-3DBA-4ECD-BF04-1936993D64CA}" type="slidenum">
              <a:rPr lang="ru-RU" smtClean="0"/>
              <a:pPr>
                <a:defRPr/>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A944C5A4-EF73-43D9-84B4-72488D2CCD97}" type="datetimeFigureOut">
              <a:rPr lang="ru-RU"/>
              <a:pPr>
                <a:defRPr/>
              </a:pPr>
              <a:t>05.06.2019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A162FC3-473F-4507-800F-D02ACE242DA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1B3434DC-428D-41E0-A8CE-7C5BC0C7030D}" type="datetimeFigureOut">
              <a:rPr lang="ru-RU"/>
              <a:pPr>
                <a:defRPr/>
              </a:pPr>
              <a:t>05.06.2019</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ACA61490-88F3-4FF4-ACD3-91DD741B997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7D586A-439C-4DEA-A074-94086D2139BB}" type="datetimeFigureOut">
              <a:rPr lang="ru-RU"/>
              <a:pPr>
                <a:defRPr/>
              </a:pPr>
              <a:t>05.06.2019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E64C6F0-5313-460D-BDD4-14F8254A23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5485DC03-912F-4FAB-85F9-4D7483ECE145}" type="datetimeFigureOut">
              <a:rPr lang="ru-RU"/>
              <a:pPr>
                <a:defRPr/>
              </a:pPr>
              <a:t>05.06.2019</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2E593260-D649-47FB-A0A5-29E96D6996C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950B2FE-478C-48C6-B160-3A2109DA0548}" type="datetimeFigureOut">
              <a:rPr lang="ru-RU"/>
              <a:pPr>
                <a:defRPr/>
              </a:pPr>
              <a:t>05.06.2019</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26E694F8-716F-4438-A6BA-871D04F8741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24B81F61-C2B8-4342-B73D-C677C2A48983}" type="datetimeFigureOut">
              <a:rPr lang="ru-RU"/>
              <a:pPr>
                <a:defRPr/>
              </a:pPr>
              <a:t>05.06.2019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58563BC-2190-42DF-8B41-A460E584CE5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10C33EB7-2434-42A5-9F5B-DEBD52654920}" type="datetimeFigureOut">
              <a:rPr lang="ru-RU"/>
              <a:pPr>
                <a:defRPr/>
              </a:pPr>
              <a:t>05.06.2019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990A395-2E49-43B0-8E27-DE24C393C3F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9" name="Date Placeholder 1"/>
          <p:cNvSpPr>
            <a:spLocks noGrp="1"/>
          </p:cNvSpPr>
          <p:nvPr>
            <p:ph type="dt" sz="half" idx="10"/>
          </p:nvPr>
        </p:nvSpPr>
        <p:spPr/>
        <p:txBody>
          <a:bodyPr/>
          <a:lstStyle>
            <a:lvl1pPr>
              <a:defRPr/>
            </a:lvl1pPr>
          </a:lstStyle>
          <a:p>
            <a:pPr>
              <a:defRPr/>
            </a:pPr>
            <a:fld id="{D5F477B5-9040-45DD-85FD-221C80ED69B7}" type="datetimeFigureOut">
              <a:rPr lang="ru-RU"/>
              <a:pPr>
                <a:defRPr/>
              </a:pPr>
              <a:t>05.06.2019</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23972197-22F3-46DA-B60C-6163393769B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D0B7F35A-50BF-4C5E-AD48-D11F1A950C28}" type="datetimeFigureOut">
              <a:rPr lang="ru-RU"/>
              <a:pPr>
                <a:defRPr/>
              </a:pPr>
              <a:t>05.06.2019</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CC91ABB8-C5BE-419F-B3EB-40FC9F12DD4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D83F844-3215-475E-8A0B-A025BDAB7A87}" type="datetimeFigureOut">
              <a:rPr lang="ru-RU"/>
              <a:pPr>
                <a:defRPr/>
              </a:pPr>
              <a:t>05.06.2019</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031A7D1D-A20F-4CC2-934D-A4BFEF0D3E5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1971930-A681-4BCB-A252-3B3E64F7B6BE}" type="datetimeFigureOut">
              <a:rPr lang="ru-RU"/>
              <a:pPr>
                <a:defRPr/>
              </a:pPr>
              <a:t>05.06.2019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536F0B7-86BC-45FA-A6C2-216779558FD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cs typeface="+mn-cs"/>
              </a:defRPr>
            </a:lvl1pPr>
          </a:lstStyle>
          <a:p>
            <a:pPr>
              <a:defRPr/>
            </a:pPr>
            <a:fld id="{F75094F9-D196-430A-97CC-E6F026830308}" type="datetimeFigureOut">
              <a:rPr lang="ru-RU"/>
              <a:pPr>
                <a:defRPr/>
              </a:pPr>
              <a:t>05.06.2019</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cs typeface="+mn-cs"/>
              </a:defRPr>
            </a:lvl1pPr>
          </a:lstStyle>
          <a:p>
            <a:pPr>
              <a:defRPr/>
            </a:pPr>
            <a:fld id="{A60EDFC0-E80B-409C-82DF-D0BB3B95B6BC}"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0" r:id="rId3"/>
    <p:sldLayoutId id="2147483819" r:id="rId4"/>
    <p:sldLayoutId id="2147483818" r:id="rId5"/>
    <p:sldLayoutId id="2147483823" r:id="rId6"/>
    <p:sldLayoutId id="2147483824" r:id="rId7"/>
    <p:sldLayoutId id="2147483825" r:id="rId8"/>
    <p:sldLayoutId id="2147483817" r:id="rId9"/>
    <p:sldLayoutId id="2147483826" r:id="rId10"/>
    <p:sldLayoutId id="214748381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6.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7.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8.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1" name="Заголовок 1"/>
          <p:cNvSpPr>
            <a:spLocks noGrp="1"/>
          </p:cNvSpPr>
          <p:nvPr>
            <p:ph type="title"/>
          </p:nvPr>
        </p:nvSpPr>
        <p:spPr>
          <a:xfrm>
            <a:off x="468313" y="1557338"/>
            <a:ext cx="8229600" cy="2736850"/>
          </a:xfrm>
        </p:spPr>
        <p:txBody>
          <a:bodyPr/>
          <a:lstStyle/>
          <a:p>
            <a:pPr eaLnBrk="1" hangingPunct="1"/>
            <a:r>
              <a:rPr lang="ru-RU" sz="3600" b="1" smtClean="0">
                <a:solidFill>
                  <a:srgbClr val="7030A0"/>
                </a:solidFill>
                <a:latin typeface="Times New Roman" pitchFamily="18" charset="0"/>
                <a:cs typeface="Times New Roman" pitchFamily="18" charset="0"/>
              </a:rPr>
              <a:t>Годовой отчет об исполнении бюджета Артемовского городского округа</a:t>
            </a:r>
            <a:br>
              <a:rPr lang="ru-RU" sz="3600" b="1" smtClean="0">
                <a:solidFill>
                  <a:srgbClr val="7030A0"/>
                </a:solidFill>
                <a:latin typeface="Times New Roman" pitchFamily="18" charset="0"/>
                <a:cs typeface="Times New Roman" pitchFamily="18" charset="0"/>
              </a:rPr>
            </a:br>
            <a:r>
              <a:rPr lang="ru-RU" sz="3600" b="1" smtClean="0">
                <a:solidFill>
                  <a:srgbClr val="7030A0"/>
                </a:solidFill>
                <a:latin typeface="Times New Roman" pitchFamily="18" charset="0"/>
                <a:cs typeface="Times New Roman" pitchFamily="18" charset="0"/>
              </a:rPr>
              <a:t>за 2018 год</a:t>
            </a:r>
          </a:p>
        </p:txBody>
      </p:sp>
      <p:sp>
        <p:nvSpPr>
          <p:cNvPr id="3" name="Содержимое 2"/>
          <p:cNvSpPr>
            <a:spLocks noGrp="1"/>
          </p:cNvSpPr>
          <p:nvPr>
            <p:ph sz="quarter" idx="13"/>
          </p:nvPr>
        </p:nvSpPr>
        <p:spPr>
          <a:xfrm>
            <a:off x="428625" y="4643438"/>
            <a:ext cx="4067175" cy="1711325"/>
          </a:xfrm>
          <a:solidFill>
            <a:schemeClr val="bg2">
              <a:lumMod val="90000"/>
            </a:schemeClr>
          </a:solidFill>
        </p:spPr>
        <p:txBody>
          <a:bodyPr rtlCol="0">
            <a:normAutofit/>
          </a:bodyPr>
          <a:lstStyle/>
          <a:p>
            <a:pPr marL="274320" indent="-274320" algn="ctr" eaLnBrk="1" fontAlgn="auto" hangingPunct="1">
              <a:spcAft>
                <a:spcPts val="0"/>
              </a:spcAft>
              <a:buFont typeface="Symbol" pitchFamily="18" charset="2"/>
              <a:buNone/>
              <a:defRPr/>
            </a:pPr>
            <a:r>
              <a:rPr lang="ru-RU" sz="2000" b="1" dirty="0" smtClean="0">
                <a:latin typeface="Times New Roman" pitchFamily="18" charset="0"/>
                <a:cs typeface="Times New Roman" pitchFamily="18" charset="0"/>
              </a:rPr>
              <a:t>     Докладчик: зам. главы Администрации Артемовского городского округа - начальник Финансового управления</a:t>
            </a:r>
          </a:p>
          <a:p>
            <a:pPr marL="274320" indent="-274320" eaLnBrk="1" fontAlgn="auto" hangingPunct="1">
              <a:spcAft>
                <a:spcPts val="0"/>
              </a:spcAft>
              <a:defRPr/>
            </a:pPr>
            <a:endParaRPr lang="ru-RU" dirty="0"/>
          </a:p>
        </p:txBody>
      </p:sp>
      <p:sp>
        <p:nvSpPr>
          <p:cNvPr id="4" name="Содержимое 3"/>
          <p:cNvSpPr>
            <a:spLocks noGrp="1"/>
          </p:cNvSpPr>
          <p:nvPr>
            <p:ph sz="quarter" idx="14"/>
          </p:nvPr>
        </p:nvSpPr>
        <p:spPr>
          <a:xfrm>
            <a:off x="4648200" y="4643438"/>
            <a:ext cx="4038600" cy="1711325"/>
          </a:xfrm>
          <a:solidFill>
            <a:schemeClr val="bg2">
              <a:lumMod val="90000"/>
            </a:schemeClr>
          </a:solidFill>
        </p:spPr>
        <p:txBody>
          <a:bodyPr>
            <a:normAutofit/>
          </a:bodyPr>
          <a:lstStyle/>
          <a:p>
            <a:pPr algn="ctr" eaLnBrk="1" hangingPunct="1">
              <a:buFont typeface="Symbol" pitchFamily="18" charset="2"/>
              <a:buNone/>
              <a:defRPr/>
            </a:pPr>
            <a:endParaRPr lang="ru-RU" sz="2000" b="1" smtClean="0">
              <a:latin typeface="Times New Roman" pitchFamily="18" charset="0"/>
              <a:cs typeface="Times New Roman" pitchFamily="18" charset="0"/>
            </a:endParaRPr>
          </a:p>
          <a:p>
            <a:pPr algn="ctr" eaLnBrk="1" hangingPunct="1">
              <a:buFont typeface="Symbol" pitchFamily="18" charset="2"/>
              <a:buNone/>
              <a:defRPr/>
            </a:pPr>
            <a:r>
              <a:rPr lang="ru-RU" b="1" smtClean="0">
                <a:latin typeface="Times New Roman" pitchFamily="18" charset="0"/>
                <a:cs typeface="Times New Roman" pitchFamily="18" charset="0"/>
              </a:rPr>
              <a:t>Бачурина</a:t>
            </a:r>
          </a:p>
          <a:p>
            <a:pPr algn="ctr" eaLnBrk="1" hangingPunct="1">
              <a:buFont typeface="Symbol" pitchFamily="18" charset="2"/>
              <a:buNone/>
              <a:defRPr/>
            </a:pPr>
            <a:r>
              <a:rPr lang="ru-RU" b="1" smtClean="0">
                <a:latin typeface="Times New Roman" pitchFamily="18" charset="0"/>
                <a:cs typeface="Times New Roman" pitchFamily="18" charset="0"/>
              </a:rPr>
              <a:t>Ольга Геннадьевна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14313" y="260350"/>
            <a:ext cx="8715375" cy="792163"/>
          </a:xfrm>
        </p:spPr>
        <p:txBody>
          <a:bodyPr rtlCol="0">
            <a:normAutofit fontScale="90000"/>
          </a:bodyPr>
          <a:lstStyle/>
          <a:p>
            <a:pPr eaLnBrk="1" fontAlgn="auto" hangingPunct="1">
              <a:spcAft>
                <a:spcPts val="0"/>
              </a:spcAft>
              <a:defRPr/>
            </a:pPr>
            <a:r>
              <a:rPr lang="ru-RU" sz="2400" b="1" dirty="0" smtClean="0">
                <a:solidFill>
                  <a:srgbClr val="7030A0"/>
                </a:solidFill>
                <a:latin typeface="Times New Roman" pitchFamily="18" charset="0"/>
                <a:cs typeface="Times New Roman" pitchFamily="18" charset="0"/>
              </a:rPr>
              <a:t>Исполнение доходной части бюджета Артемовского городского округа в 2018 году в части безвозмездных поступлений</a:t>
            </a:r>
          </a:p>
        </p:txBody>
      </p:sp>
      <p:sp>
        <p:nvSpPr>
          <p:cNvPr id="185346" name="AutoShape 4"/>
          <p:cNvSpPr>
            <a:spLocks noChangeArrowheads="1"/>
          </p:cNvSpPr>
          <p:nvPr/>
        </p:nvSpPr>
        <p:spPr bwMode="auto">
          <a:xfrm rot="-5400000">
            <a:off x="3286126" y="2214562"/>
            <a:ext cx="2786062" cy="2786063"/>
          </a:xfrm>
          <a:prstGeom prst="upDownArrowCallout">
            <a:avLst>
              <a:gd name="adj1" fmla="val 25000"/>
              <a:gd name="adj2" fmla="val 25000"/>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latin typeface="Times New Roman" pitchFamily="18" charset="0"/>
              </a:rPr>
              <a:t>1 438 093,8</a:t>
            </a:r>
          </a:p>
          <a:p>
            <a:pPr algn="ctr"/>
            <a:r>
              <a:rPr lang="ru-RU" sz="2400" b="1">
                <a:latin typeface="Times New Roman" pitchFamily="18" charset="0"/>
              </a:rPr>
              <a:t>тыс. руб.</a:t>
            </a:r>
          </a:p>
        </p:txBody>
      </p:sp>
      <p:sp>
        <p:nvSpPr>
          <p:cNvPr id="14348" name="AutoShape 12"/>
          <p:cNvSpPr>
            <a:spLocks noChangeArrowheads="1"/>
          </p:cNvSpPr>
          <p:nvPr/>
        </p:nvSpPr>
        <p:spPr bwMode="auto">
          <a:xfrm rot="10800000">
            <a:off x="5867400" y="1700213"/>
            <a:ext cx="3133725" cy="1157287"/>
          </a:xfrm>
          <a:prstGeom prst="homePlate">
            <a:avLst>
              <a:gd name="adj" fmla="val 50196"/>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Иные межбюджетные трансферты –</a:t>
            </a:r>
          </a:p>
          <a:p>
            <a:pPr algn="ctr">
              <a:defRPr/>
            </a:pPr>
            <a:r>
              <a:rPr lang="ru-RU" sz="1600" b="1" dirty="0">
                <a:latin typeface="Times New Roman" pitchFamily="18" charset="0"/>
                <a:cs typeface="+mn-cs"/>
              </a:rPr>
              <a:t> 59 103,4 тыс. руб.</a:t>
            </a:r>
          </a:p>
        </p:txBody>
      </p:sp>
      <p:sp>
        <p:nvSpPr>
          <p:cNvPr id="14354" name="AutoShape 18"/>
          <p:cNvSpPr>
            <a:spLocks noChangeArrowheads="1"/>
          </p:cNvSpPr>
          <p:nvPr/>
        </p:nvSpPr>
        <p:spPr bwMode="auto">
          <a:xfrm rot="10800000">
            <a:off x="5500688" y="4429125"/>
            <a:ext cx="3500437" cy="2143125"/>
          </a:xfrm>
          <a:prstGeom prst="homePlate">
            <a:avLst>
              <a:gd name="adj" fmla="val 39758"/>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Возврат остатков субсидий, субвенций и иных межбюджетных трансфертов, имеющих целевое назначение, прошлых лет, из бюджета городского округа – </a:t>
            </a:r>
          </a:p>
          <a:p>
            <a:pPr algn="ctr">
              <a:defRPr/>
            </a:pPr>
            <a:r>
              <a:rPr lang="ru-RU" sz="1600" b="1" dirty="0">
                <a:latin typeface="Times New Roman" pitchFamily="18" charset="0"/>
                <a:cs typeface="+mn-cs"/>
              </a:rPr>
              <a:t>(-15 658,0) тыс. руб.</a:t>
            </a:r>
          </a:p>
        </p:txBody>
      </p:sp>
      <p:sp>
        <p:nvSpPr>
          <p:cNvPr id="14357" name="AutoShape 21"/>
          <p:cNvSpPr>
            <a:spLocks noChangeArrowheads="1"/>
          </p:cNvSpPr>
          <p:nvPr/>
        </p:nvSpPr>
        <p:spPr bwMode="auto">
          <a:xfrm rot="10800000">
            <a:off x="6072188" y="2928938"/>
            <a:ext cx="2928937" cy="1285875"/>
          </a:xfrm>
          <a:prstGeom prst="homePlate">
            <a:avLst>
              <a:gd name="adj" fmla="val 46493"/>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Доходы от возврата организациями остатков субсидий прошлых лет -  3,6 тыс. руб.</a:t>
            </a:r>
          </a:p>
        </p:txBody>
      </p:sp>
      <p:sp>
        <p:nvSpPr>
          <p:cNvPr id="20" name="Пятиугольник 19"/>
          <p:cNvSpPr/>
          <p:nvPr/>
        </p:nvSpPr>
        <p:spPr>
          <a:xfrm>
            <a:off x="214313" y="1214438"/>
            <a:ext cx="3429000" cy="1428750"/>
          </a:xfrm>
          <a:prstGeom prst="homePlate">
            <a:avLst>
              <a:gd name="adj" fmla="val 78257"/>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Дотации – </a:t>
            </a:r>
          </a:p>
          <a:p>
            <a:pPr algn="ctr">
              <a:defRPr/>
            </a:pPr>
            <a:r>
              <a:rPr lang="ru-RU" sz="1600" b="1" dirty="0">
                <a:solidFill>
                  <a:schemeClr val="tx1"/>
                </a:solidFill>
                <a:latin typeface="Times New Roman" pitchFamily="18" charset="0"/>
              </a:rPr>
              <a:t>126 812,0 тыс. руб.</a:t>
            </a:r>
          </a:p>
        </p:txBody>
      </p:sp>
      <p:sp>
        <p:nvSpPr>
          <p:cNvPr id="21" name="Пятиугольник 20"/>
          <p:cNvSpPr/>
          <p:nvPr/>
        </p:nvSpPr>
        <p:spPr>
          <a:xfrm>
            <a:off x="214313" y="2857500"/>
            <a:ext cx="3000375" cy="1714500"/>
          </a:xfrm>
          <a:prstGeom prst="homePlate">
            <a:avLst>
              <a:gd name="adj" fmla="val 57426"/>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Субсидии –  </a:t>
            </a:r>
          </a:p>
          <a:p>
            <a:pPr algn="ctr">
              <a:defRPr/>
            </a:pPr>
            <a:r>
              <a:rPr lang="ru-RU" sz="1600" b="1" dirty="0">
                <a:solidFill>
                  <a:schemeClr val="tx1"/>
                </a:solidFill>
                <a:latin typeface="Times New Roman" pitchFamily="18" charset="0"/>
              </a:rPr>
              <a:t>495 914,4 тыс. руб.</a:t>
            </a:r>
          </a:p>
        </p:txBody>
      </p:sp>
      <p:sp>
        <p:nvSpPr>
          <p:cNvPr id="23" name="Пятиугольник 22"/>
          <p:cNvSpPr/>
          <p:nvPr/>
        </p:nvSpPr>
        <p:spPr>
          <a:xfrm>
            <a:off x="214313" y="4786313"/>
            <a:ext cx="3143250" cy="1714500"/>
          </a:xfrm>
          <a:prstGeom prst="homePlate">
            <a:avLst>
              <a:gd name="adj" fmla="val 55822"/>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Субвенции – </a:t>
            </a:r>
          </a:p>
          <a:p>
            <a:pPr algn="ctr">
              <a:defRPr/>
            </a:pPr>
            <a:r>
              <a:rPr lang="ru-RU" sz="1600" b="1" dirty="0">
                <a:solidFill>
                  <a:schemeClr val="tx1"/>
                </a:solidFill>
                <a:latin typeface="Times New Roman" pitchFamily="18" charset="0"/>
              </a:rPr>
              <a:t>771 918,4 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Заголовок 1"/>
          <p:cNvSpPr>
            <a:spLocks noGrp="1"/>
          </p:cNvSpPr>
          <p:nvPr>
            <p:ph type="title" idx="4294967295"/>
          </p:nvPr>
        </p:nvSpPr>
        <p:spPr>
          <a:xfrm>
            <a:off x="250825" y="115888"/>
            <a:ext cx="8642350" cy="1152525"/>
          </a:xfrm>
        </p:spPr>
        <p:txBody>
          <a:bodyPr/>
          <a:lstStyle/>
          <a:p>
            <a:pPr eaLnBrk="1" hangingPunct="1"/>
            <a:r>
              <a:rPr lang="ru-RU" sz="2400" b="1" smtClean="0">
                <a:solidFill>
                  <a:srgbClr val="7030A0"/>
                </a:solidFill>
                <a:latin typeface="Times New Roman" pitchFamily="18" charset="0"/>
                <a:cs typeface="Times New Roman" pitchFamily="18" charset="0"/>
              </a:rPr>
              <a:t>Исполнение  расходной  части  бюджета  Артемовского  городского округа в 2016-2018 годах</a:t>
            </a:r>
          </a:p>
        </p:txBody>
      </p:sp>
      <p:graphicFrame>
        <p:nvGraphicFramePr>
          <p:cNvPr id="124978" name="Group 50"/>
          <p:cNvGraphicFramePr>
            <a:graphicFrameLocks noGrp="1"/>
          </p:cNvGraphicFramePr>
          <p:nvPr>
            <p:ph sz="half" idx="4294967295"/>
          </p:nvPr>
        </p:nvGraphicFramePr>
        <p:xfrm>
          <a:off x="179388" y="1628775"/>
          <a:ext cx="8785225" cy="2663825"/>
        </p:xfrm>
        <a:graphic>
          <a:graphicData uri="http://schemas.openxmlformats.org/drawingml/2006/table">
            <a:tbl>
              <a:tblPr>
                <a:tableStyleId>{D7AC3CCA-C797-4891-BE02-D94E43425B78}</a:tableStyleId>
              </a:tblPr>
              <a:tblGrid>
                <a:gridCol w="1296145"/>
                <a:gridCol w="792088"/>
                <a:gridCol w="864096"/>
                <a:gridCol w="760760"/>
                <a:gridCol w="864254"/>
                <a:gridCol w="864254"/>
                <a:gridCol w="861052"/>
                <a:gridCol w="862654"/>
                <a:gridCol w="843446"/>
                <a:gridCol w="776229"/>
              </a:tblGrid>
              <a:tr h="501674">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Наименование показателя</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2016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b" horzOverflow="overflow">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2017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b" horzOverflow="overflow">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2018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b" horzOverflow="overflow">
                    <a:solidFill>
                      <a:schemeClr val="accent6">
                        <a:lumMod val="60000"/>
                        <a:lumOff val="40000"/>
                      </a:schemeClr>
                    </a:solidFill>
                  </a:tcPr>
                </a:tc>
                <a:tc hMerge="1">
                  <a:txBody>
                    <a:bodyPr/>
                    <a:lstStyle/>
                    <a:p>
                      <a:endParaRPr lang="ru-RU"/>
                    </a:p>
                  </a:txBody>
                  <a:tcPr/>
                </a:tc>
                <a:tc hMerge="1">
                  <a:txBody>
                    <a:bodyPr/>
                    <a:lstStyle/>
                    <a:p>
                      <a:endParaRPr lang="ru-RU"/>
                    </a:p>
                  </a:txBody>
                  <a:tcPr/>
                </a:tc>
              </a:tr>
              <a:tr h="802226">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План</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Факт</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План</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Факт</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План</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Факт</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r>
              <a:tr h="13603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Расходы бюджета,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в тыс. руб.</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1808558,1</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1748809,0</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96,7</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1946226,7</a:t>
                      </a: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1819283,1</a:t>
                      </a: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93,5</a:t>
                      </a: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2149214,5</a:t>
                      </a: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2009130,6</a:t>
                      </a:r>
                    </a:p>
                  </a:txBody>
                  <a:tcPr marL="9525" marR="9525" marT="9525" marB="0" anchor="ctr" horzOverflow="overflow">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93,5</a:t>
                      </a:r>
                    </a:p>
                  </a:txBody>
                  <a:tcPr marL="9525" marR="9525" marT="9525" marB="0" anchor="ctr" horzOverflow="overflow">
                    <a:solidFill>
                      <a:schemeClr val="accent6">
                        <a:lumMod val="60000"/>
                        <a:lumOff val="40000"/>
                      </a:schemeClr>
                    </a:solidFill>
                  </a:tcPr>
                </a:tc>
              </a:tr>
            </a:tbl>
          </a:graphicData>
        </a:graphic>
      </p:graphicFrame>
      <p:pic>
        <p:nvPicPr>
          <p:cNvPr id="186409" name="Picture 11"/>
          <p:cNvPicPr>
            <a:picLocks noChangeAspect="1" noChangeArrowheads="1"/>
          </p:cNvPicPr>
          <p:nvPr/>
        </p:nvPicPr>
        <p:blipFill>
          <a:blip r:embed="rId2"/>
          <a:srcRect/>
          <a:stretch>
            <a:fillRect/>
          </a:stretch>
        </p:blipFill>
        <p:spPr bwMode="auto">
          <a:xfrm>
            <a:off x="2500313" y="4437063"/>
            <a:ext cx="435768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250825" y="73025"/>
            <a:ext cx="8642350" cy="1212850"/>
          </a:xfrm>
        </p:spPr>
        <p:txBody>
          <a:bodyPr rtlCol="0">
            <a:normAutofit fontScale="90000"/>
          </a:bodyPr>
          <a:lstStyle/>
          <a:p>
            <a:pPr eaLnBrk="1" fontAlgn="auto" hangingPunct="1">
              <a:spcAft>
                <a:spcPts val="0"/>
              </a:spcAft>
              <a:defRPr/>
            </a:pPr>
            <a:r>
              <a:rPr lang="ru-RU" sz="2800" b="1" dirty="0">
                <a:solidFill>
                  <a:srgbClr val="7030A0"/>
                </a:solidFill>
                <a:latin typeface="Times New Roman" pitchFamily="18" charset="0"/>
                <a:cs typeface="Times New Roman" pitchFamily="18" charset="0"/>
              </a:rPr>
              <a:t>Исполнение плановых показателей расходной части бюджета Артемовского городского  округа</a:t>
            </a:r>
            <a:br>
              <a:rPr lang="ru-RU" sz="2800" b="1" dirty="0">
                <a:solidFill>
                  <a:srgbClr val="7030A0"/>
                </a:solidFill>
                <a:latin typeface="Times New Roman" pitchFamily="18" charset="0"/>
                <a:cs typeface="Times New Roman" pitchFamily="18" charset="0"/>
              </a:rPr>
            </a:br>
            <a:r>
              <a:rPr lang="ru-RU" sz="2800" b="1" dirty="0">
                <a:solidFill>
                  <a:srgbClr val="7030A0"/>
                </a:solidFill>
                <a:latin typeface="Times New Roman" pitchFamily="18" charset="0"/>
                <a:cs typeface="Times New Roman" pitchFamily="18" charset="0"/>
              </a:rPr>
              <a:t>в </a:t>
            </a:r>
            <a:r>
              <a:rPr lang="ru-RU" sz="2800" b="1" dirty="0" smtClean="0">
                <a:solidFill>
                  <a:srgbClr val="7030A0"/>
                </a:solidFill>
                <a:latin typeface="Times New Roman" pitchFamily="18" charset="0"/>
                <a:cs typeface="Times New Roman" pitchFamily="18" charset="0"/>
              </a:rPr>
              <a:t>2016-2018 </a:t>
            </a:r>
            <a:r>
              <a:rPr lang="ru-RU" sz="2800" b="1" dirty="0">
                <a:solidFill>
                  <a:srgbClr val="7030A0"/>
                </a:solidFill>
                <a:latin typeface="Times New Roman" pitchFamily="18" charset="0"/>
                <a:cs typeface="Times New Roman" pitchFamily="18" charset="0"/>
              </a:rPr>
              <a:t>годах</a:t>
            </a:r>
          </a:p>
        </p:txBody>
      </p:sp>
      <p:graphicFrame>
        <p:nvGraphicFramePr>
          <p:cNvPr id="125987" name="Group 35"/>
          <p:cNvGraphicFramePr>
            <a:graphicFrameLocks noGrp="1"/>
          </p:cNvGraphicFramePr>
          <p:nvPr>
            <p:ph idx="4294967295"/>
          </p:nvPr>
        </p:nvGraphicFramePr>
        <p:xfrm>
          <a:off x="250825" y="4581525"/>
          <a:ext cx="8642350" cy="2016125"/>
        </p:xfrm>
        <a:graphic>
          <a:graphicData uri="http://schemas.openxmlformats.org/drawingml/2006/table">
            <a:tbl>
              <a:tblPr/>
              <a:tblGrid>
                <a:gridCol w="2108200"/>
                <a:gridCol w="2036763"/>
                <a:gridCol w="2038350"/>
                <a:gridCol w="2459037"/>
              </a:tblGrid>
              <a:tr h="654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Период</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План, в тыс. руб.</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Факт, в тыс. руб.</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 исполнения</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r>
              <a:tr h="454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2016 год</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1 808 558,1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1 748 809,0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96,7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r>
              <a:tr h="454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2017 год</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1 946 226,7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1 819 283,1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93,5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r>
              <a:tr h="454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Arial" charset="0"/>
                        </a:rPr>
                        <a:t>2018 год</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2 149 214,5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2 009 130,6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93,5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4F0E4"/>
                    </a:solidFill>
                  </a:tcPr>
                </a:tc>
              </a:tr>
            </a:tbl>
          </a:graphicData>
        </a:graphic>
      </p:graphicFrame>
      <p:graphicFrame>
        <p:nvGraphicFramePr>
          <p:cNvPr id="183325" name="Диаграмма 5"/>
          <p:cNvGraphicFramePr>
            <a:graphicFrameLocks/>
          </p:cNvGraphicFramePr>
          <p:nvPr/>
        </p:nvGraphicFramePr>
        <p:xfrm>
          <a:off x="417513" y="1146175"/>
          <a:ext cx="8308975" cy="3486150"/>
        </p:xfrm>
        <a:graphic>
          <a:graphicData uri="http://schemas.openxmlformats.org/presentationml/2006/ole">
            <p:oleObj spid="_x0000_s183325" r:id="rId3" imgW="8315665" imgH="3487214"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idx="4294967295"/>
          </p:nvPr>
        </p:nvSpPr>
        <p:spPr>
          <a:xfrm>
            <a:off x="357188" y="115888"/>
            <a:ext cx="8534400" cy="955675"/>
          </a:xfrm>
        </p:spPr>
        <p:txBody>
          <a:bodyPr/>
          <a:lstStyle/>
          <a:p>
            <a:pPr eaLnBrk="1" hangingPunct="1"/>
            <a:r>
              <a:rPr lang="ru-RU" sz="2400" b="1" smtClean="0">
                <a:solidFill>
                  <a:srgbClr val="7030A0"/>
                </a:solidFill>
                <a:latin typeface="Times New Roman" pitchFamily="18" charset="0"/>
                <a:cs typeface="Times New Roman" pitchFamily="18" charset="0"/>
              </a:rPr>
              <a:t>Исполнение расходной части бюджета Артемовского городского округа в 2018 году</a:t>
            </a:r>
          </a:p>
        </p:txBody>
      </p:sp>
      <p:sp>
        <p:nvSpPr>
          <p:cNvPr id="189442" name="AutoShape 4"/>
          <p:cNvSpPr>
            <a:spLocks noChangeArrowheads="1"/>
          </p:cNvSpPr>
          <p:nvPr/>
        </p:nvSpPr>
        <p:spPr bwMode="auto">
          <a:xfrm rot="-5400000">
            <a:off x="3286126" y="2214562"/>
            <a:ext cx="2786062" cy="2786063"/>
          </a:xfrm>
          <a:prstGeom prst="upDownArrowCallout">
            <a:avLst>
              <a:gd name="adj1" fmla="val 25000"/>
              <a:gd name="adj2" fmla="val 25000"/>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latin typeface="Times New Roman" pitchFamily="18" charset="0"/>
              </a:rPr>
              <a:t>2 009 130,6</a:t>
            </a:r>
          </a:p>
          <a:p>
            <a:pPr algn="ctr"/>
            <a:r>
              <a:rPr lang="ru-RU" sz="2400" b="1">
                <a:latin typeface="Times New Roman" pitchFamily="18" charset="0"/>
              </a:rPr>
              <a:t>тыс. руб.</a:t>
            </a:r>
          </a:p>
        </p:txBody>
      </p:sp>
      <p:sp>
        <p:nvSpPr>
          <p:cNvPr id="189443" name="AutoShape 12"/>
          <p:cNvSpPr>
            <a:spLocks noChangeArrowheads="1"/>
          </p:cNvSpPr>
          <p:nvPr/>
        </p:nvSpPr>
        <p:spPr bwMode="auto">
          <a:xfrm rot="10800000">
            <a:off x="6072188" y="1052513"/>
            <a:ext cx="2820987" cy="504825"/>
          </a:xfrm>
          <a:prstGeom prst="homePlate">
            <a:avLst>
              <a:gd name="adj" fmla="val 133492"/>
            </a:avLst>
          </a:prstGeom>
          <a:solidFill>
            <a:srgbClr val="92D050"/>
          </a:solidFill>
          <a:ln w="9525">
            <a:solidFill>
              <a:srgbClr val="00FFFF"/>
            </a:solidFill>
            <a:miter lim="800000"/>
            <a:headEnd/>
            <a:tailEnd/>
          </a:ln>
        </p:spPr>
        <p:txBody>
          <a:bodyPr rot="10800000" wrap="none" anchor="ctr" anchorCtr="1"/>
          <a:lstStyle/>
          <a:p>
            <a:pPr algn="ctr"/>
            <a:r>
              <a:rPr lang="ru-RU" sz="1400" b="1">
                <a:latin typeface="Times New Roman" pitchFamily="18" charset="0"/>
              </a:rPr>
              <a:t>Образование</a:t>
            </a:r>
          </a:p>
          <a:p>
            <a:pPr algn="ctr"/>
            <a:r>
              <a:rPr lang="ru-RU" sz="1400" b="1">
                <a:latin typeface="Times New Roman" pitchFamily="18" charset="0"/>
              </a:rPr>
              <a:t>1 042 433,9 тыс. руб.</a:t>
            </a:r>
          </a:p>
        </p:txBody>
      </p:sp>
      <p:sp>
        <p:nvSpPr>
          <p:cNvPr id="189444" name="AutoShape 17"/>
          <p:cNvSpPr>
            <a:spLocks noChangeArrowheads="1"/>
          </p:cNvSpPr>
          <p:nvPr/>
        </p:nvSpPr>
        <p:spPr bwMode="auto">
          <a:xfrm rot="10800000">
            <a:off x="6072188" y="1700213"/>
            <a:ext cx="2820987" cy="720725"/>
          </a:xfrm>
          <a:prstGeom prst="homePlate">
            <a:avLst>
              <a:gd name="adj" fmla="val 99048"/>
            </a:avLst>
          </a:prstGeom>
          <a:solidFill>
            <a:srgbClr val="FFFF00"/>
          </a:solidFill>
          <a:ln w="9525">
            <a:solidFill>
              <a:srgbClr val="00FFFF"/>
            </a:solidFill>
            <a:miter lim="800000"/>
            <a:headEnd/>
            <a:tailEnd/>
          </a:ln>
        </p:spPr>
        <p:txBody>
          <a:bodyPr rot="10800000" anchor="ctr" anchorCtr="1"/>
          <a:lstStyle/>
          <a:p>
            <a:pPr algn="ctr"/>
            <a:r>
              <a:rPr lang="ru-RU" sz="1400" b="1">
                <a:latin typeface="Times New Roman" pitchFamily="18" charset="0"/>
              </a:rPr>
              <a:t>Жилищно-коммунальное хозяйство</a:t>
            </a:r>
          </a:p>
          <a:p>
            <a:pPr algn="ctr"/>
            <a:r>
              <a:rPr lang="ru-RU" sz="1400" b="1">
                <a:latin typeface="Times New Roman" pitchFamily="18" charset="0"/>
              </a:rPr>
              <a:t>226 654,5 тыс. руб.</a:t>
            </a:r>
          </a:p>
        </p:txBody>
      </p:sp>
      <p:sp>
        <p:nvSpPr>
          <p:cNvPr id="189445" name="AutoShape 18"/>
          <p:cNvSpPr>
            <a:spLocks noChangeArrowheads="1"/>
          </p:cNvSpPr>
          <p:nvPr/>
        </p:nvSpPr>
        <p:spPr bwMode="auto">
          <a:xfrm rot="10800000">
            <a:off x="6072188" y="2565400"/>
            <a:ext cx="2820987" cy="647700"/>
          </a:xfrm>
          <a:prstGeom prst="homePlate">
            <a:avLst>
              <a:gd name="adj" fmla="val 116850"/>
            </a:avLst>
          </a:prstGeom>
          <a:solidFill>
            <a:srgbClr val="92D050"/>
          </a:solidFill>
          <a:ln w="9525">
            <a:solidFill>
              <a:srgbClr val="00FFFF"/>
            </a:solidFill>
            <a:miter lim="800000"/>
            <a:headEnd/>
            <a:tailEnd/>
          </a:ln>
        </p:spPr>
        <p:txBody>
          <a:bodyPr rot="10800000" wrap="none" anchor="ctr" anchorCtr="1"/>
          <a:lstStyle/>
          <a:p>
            <a:pPr algn="ctr"/>
            <a:r>
              <a:rPr lang="ru-RU" sz="1400" b="1">
                <a:latin typeface="Times New Roman" pitchFamily="18" charset="0"/>
              </a:rPr>
              <a:t>Социальная политика</a:t>
            </a:r>
          </a:p>
          <a:p>
            <a:pPr algn="ctr"/>
            <a:r>
              <a:rPr lang="ru-RU" sz="1400" b="1">
                <a:latin typeface="Times New Roman" pitchFamily="18" charset="0"/>
              </a:rPr>
              <a:t>248 552,9 тыс. руб.</a:t>
            </a:r>
          </a:p>
        </p:txBody>
      </p:sp>
      <p:sp>
        <p:nvSpPr>
          <p:cNvPr id="189446" name="AutoShape 19"/>
          <p:cNvSpPr>
            <a:spLocks noChangeArrowheads="1"/>
          </p:cNvSpPr>
          <p:nvPr/>
        </p:nvSpPr>
        <p:spPr bwMode="auto">
          <a:xfrm rot="10800000">
            <a:off x="6072188" y="3286125"/>
            <a:ext cx="2820987" cy="719138"/>
          </a:xfrm>
          <a:prstGeom prst="homePlate">
            <a:avLst>
              <a:gd name="adj" fmla="val 116756"/>
            </a:avLst>
          </a:prstGeom>
          <a:solidFill>
            <a:srgbClr val="FFFF00"/>
          </a:solidFill>
          <a:ln w="9525">
            <a:solidFill>
              <a:srgbClr val="00FFFF"/>
            </a:solidFill>
            <a:miter lim="800000"/>
            <a:headEnd/>
            <a:tailEnd/>
          </a:ln>
        </p:spPr>
        <p:txBody>
          <a:bodyPr rot="10800000" anchor="ctr" anchorCtr="1"/>
          <a:lstStyle/>
          <a:p>
            <a:pPr algn="ctr"/>
            <a:r>
              <a:rPr lang="ru-RU" sz="1400" b="1">
                <a:latin typeface="Times New Roman" pitchFamily="18" charset="0"/>
              </a:rPr>
              <a:t>Культура и кинематография</a:t>
            </a:r>
          </a:p>
          <a:p>
            <a:pPr algn="ctr"/>
            <a:r>
              <a:rPr lang="ru-RU" sz="1400" b="1">
                <a:latin typeface="Times New Roman" pitchFamily="18" charset="0"/>
              </a:rPr>
              <a:t>147 261,7 тыс. руб.</a:t>
            </a:r>
          </a:p>
        </p:txBody>
      </p:sp>
      <p:sp>
        <p:nvSpPr>
          <p:cNvPr id="189447" name="AutoShape 21"/>
          <p:cNvSpPr>
            <a:spLocks noChangeArrowheads="1"/>
          </p:cNvSpPr>
          <p:nvPr/>
        </p:nvSpPr>
        <p:spPr bwMode="auto">
          <a:xfrm rot="10800000">
            <a:off x="6216650" y="4184650"/>
            <a:ext cx="2676525" cy="684213"/>
          </a:xfrm>
          <a:prstGeom prst="homePlate">
            <a:avLst>
              <a:gd name="adj" fmla="val 101345"/>
            </a:avLst>
          </a:prstGeom>
          <a:solidFill>
            <a:srgbClr val="92D050"/>
          </a:solidFill>
          <a:ln w="9525">
            <a:solidFill>
              <a:srgbClr val="00FFFF"/>
            </a:solidFill>
            <a:miter lim="800000"/>
            <a:headEnd/>
            <a:tailEnd/>
          </a:ln>
        </p:spPr>
        <p:txBody>
          <a:bodyPr rot="10800000" wrap="none" anchor="ctr" anchorCtr="1"/>
          <a:lstStyle/>
          <a:p>
            <a:pPr algn="ctr"/>
            <a:r>
              <a:rPr lang="ru-RU" sz="1400" b="1">
                <a:latin typeface="Times New Roman" pitchFamily="18" charset="0"/>
              </a:rPr>
              <a:t>Физическая культура и </a:t>
            </a:r>
          </a:p>
          <a:p>
            <a:pPr algn="ctr"/>
            <a:r>
              <a:rPr lang="ru-RU" sz="1400" b="1">
                <a:latin typeface="Times New Roman" pitchFamily="18" charset="0"/>
              </a:rPr>
              <a:t>спорт</a:t>
            </a:r>
          </a:p>
          <a:p>
            <a:pPr algn="ctr"/>
            <a:r>
              <a:rPr lang="ru-RU" sz="1400" b="1">
                <a:latin typeface="Times New Roman" pitchFamily="18" charset="0"/>
              </a:rPr>
              <a:t>54 219,0  тыс. руб.</a:t>
            </a:r>
          </a:p>
        </p:txBody>
      </p:sp>
      <p:sp>
        <p:nvSpPr>
          <p:cNvPr id="189448" name="AutoShape 22"/>
          <p:cNvSpPr>
            <a:spLocks noChangeArrowheads="1"/>
          </p:cNvSpPr>
          <p:nvPr/>
        </p:nvSpPr>
        <p:spPr bwMode="auto">
          <a:xfrm rot="10800000">
            <a:off x="6072188" y="5037138"/>
            <a:ext cx="2820987" cy="768350"/>
          </a:xfrm>
          <a:prstGeom prst="homePlate">
            <a:avLst>
              <a:gd name="adj" fmla="val 116876"/>
            </a:avLst>
          </a:prstGeom>
          <a:solidFill>
            <a:srgbClr val="FFFF00"/>
          </a:solidFill>
          <a:ln w="9525">
            <a:solidFill>
              <a:srgbClr val="00FFFF"/>
            </a:solidFill>
            <a:miter lim="800000"/>
            <a:headEnd/>
            <a:tailEnd/>
          </a:ln>
        </p:spPr>
        <p:txBody>
          <a:bodyPr rot="10800000" wrap="none" anchor="ctr" anchorCtr="1"/>
          <a:lstStyle/>
          <a:p>
            <a:pPr algn="ctr"/>
            <a:r>
              <a:rPr lang="ru-RU" sz="1400" b="1">
                <a:latin typeface="Times New Roman" pitchFamily="18" charset="0"/>
              </a:rPr>
              <a:t>Здравоохранение</a:t>
            </a:r>
          </a:p>
          <a:p>
            <a:pPr algn="ctr"/>
            <a:r>
              <a:rPr lang="ru-RU" sz="1400" b="1">
                <a:latin typeface="Times New Roman" pitchFamily="18" charset="0"/>
              </a:rPr>
              <a:t>500,0  тыс. руб.</a:t>
            </a:r>
          </a:p>
        </p:txBody>
      </p:sp>
      <p:sp>
        <p:nvSpPr>
          <p:cNvPr id="19" name="Пятиугольник 18"/>
          <p:cNvSpPr/>
          <p:nvPr/>
        </p:nvSpPr>
        <p:spPr>
          <a:xfrm>
            <a:off x="250825" y="1071563"/>
            <a:ext cx="2963863" cy="714375"/>
          </a:xfrm>
          <a:prstGeom prst="homePlate">
            <a:avLst>
              <a:gd name="adj" fmla="val 109325"/>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rPr>
              <a:t>Общегосударственные вопросы</a:t>
            </a:r>
          </a:p>
          <a:p>
            <a:pPr algn="ctr" fontAlgn="auto">
              <a:spcBef>
                <a:spcPts val="0"/>
              </a:spcBef>
              <a:spcAft>
                <a:spcPts val="0"/>
              </a:spcAft>
              <a:defRPr/>
            </a:pPr>
            <a:r>
              <a:rPr lang="ru-RU" sz="1400" b="1" dirty="0">
                <a:solidFill>
                  <a:schemeClr val="tx1"/>
                </a:solidFill>
                <a:latin typeface="Times New Roman" pitchFamily="18" charset="0"/>
              </a:rPr>
              <a:t>127 270,7 тыс. руб.</a:t>
            </a:r>
          </a:p>
        </p:txBody>
      </p:sp>
      <p:sp>
        <p:nvSpPr>
          <p:cNvPr id="20" name="Пятиугольник 19"/>
          <p:cNvSpPr/>
          <p:nvPr/>
        </p:nvSpPr>
        <p:spPr>
          <a:xfrm>
            <a:off x="250825" y="2000250"/>
            <a:ext cx="2963863" cy="714375"/>
          </a:xfrm>
          <a:prstGeom prst="homePlate">
            <a:avLst>
              <a:gd name="adj" fmla="val 109325"/>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rPr>
              <a:t>Национальная оборона  </a:t>
            </a:r>
          </a:p>
          <a:p>
            <a:pPr algn="ctr" fontAlgn="auto">
              <a:spcBef>
                <a:spcPts val="0"/>
              </a:spcBef>
              <a:spcAft>
                <a:spcPts val="0"/>
              </a:spcAft>
              <a:defRPr/>
            </a:pPr>
            <a:r>
              <a:rPr lang="ru-RU" sz="1400" b="1" dirty="0">
                <a:solidFill>
                  <a:schemeClr val="tx1"/>
                </a:solidFill>
                <a:latin typeface="Times New Roman" pitchFamily="18" charset="0"/>
              </a:rPr>
              <a:t>2 692,2 тыс. руб.</a:t>
            </a:r>
          </a:p>
        </p:txBody>
      </p:sp>
      <p:sp>
        <p:nvSpPr>
          <p:cNvPr id="21" name="Пятиугольник 20"/>
          <p:cNvSpPr/>
          <p:nvPr/>
        </p:nvSpPr>
        <p:spPr>
          <a:xfrm>
            <a:off x="250825" y="2820988"/>
            <a:ext cx="3043238" cy="968375"/>
          </a:xfrm>
          <a:prstGeom prst="homePlate">
            <a:avLst>
              <a:gd name="adj" fmla="val 82280"/>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schemeClr val="tx1"/>
                </a:solidFill>
                <a:latin typeface="Times New Roman" pitchFamily="18" charset="0"/>
              </a:rPr>
              <a:t>Национальная безопасность</a:t>
            </a:r>
          </a:p>
          <a:p>
            <a:pPr algn="ctr" fontAlgn="auto">
              <a:spcBef>
                <a:spcPts val="0"/>
              </a:spcBef>
              <a:spcAft>
                <a:spcPts val="0"/>
              </a:spcAft>
              <a:defRPr/>
            </a:pPr>
            <a:r>
              <a:rPr lang="ru-RU" sz="1300" b="1" dirty="0">
                <a:solidFill>
                  <a:schemeClr val="tx1"/>
                </a:solidFill>
                <a:latin typeface="Times New Roman" pitchFamily="18" charset="0"/>
              </a:rPr>
              <a:t> и правоохранительная деятельность </a:t>
            </a:r>
          </a:p>
          <a:p>
            <a:pPr algn="ctr" fontAlgn="auto">
              <a:spcBef>
                <a:spcPts val="0"/>
              </a:spcBef>
              <a:spcAft>
                <a:spcPts val="0"/>
              </a:spcAft>
              <a:defRPr/>
            </a:pPr>
            <a:r>
              <a:rPr lang="ru-RU" sz="1300" b="1" dirty="0">
                <a:solidFill>
                  <a:schemeClr val="tx1"/>
                </a:solidFill>
                <a:latin typeface="Times New Roman" pitchFamily="18" charset="0"/>
              </a:rPr>
              <a:t>22 991,7 тыс. руб.</a:t>
            </a:r>
          </a:p>
        </p:txBody>
      </p:sp>
      <p:sp>
        <p:nvSpPr>
          <p:cNvPr id="22" name="Пятиугольник 21"/>
          <p:cNvSpPr/>
          <p:nvPr/>
        </p:nvSpPr>
        <p:spPr>
          <a:xfrm>
            <a:off x="250825" y="5572125"/>
            <a:ext cx="2892425" cy="881063"/>
          </a:xfrm>
          <a:prstGeom prst="homePlate">
            <a:avLst>
              <a:gd name="adj" fmla="val 109325"/>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schemeClr val="tx1"/>
                </a:solidFill>
                <a:latin typeface="Times New Roman" pitchFamily="18" charset="0"/>
              </a:rPr>
              <a:t>Обслуживание государственного и муниципального долга </a:t>
            </a:r>
          </a:p>
          <a:p>
            <a:pPr algn="ctr" fontAlgn="auto">
              <a:spcBef>
                <a:spcPts val="0"/>
              </a:spcBef>
              <a:spcAft>
                <a:spcPts val="0"/>
              </a:spcAft>
              <a:defRPr/>
            </a:pPr>
            <a:r>
              <a:rPr lang="ru-RU" sz="1300" b="1" dirty="0">
                <a:solidFill>
                  <a:schemeClr val="tx1"/>
                </a:solidFill>
                <a:latin typeface="Times New Roman" pitchFamily="18" charset="0"/>
              </a:rPr>
              <a:t>9,6 тыс. руб.</a:t>
            </a:r>
          </a:p>
        </p:txBody>
      </p:sp>
      <p:sp>
        <p:nvSpPr>
          <p:cNvPr id="23" name="Пятиугольник 22"/>
          <p:cNvSpPr/>
          <p:nvPr/>
        </p:nvSpPr>
        <p:spPr>
          <a:xfrm>
            <a:off x="250825" y="3860800"/>
            <a:ext cx="2892425" cy="647700"/>
          </a:xfrm>
          <a:prstGeom prst="homePlate">
            <a:avLst>
              <a:gd name="adj" fmla="val 109325"/>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rPr>
              <a:t>Национальная экономика  131 766,2 тыс. руб.</a:t>
            </a:r>
          </a:p>
        </p:txBody>
      </p:sp>
      <p:sp>
        <p:nvSpPr>
          <p:cNvPr id="24" name="Пятиугольник 23"/>
          <p:cNvSpPr/>
          <p:nvPr/>
        </p:nvSpPr>
        <p:spPr>
          <a:xfrm>
            <a:off x="250825" y="4643438"/>
            <a:ext cx="2963863" cy="785812"/>
          </a:xfrm>
          <a:prstGeom prst="homePlate">
            <a:avLst>
              <a:gd name="adj" fmla="val 109325"/>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rPr>
              <a:t>Охрана окружающей среды  </a:t>
            </a:r>
          </a:p>
          <a:p>
            <a:pPr algn="ctr" fontAlgn="auto">
              <a:spcBef>
                <a:spcPts val="0"/>
              </a:spcBef>
              <a:spcAft>
                <a:spcPts val="0"/>
              </a:spcAft>
              <a:defRPr/>
            </a:pPr>
            <a:r>
              <a:rPr lang="ru-RU" sz="1400" b="1" dirty="0">
                <a:solidFill>
                  <a:schemeClr val="tx1"/>
                </a:solidFill>
                <a:latin typeface="Times New Roman" pitchFamily="18" charset="0"/>
              </a:rPr>
              <a:t>1 867,7 тыс. руб</a:t>
            </a:r>
            <a:r>
              <a:rPr lang="ru-RU" sz="1400" b="1" dirty="0">
                <a:solidFill>
                  <a:schemeClr val="bg1"/>
                </a:solidFill>
                <a:latin typeface="Times New Roman" pitchFamily="18" charset="0"/>
              </a:rPr>
              <a:t>.</a:t>
            </a:r>
          </a:p>
        </p:txBody>
      </p:sp>
      <p:sp>
        <p:nvSpPr>
          <p:cNvPr id="189455" name="AutoShape 21"/>
          <p:cNvSpPr>
            <a:spLocks noChangeArrowheads="1"/>
          </p:cNvSpPr>
          <p:nvPr/>
        </p:nvSpPr>
        <p:spPr bwMode="auto">
          <a:xfrm rot="10800000">
            <a:off x="6072188" y="5908675"/>
            <a:ext cx="2820987" cy="833438"/>
          </a:xfrm>
          <a:prstGeom prst="homePlate">
            <a:avLst>
              <a:gd name="adj" fmla="val 101198"/>
            </a:avLst>
          </a:prstGeom>
          <a:solidFill>
            <a:srgbClr val="92D050"/>
          </a:solidFill>
          <a:ln w="9525">
            <a:solidFill>
              <a:srgbClr val="00FFFF"/>
            </a:solidFill>
            <a:miter lim="800000"/>
            <a:headEnd/>
            <a:tailEnd/>
          </a:ln>
        </p:spPr>
        <p:txBody>
          <a:bodyPr rot="10800000" wrap="none" anchor="ctr" anchorCtr="1"/>
          <a:lstStyle/>
          <a:p>
            <a:pPr algn="ctr"/>
            <a:r>
              <a:rPr lang="ru-RU" sz="1400" b="1">
                <a:latin typeface="Times New Roman" pitchFamily="18" charset="0"/>
              </a:rPr>
              <a:t>Средства массовой </a:t>
            </a:r>
          </a:p>
          <a:p>
            <a:pPr algn="ctr"/>
            <a:r>
              <a:rPr lang="ru-RU" sz="1400" b="1">
                <a:latin typeface="Times New Roman" pitchFamily="18" charset="0"/>
              </a:rPr>
              <a:t>информации</a:t>
            </a:r>
          </a:p>
          <a:p>
            <a:pPr algn="ctr"/>
            <a:r>
              <a:rPr lang="ru-RU" sz="1400" b="1">
                <a:latin typeface="Times New Roman" pitchFamily="18" charset="0"/>
              </a:rPr>
              <a:t>2910,5 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388" y="115888"/>
            <a:ext cx="8785225" cy="669925"/>
          </a:xfrm>
        </p:spPr>
        <p:txBody>
          <a:bodyPr rtlCol="0">
            <a:normAutofit fontScale="90000"/>
          </a:bodyPr>
          <a:lstStyle/>
          <a:p>
            <a:pPr eaLnBrk="1" fontAlgn="auto" hangingPunct="1">
              <a:spcAft>
                <a:spcPts val="0"/>
              </a:spcAft>
              <a:defRPr/>
            </a:pPr>
            <a:r>
              <a:rPr lang="ru-RU" sz="2400" b="1" dirty="0" smtClean="0">
                <a:solidFill>
                  <a:srgbClr val="7030A0"/>
                </a:solidFill>
                <a:latin typeface="Times New Roman" pitchFamily="18" charset="0"/>
                <a:cs typeface="Times New Roman" pitchFamily="18" charset="0"/>
              </a:rPr>
              <a:t>Расходная часть бюджета Артемовского городского округа</a:t>
            </a:r>
            <a:br>
              <a:rPr lang="ru-RU" sz="2400" b="1" dirty="0" smtClean="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 в 2016-2018 годах</a:t>
            </a:r>
          </a:p>
        </p:txBody>
      </p:sp>
      <p:graphicFrame>
        <p:nvGraphicFramePr>
          <p:cNvPr id="4" name="Таблица 3"/>
          <p:cNvGraphicFramePr>
            <a:graphicFrameLocks noGrp="1"/>
          </p:cNvGraphicFramePr>
          <p:nvPr/>
        </p:nvGraphicFramePr>
        <p:xfrm>
          <a:off x="142875" y="785813"/>
          <a:ext cx="8858250" cy="5889625"/>
        </p:xfrm>
        <a:graphic>
          <a:graphicData uri="http://schemas.openxmlformats.org/drawingml/2006/table">
            <a:tbl>
              <a:tblPr>
                <a:tableStyleId>{D7AC3CCA-C797-4891-BE02-D94E43425B78}</a:tableStyleId>
              </a:tblPr>
              <a:tblGrid>
                <a:gridCol w="545580"/>
                <a:gridCol w="1542972"/>
                <a:gridCol w="864229"/>
                <a:gridCol w="792210"/>
                <a:gridCol w="648171"/>
                <a:gridCol w="792210"/>
                <a:gridCol w="864229"/>
                <a:gridCol w="720190"/>
                <a:gridCol w="792210"/>
                <a:gridCol w="792210"/>
                <a:gridCol w="504101"/>
              </a:tblGrid>
              <a:tr h="286524">
                <a:tc rowSpan="2">
                  <a:txBody>
                    <a:bodyPr/>
                    <a:lstStyle/>
                    <a:p>
                      <a:pPr algn="ctr" fontAlgn="b"/>
                      <a:r>
                        <a:rPr lang="ru-RU" sz="1200" b="1" u="none" strike="noStrike" dirty="0">
                          <a:latin typeface="Times New Roman" pitchFamily="18" charset="0"/>
                          <a:cs typeface="Times New Roman" pitchFamily="18" charset="0"/>
                        </a:rPr>
                        <a:t>Раздел</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rowSpan="2">
                  <a:txBody>
                    <a:bodyPr/>
                    <a:lstStyle/>
                    <a:p>
                      <a:pPr algn="ctr" fontAlgn="b"/>
                      <a:r>
                        <a:rPr lang="ru-RU" sz="1200" b="1" u="none" strike="noStrike" dirty="0">
                          <a:latin typeface="Times New Roman" pitchFamily="18" charset="0"/>
                          <a:cs typeface="Times New Roman" pitchFamily="18" charset="0"/>
                        </a:rPr>
                        <a:t>Наименование</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gridSpan="3">
                  <a:txBody>
                    <a:bodyPr/>
                    <a:lstStyle/>
                    <a:p>
                      <a:pPr algn="ctr" fontAlgn="b"/>
                      <a:r>
                        <a:rPr lang="ru-RU" sz="1400" b="1" u="none" strike="noStrike" dirty="0" smtClean="0">
                          <a:latin typeface="Times New Roman" pitchFamily="18" charset="0"/>
                          <a:cs typeface="Times New Roman" pitchFamily="18" charset="0"/>
                        </a:rPr>
                        <a:t>2016 </a:t>
                      </a:r>
                      <a:r>
                        <a:rPr lang="ru-RU" sz="1400" b="1" u="none" strike="noStrike" dirty="0">
                          <a:latin typeface="Times New Roman" pitchFamily="18" charset="0"/>
                          <a:cs typeface="Times New Roman" pitchFamily="18" charset="0"/>
                        </a:rPr>
                        <a:t>год</a:t>
                      </a:r>
                      <a:endParaRPr lang="ru-RU" sz="14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b"/>
                      <a:r>
                        <a:rPr lang="ru-RU" sz="1400" b="1" u="none" strike="noStrike" dirty="0" smtClean="0">
                          <a:latin typeface="Times New Roman" pitchFamily="18" charset="0"/>
                          <a:cs typeface="Times New Roman" pitchFamily="18" charset="0"/>
                        </a:rPr>
                        <a:t>2017 </a:t>
                      </a:r>
                      <a:r>
                        <a:rPr lang="ru-RU" sz="1400" b="1" u="none" strike="noStrike" dirty="0">
                          <a:latin typeface="Times New Roman" pitchFamily="18" charset="0"/>
                          <a:cs typeface="Times New Roman" pitchFamily="18" charset="0"/>
                        </a:rPr>
                        <a:t>год</a:t>
                      </a:r>
                      <a:endParaRPr lang="ru-RU" sz="14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ctr" fontAlgn="b"/>
                      <a:r>
                        <a:rPr lang="ru-RU" sz="1400" b="1" u="none" strike="noStrike" dirty="0" smtClean="0">
                          <a:latin typeface="Times New Roman" pitchFamily="18" charset="0"/>
                          <a:cs typeface="Times New Roman" pitchFamily="18" charset="0"/>
                        </a:rPr>
                        <a:t>2018 </a:t>
                      </a:r>
                      <a:r>
                        <a:rPr lang="ru-RU" sz="1400" b="1" u="none" strike="noStrike" dirty="0">
                          <a:latin typeface="Times New Roman" pitchFamily="18" charset="0"/>
                          <a:cs typeface="Times New Roman" pitchFamily="18" charset="0"/>
                        </a:rPr>
                        <a:t>год</a:t>
                      </a:r>
                      <a:endParaRPr lang="ru-RU" sz="14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hMerge="1">
                  <a:txBody>
                    <a:bodyPr/>
                    <a:lstStyle/>
                    <a:p>
                      <a:endParaRPr lang="ru-RU"/>
                    </a:p>
                  </a:txBody>
                  <a:tcPr/>
                </a:tc>
                <a:tc hMerge="1">
                  <a:txBody>
                    <a:bodyPr/>
                    <a:lstStyle/>
                    <a:p>
                      <a:endParaRPr lang="ru-RU"/>
                    </a:p>
                  </a:txBody>
                  <a:tcPr/>
                </a:tc>
              </a:tr>
              <a:tr h="333643">
                <a:tc vMerge="1">
                  <a:txBody>
                    <a:bodyPr/>
                    <a:lstStyle/>
                    <a:p>
                      <a:endParaRPr lang="ru-RU"/>
                    </a:p>
                  </a:txBody>
                  <a:tcPr/>
                </a:tc>
                <a:tc vMerge="1">
                  <a:txBody>
                    <a:bodyPr/>
                    <a:lstStyle/>
                    <a:p>
                      <a:endParaRPr lang="ru-RU"/>
                    </a:p>
                  </a:txBody>
                  <a:tcPr/>
                </a:tc>
                <a:tc>
                  <a:txBody>
                    <a:bodyPr/>
                    <a:lstStyle/>
                    <a:p>
                      <a:pPr algn="ctr" fontAlgn="b"/>
                      <a:r>
                        <a:rPr lang="ru-RU" sz="1200" b="1" u="none" strike="noStrike" dirty="0">
                          <a:latin typeface="Times New Roman" pitchFamily="18" charset="0"/>
                          <a:cs typeface="Times New Roman" pitchFamily="18" charset="0"/>
                        </a:rPr>
                        <a:t>План</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Факт</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План</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Факт</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План</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Факт</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200" b="1" u="none" strike="noStrike" dirty="0">
                          <a:latin typeface="Times New Roman" pitchFamily="18" charset="0"/>
                          <a:cs typeface="Times New Roman" pitchFamily="18" charset="0"/>
                        </a:rPr>
                        <a:t>%</a:t>
                      </a:r>
                      <a:endParaRPr lang="ru-RU" sz="12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r>
              <a:tr h="324702">
                <a:tc>
                  <a:txBody>
                    <a:bodyPr/>
                    <a:lstStyle/>
                    <a:p>
                      <a:pPr algn="ctr" fontAlgn="b"/>
                      <a:r>
                        <a:rPr lang="ru-RU" sz="1400" u="none" strike="noStrike" dirty="0">
                          <a:latin typeface="Times New Roman" pitchFamily="18" charset="0"/>
                          <a:cs typeface="Times New Roman" pitchFamily="18" charset="0"/>
                        </a:rPr>
                        <a:t>0100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Общегосударственные вопросы</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128472,8</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122813,5</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95,6</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115 772,8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113 </a:t>
                      </a:r>
                      <a:r>
                        <a:rPr lang="ru-RU" sz="1000" b="0" i="0" u="none" strike="noStrike" dirty="0" smtClean="0">
                          <a:latin typeface="Times New Roman"/>
                        </a:rPr>
                        <a:t>958,1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98,4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131 190,5</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127 270,7</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97,0</a:t>
                      </a:r>
                      <a:endParaRPr lang="ru-RU" sz="1000" b="0" i="0" u="none" strike="noStrike" dirty="0">
                        <a:latin typeface="Times New Roman"/>
                      </a:endParaRPr>
                    </a:p>
                  </a:txBody>
                  <a:tcPr marL="9525" marR="9525" marT="9525" marB="0" anchor="b">
                    <a:solidFill>
                      <a:schemeClr val="accent6">
                        <a:lumMod val="20000"/>
                        <a:lumOff val="80000"/>
                      </a:schemeClr>
                    </a:solidFill>
                  </a:tcPr>
                </a:tc>
              </a:tr>
              <a:tr h="346314">
                <a:tc>
                  <a:txBody>
                    <a:bodyPr/>
                    <a:lstStyle/>
                    <a:p>
                      <a:pPr algn="ctr" fontAlgn="b"/>
                      <a:r>
                        <a:rPr lang="ru-RU" sz="1400" u="none" strike="noStrike" dirty="0">
                          <a:latin typeface="Times New Roman" pitchFamily="18" charset="0"/>
                          <a:cs typeface="Times New Roman" pitchFamily="18" charset="0"/>
                        </a:rPr>
                        <a:t>0200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Национальная оборона</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2763,3</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2718,8</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98,4</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2 560,8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 </a:t>
                      </a:r>
                      <a:r>
                        <a:rPr lang="ru-RU" sz="1000" b="0" i="0" u="none" strike="noStrike" dirty="0" smtClean="0">
                          <a:latin typeface="Times New Roman"/>
                        </a:rPr>
                        <a:t>549,7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99,6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2 715,9</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2 692,2</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99,1</a:t>
                      </a:r>
                      <a:endParaRPr lang="ru-RU" sz="1000" b="0" i="0" u="none" strike="noStrike" dirty="0">
                        <a:latin typeface="Times New Roman"/>
                      </a:endParaRPr>
                    </a:p>
                  </a:txBody>
                  <a:tcPr marL="9525" marR="9525" marT="9525" marB="0" anchor="b">
                    <a:solidFill>
                      <a:schemeClr val="accent6">
                        <a:lumMod val="20000"/>
                        <a:lumOff val="80000"/>
                      </a:schemeClr>
                    </a:solidFill>
                  </a:tcPr>
                </a:tc>
              </a:tr>
              <a:tr h="487924">
                <a:tc>
                  <a:txBody>
                    <a:bodyPr/>
                    <a:lstStyle/>
                    <a:p>
                      <a:pPr algn="ctr" fontAlgn="b"/>
                      <a:r>
                        <a:rPr lang="ru-RU" sz="1400" u="none" strike="noStrike" dirty="0">
                          <a:latin typeface="Times New Roman" pitchFamily="18" charset="0"/>
                          <a:cs typeface="Times New Roman" pitchFamily="18" charset="0"/>
                        </a:rPr>
                        <a:t>0300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Национальная безопасность и правоохранительная деятельность</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39764,8</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39548,5</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99,5</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31 </a:t>
                      </a:r>
                      <a:r>
                        <a:rPr lang="ru-RU" sz="1000" b="0" i="0" u="none" strike="noStrike" dirty="0" smtClean="0">
                          <a:latin typeface="Times New Roman"/>
                        </a:rPr>
                        <a:t>086,8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30 </a:t>
                      </a:r>
                      <a:r>
                        <a:rPr lang="ru-RU" sz="1000" b="0" i="0" u="none" strike="noStrike" dirty="0" smtClean="0">
                          <a:latin typeface="Times New Roman"/>
                        </a:rPr>
                        <a:t>580,7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98,4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27 309,4</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22 991,7</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84,2</a:t>
                      </a:r>
                      <a:endParaRPr lang="ru-RU" sz="1000" b="0" i="0" u="none" strike="noStrike" dirty="0">
                        <a:latin typeface="Times New Roman"/>
                      </a:endParaRPr>
                    </a:p>
                  </a:txBody>
                  <a:tcPr marL="9525" marR="9525" marT="9525" marB="0" anchor="b">
                    <a:solidFill>
                      <a:schemeClr val="accent6">
                        <a:lumMod val="20000"/>
                        <a:lumOff val="80000"/>
                      </a:schemeClr>
                    </a:solidFill>
                  </a:tcPr>
                </a:tc>
              </a:tr>
              <a:tr h="304340">
                <a:tc>
                  <a:txBody>
                    <a:bodyPr/>
                    <a:lstStyle/>
                    <a:p>
                      <a:pPr algn="ctr" fontAlgn="b"/>
                      <a:r>
                        <a:rPr lang="ru-RU" sz="1400" u="none" strike="noStrike" dirty="0">
                          <a:latin typeface="Times New Roman" pitchFamily="18" charset="0"/>
                          <a:cs typeface="Times New Roman" pitchFamily="18" charset="0"/>
                        </a:rPr>
                        <a:t>0400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Национальная экономика</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108629,7</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107686,8</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99,1</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109 571,7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77 </a:t>
                      </a:r>
                      <a:r>
                        <a:rPr lang="ru-RU" sz="1000" b="0" i="0" u="none" strike="noStrike" dirty="0" smtClean="0">
                          <a:latin typeface="Times New Roman"/>
                        </a:rPr>
                        <a:t>589,4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70,8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146 793,1</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131 766,2</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89,8</a:t>
                      </a:r>
                      <a:endParaRPr lang="ru-RU" sz="1000" b="0" i="0" u="none" strike="noStrike" dirty="0">
                        <a:latin typeface="Times New Roman"/>
                      </a:endParaRPr>
                    </a:p>
                  </a:txBody>
                  <a:tcPr marL="9525" marR="9525" marT="9525" marB="0" anchor="b">
                    <a:solidFill>
                      <a:schemeClr val="accent6">
                        <a:lumMod val="20000"/>
                        <a:lumOff val="80000"/>
                      </a:schemeClr>
                    </a:solidFill>
                  </a:tcPr>
                </a:tc>
              </a:tr>
              <a:tr h="360040">
                <a:tc>
                  <a:txBody>
                    <a:bodyPr/>
                    <a:lstStyle/>
                    <a:p>
                      <a:pPr algn="ctr" fontAlgn="b"/>
                      <a:r>
                        <a:rPr lang="ru-RU" sz="1400" u="none" strike="noStrike" dirty="0">
                          <a:latin typeface="Times New Roman" pitchFamily="18" charset="0"/>
                          <a:cs typeface="Times New Roman" pitchFamily="18" charset="0"/>
                        </a:rPr>
                        <a:t>0500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Жилищно-коммунальное хозяйство</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170733,5</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164649,5</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96,4</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237 </a:t>
                      </a:r>
                      <a:r>
                        <a:rPr lang="ru-RU" sz="1000" b="0" i="0" u="none" strike="noStrike" dirty="0" smtClean="0">
                          <a:latin typeface="Times New Roman"/>
                        </a:rPr>
                        <a:t>146,3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214 </a:t>
                      </a:r>
                      <a:r>
                        <a:rPr lang="ru-RU" sz="1000" b="0" i="0" u="none" strike="noStrike" dirty="0" smtClean="0">
                          <a:latin typeface="Times New Roman"/>
                        </a:rPr>
                        <a:t>158,8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90,3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279 329,1</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226 654,5</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81,1</a:t>
                      </a:r>
                      <a:endParaRPr lang="ru-RU" sz="1000" b="0" i="0" u="none" strike="noStrike" dirty="0">
                        <a:latin typeface="Times New Roman"/>
                      </a:endParaRPr>
                    </a:p>
                  </a:txBody>
                  <a:tcPr marL="9525" marR="9525" marT="9525" marB="0" anchor="b">
                    <a:solidFill>
                      <a:schemeClr val="accent6">
                        <a:lumMod val="20000"/>
                        <a:lumOff val="80000"/>
                      </a:schemeClr>
                    </a:solidFill>
                  </a:tcPr>
                </a:tc>
              </a:tr>
              <a:tr h="382668">
                <a:tc>
                  <a:txBody>
                    <a:bodyPr/>
                    <a:lstStyle/>
                    <a:p>
                      <a:pPr algn="ctr" fontAlgn="b"/>
                      <a:r>
                        <a:rPr lang="ru-RU" sz="1400" u="none" strike="noStrike" dirty="0">
                          <a:latin typeface="Times New Roman" pitchFamily="18" charset="0"/>
                          <a:cs typeface="Times New Roman" pitchFamily="18" charset="0"/>
                        </a:rPr>
                        <a:t>0600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Охрана окружающей среды</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1584,1</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1534,3</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96,9</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3 </a:t>
                      </a:r>
                      <a:r>
                        <a:rPr lang="ru-RU" sz="1000" b="0" i="0" u="none" strike="noStrike" dirty="0" smtClean="0">
                          <a:latin typeface="Times New Roman"/>
                        </a:rPr>
                        <a:t>390,1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 </a:t>
                      </a:r>
                      <a:r>
                        <a:rPr lang="ru-RU" sz="1000" b="0" i="0" u="none" strike="noStrike" dirty="0" smtClean="0">
                          <a:latin typeface="Times New Roman"/>
                        </a:rPr>
                        <a:t>944,8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86,9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2 264,9</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1 867,7</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82,5</a:t>
                      </a:r>
                      <a:endParaRPr lang="ru-RU" sz="1000" b="0" i="0" u="none" strike="noStrike" dirty="0">
                        <a:latin typeface="Times New Roman"/>
                      </a:endParaRPr>
                    </a:p>
                  </a:txBody>
                  <a:tcPr marL="9525" marR="9525" marT="9525" marB="0" anchor="b">
                    <a:solidFill>
                      <a:schemeClr val="accent6">
                        <a:lumMod val="20000"/>
                        <a:lumOff val="80000"/>
                      </a:schemeClr>
                    </a:solidFill>
                  </a:tcPr>
                </a:tc>
              </a:tr>
              <a:tr h="321150">
                <a:tc>
                  <a:txBody>
                    <a:bodyPr/>
                    <a:lstStyle/>
                    <a:p>
                      <a:pPr algn="ctr" fontAlgn="b"/>
                      <a:r>
                        <a:rPr lang="ru-RU" sz="1400" u="none" strike="noStrike" dirty="0">
                          <a:latin typeface="Times New Roman" pitchFamily="18" charset="0"/>
                          <a:cs typeface="Times New Roman" pitchFamily="18" charset="0"/>
                        </a:rPr>
                        <a:t>0700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Образование</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965383,1</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954372,7</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98,9</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1 </a:t>
                      </a:r>
                      <a:r>
                        <a:rPr lang="ru-RU" sz="1000" b="0" i="0" u="none" strike="noStrike" dirty="0">
                          <a:latin typeface="Times New Roman"/>
                        </a:rPr>
                        <a:t>000 </a:t>
                      </a:r>
                      <a:r>
                        <a:rPr lang="ru-RU" sz="1000" b="0" i="0" u="none" strike="noStrike" dirty="0" smtClean="0">
                          <a:latin typeface="Times New Roman"/>
                        </a:rPr>
                        <a:t>373,1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986 </a:t>
                      </a:r>
                      <a:r>
                        <a:rPr lang="ru-RU" sz="1000" b="0" i="0" u="none" strike="noStrike" dirty="0" smtClean="0">
                          <a:latin typeface="Times New Roman"/>
                        </a:rPr>
                        <a:t>606,7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98,6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1 050 167,1</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1 042 433,9</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99,3</a:t>
                      </a:r>
                      <a:endParaRPr lang="ru-RU" sz="1000" b="0" i="0" u="none" strike="noStrike" dirty="0">
                        <a:latin typeface="Times New Roman"/>
                      </a:endParaRPr>
                    </a:p>
                  </a:txBody>
                  <a:tcPr marL="9525" marR="9525" marT="9525" marB="0" anchor="b">
                    <a:solidFill>
                      <a:schemeClr val="accent6">
                        <a:lumMod val="20000"/>
                        <a:lumOff val="80000"/>
                      </a:schemeClr>
                    </a:solidFill>
                  </a:tcPr>
                </a:tc>
              </a:tr>
              <a:tr h="353968">
                <a:tc>
                  <a:txBody>
                    <a:bodyPr/>
                    <a:lstStyle/>
                    <a:p>
                      <a:pPr algn="ctr" fontAlgn="b"/>
                      <a:r>
                        <a:rPr lang="ru-RU" sz="1400" u="none" strike="noStrike" dirty="0">
                          <a:latin typeface="Times New Roman" pitchFamily="18" charset="0"/>
                          <a:cs typeface="Times New Roman" pitchFamily="18" charset="0"/>
                        </a:rPr>
                        <a:t>0800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Культура, кинематография </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102263,6</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102244,7</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100,0</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138 </a:t>
                      </a:r>
                      <a:r>
                        <a:rPr lang="ru-RU" sz="1000" b="0" i="0" u="none" strike="noStrike" dirty="0" smtClean="0">
                          <a:latin typeface="Times New Roman"/>
                        </a:rPr>
                        <a:t>006,7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137 </a:t>
                      </a:r>
                      <a:r>
                        <a:rPr lang="ru-RU" sz="1000" b="0" i="0" u="none" strike="noStrike" dirty="0" smtClean="0">
                          <a:latin typeface="Times New Roman"/>
                        </a:rPr>
                        <a:t>915,5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99,9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147 271,1</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147 261,7</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100,0</a:t>
                      </a:r>
                      <a:endParaRPr lang="ru-RU" sz="1000" b="0" i="0" u="none" strike="noStrike" dirty="0">
                        <a:latin typeface="Times New Roman"/>
                      </a:endParaRPr>
                    </a:p>
                  </a:txBody>
                  <a:tcPr marL="9525" marR="9525" marT="9525" marB="0" anchor="b">
                    <a:solidFill>
                      <a:schemeClr val="accent6">
                        <a:lumMod val="20000"/>
                        <a:lumOff val="80000"/>
                      </a:schemeClr>
                    </a:solidFill>
                  </a:tcPr>
                </a:tc>
              </a:tr>
              <a:tr h="321150">
                <a:tc>
                  <a:txBody>
                    <a:bodyPr/>
                    <a:lstStyle/>
                    <a:p>
                      <a:pPr algn="ctr" fontAlgn="b"/>
                      <a:r>
                        <a:rPr lang="ru-RU" sz="1400" b="0" i="0" u="none" strike="noStrike" dirty="0" smtClean="0">
                          <a:latin typeface="Times New Roman" pitchFamily="18" charset="0"/>
                          <a:cs typeface="Times New Roman" pitchFamily="18" charset="0"/>
                        </a:rPr>
                        <a:t>0900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smtClean="0">
                          <a:latin typeface="Times New Roman" pitchFamily="18" charset="0"/>
                          <a:cs typeface="Times New Roman" pitchFamily="18" charset="0"/>
                        </a:rPr>
                        <a:t>Здравоохранение</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b="0" i="0" u="none" strike="noStrike" dirty="0" smtClean="0">
                          <a:latin typeface="Times New Roman" pitchFamily="18" charset="0"/>
                          <a:cs typeface="Times New Roman" pitchFamily="18" charset="0"/>
                        </a:rPr>
                        <a:t>0,0</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0" i="0" u="none" strike="noStrike" dirty="0" smtClean="0">
                          <a:latin typeface="Times New Roman" pitchFamily="18" charset="0"/>
                          <a:cs typeface="Times New Roman" pitchFamily="18" charset="0"/>
                        </a:rPr>
                        <a:t>0,0</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0" i="0" u="none" strike="noStrike" dirty="0" smtClean="0">
                          <a:latin typeface="Times New Roman" pitchFamily="18" charset="0"/>
                          <a:cs typeface="Times New Roman" pitchFamily="18" charset="0"/>
                        </a:rPr>
                        <a:t>-</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0" i="0" u="none" strike="noStrike" dirty="0" smtClean="0">
                          <a:latin typeface="Times New Roman"/>
                        </a:rPr>
                        <a:t>0,0</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0,0</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500,0</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500,0</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100,0</a:t>
                      </a:r>
                      <a:endParaRPr lang="ru-RU" sz="1000" b="0" i="0" u="none" strike="noStrike" dirty="0">
                        <a:latin typeface="Times New Roman"/>
                      </a:endParaRPr>
                    </a:p>
                  </a:txBody>
                  <a:tcPr marL="9525" marR="9525" marT="9525" marB="0" anchor="b">
                    <a:solidFill>
                      <a:schemeClr val="accent6">
                        <a:lumMod val="20000"/>
                        <a:lumOff val="80000"/>
                      </a:schemeClr>
                    </a:solidFill>
                  </a:tcPr>
                </a:tc>
              </a:tr>
              <a:tr h="321150">
                <a:tc>
                  <a:txBody>
                    <a:bodyPr/>
                    <a:lstStyle/>
                    <a:p>
                      <a:pPr algn="ctr" fontAlgn="b"/>
                      <a:r>
                        <a:rPr lang="ru-RU" sz="1400" u="none" strike="noStrike" dirty="0">
                          <a:latin typeface="Times New Roman" pitchFamily="18" charset="0"/>
                          <a:cs typeface="Times New Roman" pitchFamily="18" charset="0"/>
                        </a:rPr>
                        <a:t>1000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Социальная политика</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268377,9</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233894,9</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87,2</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281 383,2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230 422,1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81,9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291 945,1</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248 552,9</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85,1</a:t>
                      </a:r>
                      <a:endParaRPr lang="ru-RU" sz="1000" b="0" i="0" u="none" strike="noStrike" dirty="0">
                        <a:latin typeface="Times New Roman"/>
                      </a:endParaRPr>
                    </a:p>
                  </a:txBody>
                  <a:tcPr marL="9525" marR="9525" marT="9525" marB="0" anchor="b">
                    <a:solidFill>
                      <a:schemeClr val="accent6">
                        <a:lumMod val="20000"/>
                        <a:lumOff val="80000"/>
                      </a:schemeClr>
                    </a:solidFill>
                  </a:tcPr>
                </a:tc>
              </a:tr>
              <a:tr h="382668">
                <a:tc>
                  <a:txBody>
                    <a:bodyPr/>
                    <a:lstStyle/>
                    <a:p>
                      <a:pPr algn="ctr" fontAlgn="b"/>
                      <a:r>
                        <a:rPr lang="ru-RU" sz="1400" u="none" strike="noStrike" dirty="0">
                          <a:latin typeface="Times New Roman" pitchFamily="18" charset="0"/>
                          <a:cs typeface="Times New Roman" pitchFamily="18" charset="0"/>
                        </a:rPr>
                        <a:t>1100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Физическая культура и спорт</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18166,3</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16954,8</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93,3</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24 </a:t>
                      </a:r>
                      <a:r>
                        <a:rPr lang="ru-RU" sz="1000" b="0" i="0" u="none" strike="noStrike" dirty="0" smtClean="0">
                          <a:latin typeface="Times New Roman"/>
                        </a:rPr>
                        <a:t>622,4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20 </a:t>
                      </a:r>
                      <a:r>
                        <a:rPr lang="ru-RU" sz="1000" b="0" i="0" u="none" strike="noStrike" dirty="0" smtClean="0">
                          <a:latin typeface="Times New Roman"/>
                        </a:rPr>
                        <a:t>244,8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82,2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66 688,2</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54 219,0</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81,3</a:t>
                      </a:r>
                      <a:endParaRPr lang="ru-RU" sz="1000" b="0" i="0" u="none" strike="noStrike" dirty="0">
                        <a:latin typeface="Times New Roman"/>
                      </a:endParaRPr>
                    </a:p>
                  </a:txBody>
                  <a:tcPr marL="9525" marR="9525" marT="9525" marB="0" anchor="b">
                    <a:solidFill>
                      <a:schemeClr val="accent6">
                        <a:lumMod val="20000"/>
                        <a:lumOff val="80000"/>
                      </a:schemeClr>
                    </a:solidFill>
                  </a:tcPr>
                </a:tc>
              </a:tr>
              <a:tr h="382668">
                <a:tc>
                  <a:txBody>
                    <a:bodyPr/>
                    <a:lstStyle/>
                    <a:p>
                      <a:pPr algn="ctr" fontAlgn="b"/>
                      <a:r>
                        <a:rPr lang="ru-RU" sz="1400" u="none" strike="noStrike" dirty="0">
                          <a:latin typeface="Times New Roman" pitchFamily="18" charset="0"/>
                          <a:cs typeface="Times New Roman" pitchFamily="18" charset="0"/>
                        </a:rPr>
                        <a:t>1200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Средства массовой информации</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2179,0</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2179,0</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100,0</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2 300,0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l" fontAlgn="b"/>
                      <a:r>
                        <a:rPr lang="ru-RU" sz="1000" b="0" i="0" u="none" strike="noStrike" dirty="0">
                          <a:latin typeface="Times New Roman"/>
                        </a:rPr>
                        <a:t>    </a:t>
                      </a:r>
                      <a:r>
                        <a:rPr lang="ru-RU" sz="1000" b="0" i="0" u="none" strike="noStrike" dirty="0" smtClean="0">
                          <a:latin typeface="Times New Roman"/>
                        </a:rPr>
                        <a:t> </a:t>
                      </a:r>
                      <a:r>
                        <a:rPr lang="ru-RU" sz="1000" b="0" i="0" u="none" strike="noStrike" dirty="0">
                          <a:latin typeface="Times New Roman"/>
                        </a:rPr>
                        <a:t>2 </a:t>
                      </a:r>
                      <a:r>
                        <a:rPr lang="ru-RU" sz="1000" b="0" i="0" u="none" strike="noStrike" dirty="0" smtClean="0">
                          <a:latin typeface="Times New Roman"/>
                        </a:rPr>
                        <a:t>300,0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100,0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2 910,5</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2 910,5</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100,0</a:t>
                      </a:r>
                      <a:endParaRPr lang="ru-RU" sz="1000" b="0" i="0" u="none" strike="noStrike" dirty="0">
                        <a:latin typeface="Times New Roman"/>
                      </a:endParaRPr>
                    </a:p>
                  </a:txBody>
                  <a:tcPr marL="9525" marR="9525" marT="9525" marB="0" anchor="b">
                    <a:solidFill>
                      <a:schemeClr val="accent6">
                        <a:lumMod val="20000"/>
                        <a:lumOff val="80000"/>
                      </a:schemeClr>
                    </a:solidFill>
                  </a:tcPr>
                </a:tc>
              </a:tr>
              <a:tr h="532210">
                <a:tc>
                  <a:txBody>
                    <a:bodyPr/>
                    <a:lstStyle/>
                    <a:p>
                      <a:pPr algn="ctr" fontAlgn="b"/>
                      <a:r>
                        <a:rPr lang="ru-RU" sz="1400" u="none" strike="noStrike" dirty="0">
                          <a:latin typeface="Times New Roman" pitchFamily="18" charset="0"/>
                          <a:cs typeface="Times New Roman" pitchFamily="18" charset="0"/>
                        </a:rPr>
                        <a:t>1300</a:t>
                      </a:r>
                      <a:endParaRPr lang="ru-RU" sz="14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u="none" strike="noStrike" dirty="0">
                          <a:latin typeface="Times New Roman" pitchFamily="18" charset="0"/>
                          <a:cs typeface="Times New Roman" pitchFamily="18" charset="0"/>
                        </a:rPr>
                        <a:t>Обслуживание государственного и муниципального долга</a:t>
                      </a:r>
                      <a:endParaRPr lang="ru-RU" sz="1000" b="0" i="0" u="none" strike="noStrike" dirty="0">
                        <a:latin typeface="Times New Roman" pitchFamily="18" charset="0"/>
                        <a:cs typeface="Times New Roman" pitchFamily="18" charset="0"/>
                      </a:endParaRPr>
                    </a:p>
                  </a:txBody>
                  <a:tcPr marL="36000" marR="6032" marT="6032" marB="0" anchor="b">
                    <a:solidFill>
                      <a:schemeClr val="accent6">
                        <a:lumMod val="20000"/>
                        <a:lumOff val="80000"/>
                      </a:schemeClr>
                    </a:solidFill>
                  </a:tcPr>
                </a:tc>
                <a:tc>
                  <a:txBody>
                    <a:bodyPr/>
                    <a:lstStyle/>
                    <a:p>
                      <a:pPr algn="ctr" fontAlgn="b"/>
                      <a:r>
                        <a:rPr lang="ru-RU" sz="1000" u="none" strike="noStrike">
                          <a:latin typeface="Times New Roman" pitchFamily="18" charset="0"/>
                          <a:cs typeface="Times New Roman" pitchFamily="18" charset="0"/>
                        </a:rPr>
                        <a:t>240,0</a:t>
                      </a:r>
                      <a:endParaRPr lang="ru-RU" sz="1000" b="0" i="0" u="none" strike="noStrike">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211,5</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u="none" strike="noStrike" dirty="0">
                          <a:latin typeface="Times New Roman" pitchFamily="18" charset="0"/>
                          <a:cs typeface="Times New Roman" pitchFamily="18" charset="0"/>
                        </a:rPr>
                        <a:t>88,1</a:t>
                      </a:r>
                      <a:endParaRPr lang="ru-RU" sz="1000" b="0"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12,9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12,6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a:latin typeface="Times New Roman"/>
                        </a:rPr>
                        <a:t>          </a:t>
                      </a:r>
                      <a:r>
                        <a:rPr lang="ru-RU" sz="1000" b="0" i="0" u="none" strike="noStrike" dirty="0" smtClean="0">
                          <a:latin typeface="Times New Roman"/>
                        </a:rPr>
                        <a:t>97,7   </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29,6</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9,6</a:t>
                      </a:r>
                      <a:endParaRPr lang="ru-RU" sz="1000" b="0"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0" i="0" u="none" strike="noStrike" dirty="0" smtClean="0">
                          <a:latin typeface="Times New Roman"/>
                        </a:rPr>
                        <a:t>32,4</a:t>
                      </a:r>
                      <a:endParaRPr lang="ru-RU" sz="1000" b="0" i="0" u="none" strike="noStrike" dirty="0">
                        <a:latin typeface="Times New Roman"/>
                      </a:endParaRPr>
                    </a:p>
                  </a:txBody>
                  <a:tcPr marL="9525" marR="9525" marT="9525" marB="0" anchor="b">
                    <a:solidFill>
                      <a:schemeClr val="accent6">
                        <a:lumMod val="20000"/>
                        <a:lumOff val="80000"/>
                      </a:schemeClr>
                    </a:solidFill>
                  </a:tcPr>
                </a:tc>
              </a:tr>
              <a:tr h="321150">
                <a:tc gridSpan="2">
                  <a:txBody>
                    <a:bodyPr/>
                    <a:lstStyle/>
                    <a:p>
                      <a:pPr algn="l" fontAlgn="b"/>
                      <a:r>
                        <a:rPr lang="ru-RU" sz="1600" b="1" u="none" strike="noStrike" dirty="0">
                          <a:latin typeface="Times New Roman" pitchFamily="18" charset="0"/>
                          <a:cs typeface="Times New Roman" pitchFamily="18" charset="0"/>
                        </a:rPr>
                        <a:t>Всего</a:t>
                      </a:r>
                      <a:endParaRPr lang="ru-RU" sz="16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hMerge="1">
                  <a:txBody>
                    <a:bodyPr/>
                    <a:lstStyle/>
                    <a:p>
                      <a:endParaRPr lang="ru-RU"/>
                    </a:p>
                  </a:txBody>
                  <a:tcPr/>
                </a:tc>
                <a:tc>
                  <a:txBody>
                    <a:bodyPr/>
                    <a:lstStyle/>
                    <a:p>
                      <a:pPr algn="ctr" fontAlgn="b"/>
                      <a:r>
                        <a:rPr lang="ru-RU" sz="1000" b="1" u="none" strike="noStrike" dirty="0" smtClean="0">
                          <a:latin typeface="Times New Roman" pitchFamily="18" charset="0"/>
                          <a:cs typeface="Times New Roman" pitchFamily="18" charset="0"/>
                        </a:rPr>
                        <a:t>1 808 558,10</a:t>
                      </a:r>
                      <a:endParaRPr lang="ru-RU" sz="10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1" u="none" strike="noStrike" dirty="0" smtClean="0">
                          <a:latin typeface="Times New Roman" pitchFamily="18" charset="0"/>
                          <a:cs typeface="Times New Roman" pitchFamily="18" charset="0"/>
                        </a:rPr>
                        <a:t>1 748 809,00</a:t>
                      </a:r>
                      <a:endParaRPr lang="ru-RU" sz="10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ctr" fontAlgn="b"/>
                      <a:r>
                        <a:rPr lang="ru-RU" sz="1000" b="1" u="none" strike="noStrike" dirty="0">
                          <a:latin typeface="Times New Roman" pitchFamily="18" charset="0"/>
                          <a:cs typeface="Times New Roman" pitchFamily="18" charset="0"/>
                        </a:rPr>
                        <a:t>96,70</a:t>
                      </a:r>
                      <a:endParaRPr lang="ru-RU" sz="1000" b="1" i="0" u="none" strike="noStrike" dirty="0">
                        <a:latin typeface="Times New Roman" pitchFamily="18" charset="0"/>
                        <a:cs typeface="Times New Roman" pitchFamily="18" charset="0"/>
                      </a:endParaRPr>
                    </a:p>
                  </a:txBody>
                  <a:tcPr marL="6032" marR="6032" marT="6032" marB="0" anchor="b">
                    <a:solidFill>
                      <a:schemeClr val="accent6">
                        <a:lumMod val="20000"/>
                        <a:lumOff val="80000"/>
                      </a:schemeClr>
                    </a:solidFill>
                  </a:tcPr>
                </a:tc>
                <a:tc>
                  <a:txBody>
                    <a:bodyPr/>
                    <a:lstStyle/>
                    <a:p>
                      <a:pPr algn="l" fontAlgn="b"/>
                      <a:r>
                        <a:rPr lang="ru-RU" sz="1000" b="1" i="0" u="none" strike="noStrike" dirty="0" smtClean="0">
                          <a:latin typeface="Times New Roman"/>
                        </a:rPr>
                        <a:t> </a:t>
                      </a:r>
                      <a:r>
                        <a:rPr lang="ru-RU" sz="1000" b="1" i="0" u="none" strike="noStrike" dirty="0">
                          <a:latin typeface="Times New Roman"/>
                        </a:rPr>
                        <a:t>1 946 </a:t>
                      </a:r>
                      <a:r>
                        <a:rPr lang="ru-RU" sz="1000" b="1" i="0" u="none" strike="noStrike" dirty="0" smtClean="0">
                          <a:latin typeface="Times New Roman"/>
                        </a:rPr>
                        <a:t>226,7  </a:t>
                      </a:r>
                      <a:endParaRPr lang="ru-RU" sz="1000" b="1"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1" i="0" u="none" strike="noStrike" dirty="0">
                          <a:latin typeface="Times New Roman"/>
                        </a:rPr>
                        <a:t> </a:t>
                      </a:r>
                      <a:r>
                        <a:rPr lang="ru-RU" sz="1000" b="1" i="0" u="none" strike="noStrike" dirty="0" smtClean="0">
                          <a:latin typeface="Times New Roman"/>
                        </a:rPr>
                        <a:t>1 </a:t>
                      </a:r>
                      <a:r>
                        <a:rPr lang="ru-RU" sz="1000" b="1" i="0" u="none" strike="noStrike" dirty="0">
                          <a:latin typeface="Times New Roman"/>
                        </a:rPr>
                        <a:t>819 </a:t>
                      </a:r>
                      <a:r>
                        <a:rPr lang="ru-RU" sz="1000" b="1" i="0" u="none" strike="noStrike" dirty="0" smtClean="0">
                          <a:latin typeface="Times New Roman"/>
                        </a:rPr>
                        <a:t>283,1  </a:t>
                      </a:r>
                      <a:endParaRPr lang="ru-RU" sz="1000" b="1"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1" i="0" u="none" strike="noStrike" dirty="0">
                          <a:latin typeface="Times New Roman"/>
                        </a:rPr>
                        <a:t>         </a:t>
                      </a:r>
                      <a:r>
                        <a:rPr lang="ru-RU" sz="1000" b="1" i="0" u="none" strike="noStrike" dirty="0" smtClean="0">
                          <a:latin typeface="Times New Roman"/>
                        </a:rPr>
                        <a:t>93,5  </a:t>
                      </a:r>
                      <a:endParaRPr lang="ru-RU" sz="1000" b="1"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1" i="0" u="none" strike="noStrike" dirty="0" smtClean="0">
                          <a:latin typeface="Times New Roman"/>
                        </a:rPr>
                        <a:t>2 149 214,5</a:t>
                      </a:r>
                      <a:endParaRPr lang="ru-RU" sz="1000" b="1"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1" i="0" u="none" strike="noStrike" dirty="0" smtClean="0">
                          <a:latin typeface="Times New Roman"/>
                        </a:rPr>
                        <a:t>2 009 130,6</a:t>
                      </a:r>
                      <a:endParaRPr lang="ru-RU" sz="1000" b="1" i="0" u="none" strike="noStrike" dirty="0">
                        <a:latin typeface="Times New Roman"/>
                      </a:endParaRPr>
                    </a:p>
                  </a:txBody>
                  <a:tcPr marL="9525" marR="9525" marT="9525" marB="0" anchor="b">
                    <a:solidFill>
                      <a:schemeClr val="accent6">
                        <a:lumMod val="20000"/>
                        <a:lumOff val="80000"/>
                      </a:schemeClr>
                    </a:solidFill>
                  </a:tcPr>
                </a:tc>
                <a:tc>
                  <a:txBody>
                    <a:bodyPr/>
                    <a:lstStyle/>
                    <a:p>
                      <a:pPr algn="ctr" fontAlgn="b"/>
                      <a:r>
                        <a:rPr lang="ru-RU" sz="1000" b="1" i="0" u="none" strike="noStrike" dirty="0" smtClean="0">
                          <a:latin typeface="Times New Roman"/>
                        </a:rPr>
                        <a:t>93,5</a:t>
                      </a:r>
                      <a:endParaRPr lang="ru-RU" sz="1000" b="1" i="0" u="none" strike="noStrike" dirty="0">
                        <a:latin typeface="Times New Roman"/>
                      </a:endParaRPr>
                    </a:p>
                  </a:txBody>
                  <a:tcPr marL="9525" marR="9525" marT="9525" marB="0" anchor="b">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Заголовок 1"/>
          <p:cNvSpPr>
            <a:spLocks noGrp="1"/>
          </p:cNvSpPr>
          <p:nvPr>
            <p:ph type="title"/>
          </p:nvPr>
        </p:nvSpPr>
        <p:spPr>
          <a:xfrm>
            <a:off x="395288" y="260350"/>
            <a:ext cx="8501062" cy="714375"/>
          </a:xfrm>
        </p:spPr>
        <p:txBody>
          <a:bodyPr/>
          <a:lstStyle/>
          <a:p>
            <a:pPr eaLnBrk="1" hangingPunct="1"/>
            <a:r>
              <a:rPr lang="ru-RU" sz="2400" b="1" smtClean="0">
                <a:solidFill>
                  <a:srgbClr val="7030A0"/>
                </a:solidFill>
                <a:latin typeface="Times New Roman" pitchFamily="18" charset="0"/>
                <a:cs typeface="Times New Roman" pitchFamily="18" charset="0"/>
              </a:rPr>
              <a:t>Структура расходов бюджета</a:t>
            </a:r>
            <a:br>
              <a:rPr lang="ru-RU" sz="2400" b="1" smtClean="0">
                <a:solidFill>
                  <a:srgbClr val="7030A0"/>
                </a:solidFill>
                <a:latin typeface="Times New Roman" pitchFamily="18" charset="0"/>
                <a:cs typeface="Times New Roman" pitchFamily="18" charset="0"/>
              </a:rPr>
            </a:br>
            <a:r>
              <a:rPr lang="ru-RU" sz="2400" b="1" smtClean="0">
                <a:solidFill>
                  <a:srgbClr val="7030A0"/>
                </a:solidFill>
                <a:latin typeface="Times New Roman" pitchFamily="18" charset="0"/>
                <a:cs typeface="Times New Roman" pitchFamily="18" charset="0"/>
              </a:rPr>
              <a:t> Артемовского  городского округа  в 2018 году</a:t>
            </a:r>
          </a:p>
        </p:txBody>
      </p:sp>
      <p:graphicFrame>
        <p:nvGraphicFramePr>
          <p:cNvPr id="129081" name="Group 57"/>
          <p:cNvGraphicFramePr>
            <a:graphicFrameLocks noGrp="1"/>
          </p:cNvGraphicFramePr>
          <p:nvPr>
            <p:ph sz="half" idx="2"/>
          </p:nvPr>
        </p:nvGraphicFramePr>
        <p:xfrm>
          <a:off x="250825" y="1052513"/>
          <a:ext cx="8642350" cy="5616575"/>
        </p:xfrm>
        <a:graphic>
          <a:graphicData uri="http://schemas.openxmlformats.org/drawingml/2006/table">
            <a:tbl>
              <a:tblPr/>
              <a:tblGrid>
                <a:gridCol w="6773863"/>
                <a:gridCol w="1868487"/>
              </a:tblGrid>
              <a:tr h="412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Arial" charset="0"/>
                        </a:rPr>
                        <a:t>Наименование показателя   </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Структура расходов, в %</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09563">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Общегосударственные вопросы</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Arial" charset="0"/>
                        </a:rPr>
                        <a:t> 6,33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290513">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оборона</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0,13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520700">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безопасность и правоохранительная деятельность</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1,14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1950">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экономика</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6,56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438150">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Жилищно-коммунальное хозяйство</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11,28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1950">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Охрана окружающей среды</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0,09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0363">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Образование</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51,88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0363">
                <a:tc>
                  <a:txBody>
                    <a:bodyPr/>
                    <a:lstStyle/>
                    <a:p>
                      <a:pPr marL="0" marR="0" lvl="1"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Культура и кинематография </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7,33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0363">
                <a:tc>
                  <a:txBody>
                    <a:bodyPr/>
                    <a:lstStyle/>
                    <a:p>
                      <a:pPr marL="0" marR="0" lvl="1"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Здравоохранение</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0,02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60363">
                <a:tc>
                  <a:txBody>
                    <a:bodyPr/>
                    <a:lstStyle/>
                    <a:p>
                      <a:pPr marL="0" marR="0" lvl="1"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Социальная политика</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12,37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42900">
                <a:tc>
                  <a:txBody>
                    <a:bodyPr/>
                    <a:lstStyle/>
                    <a:p>
                      <a:pPr marL="0" marR="0" lvl="1"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Физическая культура и спорт</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2,70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290513">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Средства массовой информации</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0,14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506413">
                <a:tc>
                  <a:txBody>
                    <a:bodyPr/>
                    <a:lstStyle/>
                    <a:p>
                      <a:pPr marL="0" marR="0" lvl="1"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Обслуживание государственного и муниципального долга</a:t>
                      </a:r>
                    </a:p>
                  </a:txBody>
                  <a:tcPr marL="7200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0,00   </a:t>
                      </a:r>
                    </a:p>
                  </a:txBody>
                  <a:tcPr marL="9525" marR="9525" marT="9525"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39725">
                <a:tc>
                  <a:txBody>
                    <a:bodyPr/>
                    <a:lstStyle/>
                    <a:p>
                      <a:pPr marL="0" marR="0" lvl="1"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Arial" charset="0"/>
                        </a:rPr>
                        <a:t>Всего расходов:</a:t>
                      </a:r>
                    </a:p>
                  </a:txBody>
                  <a:tcPr marL="7200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Arial" charset="0"/>
                        </a:rPr>
                        <a:t>100,00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Заголовок 1"/>
          <p:cNvSpPr>
            <a:spLocks noGrp="1"/>
          </p:cNvSpPr>
          <p:nvPr>
            <p:ph type="title"/>
          </p:nvPr>
        </p:nvSpPr>
        <p:spPr/>
        <p:txBody>
          <a:bodyPr/>
          <a:lstStyle/>
          <a:p>
            <a:pPr eaLnBrk="1" hangingPunct="1"/>
            <a:r>
              <a:rPr lang="ru-RU" sz="3200" b="1" smtClean="0">
                <a:solidFill>
                  <a:srgbClr val="7030A0"/>
                </a:solidFill>
                <a:latin typeface="Times New Roman" pitchFamily="18" charset="0"/>
                <a:cs typeface="Times New Roman" pitchFamily="18" charset="0"/>
              </a:rPr>
              <a:t>Структура расходов бюджета Артемовского городского округа в 2018 году</a:t>
            </a:r>
          </a:p>
        </p:txBody>
      </p:sp>
      <p:graphicFrame>
        <p:nvGraphicFramePr>
          <p:cNvPr id="190466" name="Диаграмма 6"/>
          <p:cNvGraphicFramePr>
            <a:graphicFrameLocks/>
          </p:cNvGraphicFramePr>
          <p:nvPr/>
        </p:nvGraphicFramePr>
        <p:xfrm>
          <a:off x="179388" y="115888"/>
          <a:ext cx="8743950" cy="6483350"/>
        </p:xfrm>
        <a:graphic>
          <a:graphicData uri="http://schemas.openxmlformats.org/presentationml/2006/ole">
            <p:oleObj spid="_x0000_s190466" r:id="rId3" imgW="8742422" imgH="6480610" progId="Excel.Char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Заголовок 1"/>
          <p:cNvSpPr>
            <a:spLocks noGrp="1"/>
          </p:cNvSpPr>
          <p:nvPr>
            <p:ph type="title" idx="4294967295"/>
          </p:nvPr>
        </p:nvSpPr>
        <p:spPr>
          <a:xfrm>
            <a:off x="250825" y="115888"/>
            <a:ext cx="8642350" cy="1296987"/>
          </a:xfrm>
        </p:spPr>
        <p:txBody>
          <a:bodyPr/>
          <a:lstStyle/>
          <a:p>
            <a:pPr eaLnBrk="1" hangingPunct="1"/>
            <a:r>
              <a:rPr lang="ru-RU" sz="2400" b="1" smtClean="0">
                <a:solidFill>
                  <a:srgbClr val="7030A0"/>
                </a:solidFill>
                <a:latin typeface="Times New Roman" pitchFamily="18" charset="0"/>
                <a:cs typeface="Times New Roman" pitchFamily="18" charset="0"/>
              </a:rPr>
              <a:t>Расходы бюджета Артемовского городского округа по разделу 0100 «Общегосударственные вопросы»</a:t>
            </a:r>
            <a:br>
              <a:rPr lang="ru-RU" sz="2400" b="1" smtClean="0">
                <a:solidFill>
                  <a:srgbClr val="7030A0"/>
                </a:solidFill>
                <a:latin typeface="Times New Roman" pitchFamily="18" charset="0"/>
                <a:cs typeface="Times New Roman" pitchFamily="18" charset="0"/>
              </a:rPr>
            </a:br>
            <a:r>
              <a:rPr lang="ru-RU" sz="2400" b="1" smtClean="0">
                <a:solidFill>
                  <a:srgbClr val="7030A0"/>
                </a:solidFill>
                <a:latin typeface="Times New Roman" pitchFamily="18" charset="0"/>
                <a:cs typeface="Times New Roman" pitchFamily="18" charset="0"/>
              </a:rPr>
              <a:t> за 2016-2018 годы</a:t>
            </a:r>
          </a:p>
        </p:txBody>
      </p:sp>
      <p:graphicFrame>
        <p:nvGraphicFramePr>
          <p:cNvPr id="131108" name="Group 36"/>
          <p:cNvGraphicFramePr>
            <a:graphicFrameLocks noGrp="1"/>
          </p:cNvGraphicFramePr>
          <p:nvPr/>
        </p:nvGraphicFramePr>
        <p:xfrm>
          <a:off x="357158" y="5572125"/>
          <a:ext cx="8501122" cy="1143023"/>
        </p:xfrm>
        <a:graphic>
          <a:graphicData uri="http://schemas.openxmlformats.org/drawingml/2006/table">
            <a:tbl>
              <a:tblPr>
                <a:tableStyleId>{3C2FFA5D-87B4-456A-9821-1D502468CF0F}</a:tableStyleId>
              </a:tblPr>
              <a:tblGrid>
                <a:gridCol w="2888029"/>
                <a:gridCol w="1001318"/>
                <a:gridCol w="918995"/>
                <a:gridCol w="897154"/>
                <a:gridCol w="989557"/>
                <a:gridCol w="991237"/>
                <a:gridCol w="814832"/>
              </a:tblGrid>
              <a:tr h="24253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Наименование показателя</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2016 год</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2017 год</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2018 год</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hMerge="1">
                  <a:txBody>
                    <a:bodyPr/>
                    <a:lstStyle/>
                    <a:p>
                      <a:endParaRPr lang="ru-RU"/>
                    </a:p>
                  </a:txBody>
                  <a:tcPr/>
                </a:tc>
              </a:tr>
              <a:tr h="415054">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smtClean="0">
                          <a:ln>
                            <a:noFill/>
                          </a:ln>
                          <a:effectLst/>
                          <a:latin typeface="Times New Roman" pitchFamily="18" charset="0"/>
                          <a:cs typeface="Times New Roman" pitchFamily="18" charset="0"/>
                        </a:rPr>
                        <a:t>План</a:t>
                      </a:r>
                      <a:endParaRPr kumimoji="0" 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smtClean="0">
                          <a:ln>
                            <a:noFill/>
                          </a:ln>
                          <a:effectLst/>
                          <a:latin typeface="Times New Roman" pitchFamily="18" charset="0"/>
                          <a:cs typeface="Times New Roman" pitchFamily="18" charset="0"/>
                        </a:rPr>
                        <a:t>Факт</a:t>
                      </a:r>
                      <a:endParaRPr kumimoji="0" 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smtClean="0">
                          <a:ln>
                            <a:noFill/>
                          </a:ln>
                          <a:effectLst/>
                          <a:latin typeface="Times New Roman" pitchFamily="18" charset="0"/>
                          <a:cs typeface="Times New Roman" pitchFamily="18" charset="0"/>
                        </a:rPr>
                        <a:t>План</a:t>
                      </a:r>
                      <a:endParaRPr kumimoji="0" 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smtClean="0">
                          <a:ln>
                            <a:noFill/>
                          </a:ln>
                          <a:effectLst/>
                          <a:latin typeface="Times New Roman" pitchFamily="18" charset="0"/>
                          <a:cs typeface="Times New Roman" pitchFamily="18" charset="0"/>
                        </a:rPr>
                        <a:t>Факт</a:t>
                      </a:r>
                      <a:endParaRPr kumimoji="0" 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План</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Факт</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r>
              <a:tr h="48543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ОБЩЕГОСУДАРСТВЕННЫЕ ВОПРОСЫ</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128 472,8</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122 813,5</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115 772,8</a:t>
                      </a: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113 958,1</a:t>
                      </a: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131 190,5</a:t>
                      </a:r>
                    </a:p>
                  </a:txBody>
                  <a:tcPr marL="0" marR="0" marT="0" marB="0" anchor="ctr"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127 270,7</a:t>
                      </a:r>
                    </a:p>
                  </a:txBody>
                  <a:tcPr marL="0" marR="0" marT="0" marB="0" anchor="ctr" horzOverflow="overflow">
                    <a:solidFill>
                      <a:schemeClr val="accent6">
                        <a:lumMod val="20000"/>
                        <a:lumOff val="80000"/>
                      </a:schemeClr>
                    </a:solidFill>
                  </a:tcPr>
                </a:tc>
              </a:tr>
            </a:tbl>
          </a:graphicData>
        </a:graphic>
      </p:graphicFrame>
      <p:graphicFrame>
        <p:nvGraphicFramePr>
          <p:cNvPr id="191491" name="Диаграмма 4"/>
          <p:cNvGraphicFramePr>
            <a:graphicFrameLocks/>
          </p:cNvGraphicFramePr>
          <p:nvPr/>
        </p:nvGraphicFramePr>
        <p:xfrm>
          <a:off x="560388" y="1362075"/>
          <a:ext cx="8094662" cy="3989388"/>
        </p:xfrm>
        <a:graphic>
          <a:graphicData uri="http://schemas.openxmlformats.org/presentationml/2006/ole">
            <p:oleObj spid="_x0000_s191491" r:id="rId4" imgW="8096190" imgH="3993226" progId="Excel.Char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a:xfrm>
            <a:off x="107950" y="115888"/>
            <a:ext cx="8893175" cy="1098550"/>
          </a:xfrm>
        </p:spPr>
        <p:txBody>
          <a:bodyPr/>
          <a:lstStyle/>
          <a:p>
            <a:pPr eaLnBrk="1" hangingPunct="1"/>
            <a:r>
              <a:rPr lang="ru-RU" sz="2200" b="1"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разделу 0100 «Общегосударственные вопросы»  2018 году </a:t>
            </a:r>
          </a:p>
        </p:txBody>
      </p:sp>
      <p:sp>
        <p:nvSpPr>
          <p:cNvPr id="209922" name="AutoShape 4"/>
          <p:cNvSpPr>
            <a:spLocks noChangeArrowheads="1"/>
          </p:cNvSpPr>
          <p:nvPr/>
        </p:nvSpPr>
        <p:spPr bwMode="auto">
          <a:xfrm rot="-5400000">
            <a:off x="3358357" y="2705894"/>
            <a:ext cx="2643187" cy="2232025"/>
          </a:xfrm>
          <a:prstGeom prst="upDownArrowCallout">
            <a:avLst>
              <a:gd name="adj1" fmla="val 25000"/>
              <a:gd name="adj2" fmla="val 25000"/>
              <a:gd name="adj3" fmla="val 16921"/>
              <a:gd name="adj4" fmla="val 50000"/>
            </a:avLst>
          </a:prstGeom>
          <a:solidFill>
            <a:srgbClr val="FF66CC"/>
          </a:solidFill>
          <a:ln w="19050">
            <a:solidFill>
              <a:srgbClr val="FF00FF"/>
            </a:solidFill>
            <a:miter lim="800000"/>
            <a:headEnd/>
            <a:tailEnd/>
          </a:ln>
        </p:spPr>
        <p:txBody>
          <a:bodyPr vert="eaVert" wrap="none" anchor="ctr"/>
          <a:lstStyle/>
          <a:p>
            <a:pPr algn="ctr"/>
            <a:r>
              <a:rPr lang="ru-RU" sz="2400" b="1">
                <a:latin typeface="Times New Roman" pitchFamily="18" charset="0"/>
              </a:rPr>
              <a:t> 127 270,7</a:t>
            </a:r>
          </a:p>
          <a:p>
            <a:pPr algn="ctr"/>
            <a:r>
              <a:rPr lang="ru-RU" sz="2400" b="1">
                <a:latin typeface="Times New Roman" pitchFamily="18" charset="0"/>
              </a:rPr>
              <a:t>тыс. руб.</a:t>
            </a:r>
            <a:endParaRPr lang="ru-RU" sz="2400" b="1">
              <a:solidFill>
                <a:schemeClr val="bg1"/>
              </a:solidFill>
              <a:latin typeface="Times New Roman" pitchFamily="18" charset="0"/>
            </a:endParaRPr>
          </a:p>
        </p:txBody>
      </p:sp>
      <p:sp>
        <p:nvSpPr>
          <p:cNvPr id="209923" name="Line 16"/>
          <p:cNvSpPr>
            <a:spLocks noChangeShapeType="1"/>
          </p:cNvSpPr>
          <p:nvPr/>
        </p:nvSpPr>
        <p:spPr bwMode="auto">
          <a:xfrm>
            <a:off x="285750" y="1214438"/>
            <a:ext cx="8496300" cy="0"/>
          </a:xfrm>
          <a:prstGeom prst="line">
            <a:avLst/>
          </a:prstGeom>
          <a:noFill/>
          <a:ln w="47625" cmpd="dbl">
            <a:solidFill>
              <a:schemeClr val="accent2"/>
            </a:solidFill>
            <a:round/>
            <a:headEnd/>
            <a:tailEnd/>
          </a:ln>
        </p:spPr>
        <p:txBody>
          <a:bodyPr/>
          <a:lstStyle/>
          <a:p>
            <a:endParaRPr lang="ru-RU"/>
          </a:p>
        </p:txBody>
      </p:sp>
      <p:sp>
        <p:nvSpPr>
          <p:cNvPr id="18" name="Прямоугольник 17"/>
          <p:cNvSpPr/>
          <p:nvPr/>
        </p:nvSpPr>
        <p:spPr>
          <a:xfrm>
            <a:off x="250825" y="3429000"/>
            <a:ext cx="3313113" cy="7858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Содержание и обеспечение деятельности Администрации Артемовского городского округа –  33 621,5 тыс. руб.</a:t>
            </a:r>
            <a:r>
              <a:rPr lang="ru-RU" sz="1200" dirty="0">
                <a:solidFill>
                  <a:schemeClr val="tx1"/>
                </a:solidFill>
                <a:latin typeface="Times New Roman" pitchFamily="18" charset="0"/>
                <a:cs typeface="Times New Roman" pitchFamily="18" charset="0"/>
              </a:rPr>
              <a:t> </a:t>
            </a:r>
          </a:p>
        </p:txBody>
      </p:sp>
      <p:sp>
        <p:nvSpPr>
          <p:cNvPr id="27" name="Прямоугольник 26"/>
          <p:cNvSpPr/>
          <p:nvPr/>
        </p:nvSpPr>
        <p:spPr>
          <a:xfrm>
            <a:off x="5795963" y="1268413"/>
            <a:ext cx="3144837" cy="8747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solidFill>
                <a:schemeClr val="bg1"/>
              </a:solidFill>
              <a:latin typeface="Times New Roman" pitchFamily="18" charset="0"/>
              <a:cs typeface="Times New Roman" pitchFamily="18" charset="0"/>
            </a:endParaRPr>
          </a:p>
        </p:txBody>
      </p:sp>
      <p:sp>
        <p:nvSpPr>
          <p:cNvPr id="30" name="Прямоугольник 29"/>
          <p:cNvSpPr/>
          <p:nvPr/>
        </p:nvSpPr>
        <p:spPr>
          <a:xfrm>
            <a:off x="250825" y="1285875"/>
            <a:ext cx="3313113" cy="64293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Денежное содержание высшего должностного лица Артемовского городского округа </a:t>
            </a:r>
            <a:r>
              <a:rPr lang="ru-RU" sz="1400" dirty="0">
                <a:solidFill>
                  <a:schemeClr val="tx1"/>
                </a:solidFill>
                <a:latin typeface="Times New Roman" pitchFamily="18" charset="0"/>
                <a:cs typeface="Times New Roman" pitchFamily="18" charset="0"/>
              </a:rPr>
              <a:t>–  </a:t>
            </a:r>
            <a:r>
              <a:rPr lang="ru-RU" sz="1300" dirty="0">
                <a:solidFill>
                  <a:schemeClr val="tx1"/>
                </a:solidFill>
                <a:latin typeface="Times New Roman" pitchFamily="18" charset="0"/>
                <a:cs typeface="Times New Roman" pitchFamily="18" charset="0"/>
              </a:rPr>
              <a:t>1 954,0</a:t>
            </a:r>
            <a:r>
              <a:rPr lang="ru-RU" sz="1400" dirty="0">
                <a:solidFill>
                  <a:schemeClr val="tx1"/>
                </a:solidFill>
                <a:latin typeface="Times New Roman" pitchFamily="18" charset="0"/>
                <a:cs typeface="Times New Roman" pitchFamily="18" charset="0"/>
              </a:rPr>
              <a:t>  </a:t>
            </a:r>
            <a:r>
              <a:rPr lang="ru-RU" sz="1300" dirty="0">
                <a:solidFill>
                  <a:schemeClr val="tx1"/>
                </a:solidFill>
                <a:latin typeface="Times New Roman" pitchFamily="18" charset="0"/>
                <a:cs typeface="Times New Roman" pitchFamily="18" charset="0"/>
              </a:rPr>
              <a:t>тыс. руб. </a:t>
            </a:r>
          </a:p>
        </p:txBody>
      </p:sp>
      <p:sp>
        <p:nvSpPr>
          <p:cNvPr id="31" name="Прямоугольник 30"/>
          <p:cNvSpPr/>
          <p:nvPr/>
        </p:nvSpPr>
        <p:spPr>
          <a:xfrm>
            <a:off x="250825" y="2000250"/>
            <a:ext cx="3313113" cy="5715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Содержание и обеспечение деятельности Думы Артемовского городского округа –  </a:t>
            </a:r>
          </a:p>
          <a:p>
            <a:pPr algn="ctr">
              <a:defRPr/>
            </a:pPr>
            <a:r>
              <a:rPr lang="ru-RU" sz="1300" dirty="0">
                <a:solidFill>
                  <a:schemeClr val="tx1"/>
                </a:solidFill>
                <a:latin typeface="Times New Roman" pitchFamily="18" charset="0"/>
                <a:cs typeface="Times New Roman" pitchFamily="18" charset="0"/>
              </a:rPr>
              <a:t>4 749,0 тыс. руб.</a:t>
            </a:r>
            <a:r>
              <a:rPr lang="ru-RU" sz="1200" dirty="0">
                <a:solidFill>
                  <a:schemeClr val="tx1"/>
                </a:solidFill>
                <a:latin typeface="Times New Roman" pitchFamily="18" charset="0"/>
                <a:cs typeface="Times New Roman" pitchFamily="18" charset="0"/>
              </a:rPr>
              <a:t> </a:t>
            </a:r>
            <a:endParaRPr lang="ru-RU" sz="1200" b="1" dirty="0">
              <a:solidFill>
                <a:schemeClr val="tx1"/>
              </a:solidFill>
              <a:latin typeface="Times New Roman" pitchFamily="18" charset="0"/>
              <a:cs typeface="Times New Roman" pitchFamily="18" charset="0"/>
            </a:endParaRPr>
          </a:p>
        </p:txBody>
      </p:sp>
      <p:sp>
        <p:nvSpPr>
          <p:cNvPr id="33" name="Прямоугольник 32"/>
          <p:cNvSpPr/>
          <p:nvPr/>
        </p:nvSpPr>
        <p:spPr>
          <a:xfrm>
            <a:off x="5786438" y="5143500"/>
            <a:ext cx="314325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Организация и проведение дополнительных выборов депутатов Думы Артемовского городского округа   -   3 143,6 тыс. руб.</a:t>
            </a:r>
            <a:endParaRPr lang="ru-RU" sz="1300" b="1" dirty="0">
              <a:solidFill>
                <a:schemeClr val="tx1"/>
              </a:solidFill>
              <a:latin typeface="Times New Roman" pitchFamily="18" charset="0"/>
              <a:cs typeface="Times New Roman" pitchFamily="18" charset="0"/>
            </a:endParaRPr>
          </a:p>
        </p:txBody>
      </p:sp>
      <p:sp>
        <p:nvSpPr>
          <p:cNvPr id="34" name="Прямоугольник 33"/>
          <p:cNvSpPr/>
          <p:nvPr/>
        </p:nvSpPr>
        <p:spPr>
          <a:xfrm>
            <a:off x="250825" y="2643188"/>
            <a:ext cx="3321050" cy="7143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Проведение голосования по отбору общественных территорий, подлежащих благоустройству –  485,3 тыс. руб.</a:t>
            </a:r>
            <a:endParaRPr lang="ru-RU" sz="1300"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285750" y="4357688"/>
            <a:ext cx="3286125" cy="64293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Содержание территориальных органов местного самоуправления – </a:t>
            </a:r>
          </a:p>
          <a:p>
            <a:pPr algn="ctr">
              <a:defRPr/>
            </a:pPr>
            <a:r>
              <a:rPr lang="ru-RU" sz="1300" dirty="0">
                <a:solidFill>
                  <a:schemeClr val="tx1"/>
                </a:solidFill>
                <a:latin typeface="Times New Roman" pitchFamily="18" charset="0"/>
                <a:cs typeface="Times New Roman" pitchFamily="18" charset="0"/>
              </a:rPr>
              <a:t>26 918,5 тыс. руб.</a:t>
            </a:r>
          </a:p>
        </p:txBody>
      </p:sp>
      <p:sp>
        <p:nvSpPr>
          <p:cNvPr id="12" name="Прямоугольник 11"/>
          <p:cNvSpPr/>
          <p:nvPr/>
        </p:nvSpPr>
        <p:spPr>
          <a:xfrm>
            <a:off x="285750" y="5072063"/>
            <a:ext cx="3286125" cy="7858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Содержание и обеспечение деятельности Счетной палаты Артемовского городского округа – 3 497,2  тыс. руб. </a:t>
            </a:r>
          </a:p>
        </p:txBody>
      </p:sp>
      <p:sp>
        <p:nvSpPr>
          <p:cNvPr id="13" name="Прямоугольник 12"/>
          <p:cNvSpPr/>
          <p:nvPr/>
        </p:nvSpPr>
        <p:spPr>
          <a:xfrm>
            <a:off x="5786438" y="1285875"/>
            <a:ext cx="3144837" cy="8747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Times New Roman" pitchFamily="18" charset="0"/>
                <a:cs typeface="Times New Roman" pitchFamily="18" charset="0"/>
              </a:rPr>
              <a:t>Содержание  и обеспечение деятельности Комитета по управлению муниципальным имуществом Артемовского городского округа – 5 442,1тыс. руб. </a:t>
            </a:r>
          </a:p>
        </p:txBody>
      </p:sp>
      <p:sp>
        <p:nvSpPr>
          <p:cNvPr id="15" name="Прямоугольник 14"/>
          <p:cNvSpPr/>
          <p:nvPr/>
        </p:nvSpPr>
        <p:spPr>
          <a:xfrm>
            <a:off x="5786438" y="2214563"/>
            <a:ext cx="3143250" cy="7858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chemeClr val="tx1"/>
                </a:solidFill>
                <a:latin typeface="Times New Roman" pitchFamily="18" charset="0"/>
                <a:cs typeface="Times New Roman" pitchFamily="18" charset="0"/>
              </a:rPr>
              <a:t>Содержание  и обеспечение деятельности Финансового управления Администрации Артемовского городского округа – 12 401,5</a:t>
            </a:r>
          </a:p>
          <a:p>
            <a:pPr algn="ctr" fontAlgn="auto">
              <a:spcBef>
                <a:spcPts val="0"/>
              </a:spcBef>
              <a:spcAft>
                <a:spcPts val="0"/>
              </a:spcAft>
              <a:defRPr/>
            </a:pPr>
            <a:r>
              <a:rPr lang="ru-RU" sz="1200" dirty="0">
                <a:solidFill>
                  <a:schemeClr val="tx1"/>
                </a:solidFill>
                <a:latin typeface="Times New Roman" pitchFamily="18" charset="0"/>
                <a:cs typeface="Times New Roman" pitchFamily="18" charset="0"/>
              </a:rPr>
              <a:t> тыс. руб. </a:t>
            </a:r>
            <a:endParaRPr lang="ru-RU" sz="1200" b="1" dirty="0">
              <a:solidFill>
                <a:schemeClr val="tx1"/>
              </a:solidFill>
              <a:latin typeface="Times New Roman" pitchFamily="18" charset="0"/>
              <a:cs typeface="Times New Roman" pitchFamily="18" charset="0"/>
            </a:endParaRPr>
          </a:p>
        </p:txBody>
      </p:sp>
      <p:sp>
        <p:nvSpPr>
          <p:cNvPr id="16" name="Прямоугольник 15"/>
          <p:cNvSpPr/>
          <p:nvPr/>
        </p:nvSpPr>
        <p:spPr>
          <a:xfrm>
            <a:off x="5786438" y="3071813"/>
            <a:ext cx="3143250" cy="1143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dirty="0">
                <a:solidFill>
                  <a:schemeClr val="tx1"/>
                </a:solidFill>
                <a:latin typeface="Times New Roman" pitchFamily="18" charset="0"/>
                <a:cs typeface="Times New Roman" pitchFamily="18" charset="0"/>
              </a:rPr>
              <a:t>Частичное исполнение обязательств Артемовского городского округа  (Гаранта) в связи с получением требований от Бенефициара об оплате денежных сумм по предоставленным  ранее муниципальным гарантиям –17 275,1 тыс. руб. </a:t>
            </a:r>
            <a:endParaRPr lang="ru-RU" sz="1200" b="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5786438" y="6072188"/>
            <a:ext cx="3143250" cy="64293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Содержание и обеспечение деятельности муниципальных архивов – 13 006,2</a:t>
            </a:r>
          </a:p>
          <a:p>
            <a:pPr algn="ctr">
              <a:defRPr/>
            </a:pPr>
            <a:r>
              <a:rPr lang="ru-RU" sz="1300" dirty="0">
                <a:solidFill>
                  <a:schemeClr val="tx1"/>
                </a:solidFill>
                <a:latin typeface="Times New Roman" pitchFamily="18" charset="0"/>
                <a:cs typeface="Times New Roman" pitchFamily="18" charset="0"/>
              </a:rPr>
              <a:t>   тыс. руб.</a:t>
            </a:r>
            <a:endParaRPr lang="ru-RU" sz="1300" b="1" dirty="0">
              <a:solidFill>
                <a:schemeClr val="tx1"/>
              </a:solidFill>
              <a:latin typeface="Times New Roman" pitchFamily="18" charset="0"/>
              <a:cs typeface="Times New Roman" pitchFamily="18" charset="0"/>
            </a:endParaRPr>
          </a:p>
        </p:txBody>
      </p:sp>
      <p:sp>
        <p:nvSpPr>
          <p:cNvPr id="19" name="Прямоугольник 18"/>
          <p:cNvSpPr/>
          <p:nvPr/>
        </p:nvSpPr>
        <p:spPr>
          <a:xfrm>
            <a:off x="285750" y="6000750"/>
            <a:ext cx="3286125" cy="7143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Освещение деятельности  органов местного самоуправления и социально-значимых вопросов – 400,0 тыс. руб.</a:t>
            </a:r>
          </a:p>
        </p:txBody>
      </p:sp>
      <p:sp>
        <p:nvSpPr>
          <p:cNvPr id="20" name="Прямоугольник 19"/>
          <p:cNvSpPr/>
          <p:nvPr/>
        </p:nvSpPr>
        <p:spPr>
          <a:xfrm>
            <a:off x="5786438" y="4292600"/>
            <a:ext cx="3214687" cy="77946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dirty="0">
                <a:solidFill>
                  <a:schemeClr val="tx1"/>
                </a:solidFill>
                <a:latin typeface="Times New Roman" pitchFamily="18" charset="0"/>
                <a:cs typeface="Times New Roman" pitchFamily="18" charset="0"/>
              </a:rPr>
              <a:t>Проведение тех. инвентаризации бесхозяйных объектов для оформления их в муниципальную собственность – </a:t>
            </a:r>
          </a:p>
          <a:p>
            <a:pPr algn="ctr">
              <a:defRPr/>
            </a:pPr>
            <a:r>
              <a:rPr lang="ru-RU" sz="1300" dirty="0">
                <a:solidFill>
                  <a:schemeClr val="tx1"/>
                </a:solidFill>
                <a:latin typeface="Times New Roman" pitchFamily="18" charset="0"/>
                <a:cs typeface="Times New Roman" pitchFamily="18" charset="0"/>
              </a:rPr>
              <a:t>680,9 тыс. руб.</a:t>
            </a:r>
            <a:r>
              <a:rPr lang="ru-RU" sz="1200" dirty="0">
                <a:solidFill>
                  <a:schemeClr val="tx1"/>
                </a:solidFill>
                <a:latin typeface="Times New Roman" pitchFamily="18" charset="0"/>
                <a:cs typeface="Times New Roman" pitchFamily="18" charset="0"/>
              </a:rPr>
              <a:t> </a:t>
            </a:r>
            <a:endParaRPr lang="ru-RU" sz="1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85750" y="285750"/>
            <a:ext cx="8643938" cy="1071563"/>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Расходы бюджета Артемовского городского округа по разделу  0300 «Национальная безопасность и правоохранительная деятельность» в 2016-2018 годах</a:t>
            </a:r>
          </a:p>
        </p:txBody>
      </p:sp>
      <p:graphicFrame>
        <p:nvGraphicFramePr>
          <p:cNvPr id="14" name="Содержимое 13"/>
          <p:cNvGraphicFramePr>
            <a:graphicFrameLocks noGrp="1"/>
          </p:cNvGraphicFramePr>
          <p:nvPr>
            <p:ph sz="half" idx="2"/>
          </p:nvPr>
        </p:nvGraphicFramePr>
        <p:xfrm>
          <a:off x="539750" y="5214938"/>
          <a:ext cx="8143875" cy="1500187"/>
        </p:xfrm>
        <a:graphic>
          <a:graphicData uri="http://schemas.openxmlformats.org/drawingml/2006/table">
            <a:tbl>
              <a:tblPr firstRow="1" bandRow="1">
                <a:tableStyleId>{D7AC3CCA-C797-4891-BE02-D94E43425B78}</a:tableStyleId>
              </a:tblPr>
              <a:tblGrid>
                <a:gridCol w="1357322"/>
                <a:gridCol w="1357322"/>
                <a:gridCol w="1357322"/>
                <a:gridCol w="1357322"/>
                <a:gridCol w="1357322"/>
                <a:gridCol w="1357322"/>
              </a:tblGrid>
              <a:tr h="435910">
                <a:tc gridSpan="2">
                  <a:txBody>
                    <a:bodyPr/>
                    <a:lstStyle/>
                    <a:p>
                      <a:pPr algn="ctr" fontAlgn="b"/>
                      <a:r>
                        <a:rPr lang="ru-RU" sz="1800" u="none" strike="noStrike" baseline="0" dirty="0" smtClean="0">
                          <a:latin typeface="Times New Roman" pitchFamily="18" charset="0"/>
                          <a:cs typeface="Times New Roman" pitchFamily="18" charset="0"/>
                        </a:rPr>
                        <a:t>2016 год</a:t>
                      </a:r>
                      <a:endParaRPr lang="ru-RU" sz="1800" b="0"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20000"/>
                        <a:lumOff val="80000"/>
                      </a:schemeClr>
                    </a:solidFill>
                  </a:tcPr>
                </a:tc>
                <a:tc hMerge="1">
                  <a:txBody>
                    <a:bodyPr/>
                    <a:lstStyle/>
                    <a:p>
                      <a:endParaRPr lang="ru-RU"/>
                    </a:p>
                  </a:txBody>
                  <a:tcPr/>
                </a:tc>
                <a:tc gridSpan="2">
                  <a:txBody>
                    <a:bodyPr/>
                    <a:lstStyle/>
                    <a:p>
                      <a:pPr algn="ctr" fontAlgn="b"/>
                      <a:r>
                        <a:rPr lang="ru-RU" sz="1800" u="none" strike="noStrike" baseline="0" dirty="0" smtClean="0">
                          <a:latin typeface="Times New Roman" pitchFamily="18" charset="0"/>
                          <a:cs typeface="Times New Roman" pitchFamily="18" charset="0"/>
                        </a:rPr>
                        <a:t>2017 </a:t>
                      </a:r>
                      <a:r>
                        <a:rPr lang="ru-RU" sz="1800" u="none" strike="noStrike" baseline="0" dirty="0">
                          <a:latin typeface="Times New Roman" pitchFamily="18" charset="0"/>
                          <a:cs typeface="Times New Roman" pitchFamily="18" charset="0"/>
                        </a:rPr>
                        <a:t>год</a:t>
                      </a:r>
                      <a:endParaRPr lang="ru-RU" sz="1800" b="0"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20000"/>
                        <a:lumOff val="80000"/>
                      </a:schemeClr>
                    </a:solidFill>
                  </a:tcPr>
                </a:tc>
                <a:tc hMerge="1">
                  <a:txBody>
                    <a:bodyPr/>
                    <a:lstStyle/>
                    <a:p>
                      <a:endParaRPr lang="ru-RU"/>
                    </a:p>
                  </a:txBody>
                  <a:tcPr/>
                </a:tc>
                <a:tc gridSpan="2">
                  <a:txBody>
                    <a:bodyPr/>
                    <a:lstStyle/>
                    <a:p>
                      <a:pPr algn="ctr" fontAlgn="b"/>
                      <a:r>
                        <a:rPr lang="ru-RU" sz="1800" u="none" strike="noStrike" baseline="0" dirty="0" smtClean="0">
                          <a:latin typeface="Times New Roman" pitchFamily="18" charset="0"/>
                          <a:cs typeface="Times New Roman" pitchFamily="18" charset="0"/>
                        </a:rPr>
                        <a:t>2018 </a:t>
                      </a:r>
                      <a:r>
                        <a:rPr lang="ru-RU" sz="1800" u="none" strike="noStrike" baseline="0" dirty="0">
                          <a:latin typeface="Times New Roman" pitchFamily="18" charset="0"/>
                          <a:cs typeface="Times New Roman" pitchFamily="18" charset="0"/>
                        </a:rPr>
                        <a:t>год</a:t>
                      </a:r>
                      <a:endParaRPr lang="ru-RU" sz="1800" b="0"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20000"/>
                        <a:lumOff val="80000"/>
                      </a:schemeClr>
                    </a:solidFill>
                  </a:tcPr>
                </a:tc>
                <a:tc hMerge="1">
                  <a:txBody>
                    <a:bodyPr/>
                    <a:lstStyle/>
                    <a:p>
                      <a:endParaRPr lang="ru-RU"/>
                    </a:p>
                  </a:txBody>
                  <a:tcPr/>
                </a:tc>
              </a:tr>
              <a:tr h="387091">
                <a:tc>
                  <a:txBody>
                    <a:bodyPr/>
                    <a:lstStyle/>
                    <a:p>
                      <a:pPr algn="ctr" fontAlgn="ctr"/>
                      <a:r>
                        <a:rPr lang="ru-RU" sz="1800" b="1" u="none" strike="noStrike" baseline="0" dirty="0">
                          <a:latin typeface="Times New Roman" pitchFamily="18" charset="0"/>
                          <a:cs typeface="Times New Roman" pitchFamily="18" charset="0"/>
                        </a:rPr>
                        <a:t>План</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baseline="0" dirty="0">
                          <a:latin typeface="Times New Roman" pitchFamily="18" charset="0"/>
                          <a:cs typeface="Times New Roman" pitchFamily="18" charset="0"/>
                        </a:rPr>
                        <a:t>Факт</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baseline="0" dirty="0">
                          <a:latin typeface="Times New Roman" pitchFamily="18" charset="0"/>
                          <a:cs typeface="Times New Roman" pitchFamily="18" charset="0"/>
                        </a:rPr>
                        <a:t>План</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baseline="0" dirty="0">
                          <a:latin typeface="Times New Roman" pitchFamily="18" charset="0"/>
                          <a:cs typeface="Times New Roman" pitchFamily="18" charset="0"/>
                        </a:rPr>
                        <a:t>Факт</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baseline="0" dirty="0">
                          <a:latin typeface="Times New Roman" pitchFamily="18" charset="0"/>
                          <a:cs typeface="Times New Roman" pitchFamily="18" charset="0"/>
                        </a:rPr>
                        <a:t>План</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baseline="0" dirty="0">
                          <a:latin typeface="Times New Roman" pitchFamily="18" charset="0"/>
                          <a:cs typeface="Times New Roman" pitchFamily="18" charset="0"/>
                        </a:rPr>
                        <a:t>Факт</a:t>
                      </a:r>
                      <a:endParaRPr lang="ru-RU" sz="1800" b="1" i="0" u="none" strike="noStrike" baseline="0" dirty="0">
                        <a:latin typeface="Times New Roman" pitchFamily="18" charset="0"/>
                        <a:cs typeface="Times New Roman" pitchFamily="18" charset="0"/>
                      </a:endParaRPr>
                    </a:p>
                  </a:txBody>
                  <a:tcPr marL="0" marR="0" marT="0" marB="0" anchor="ctr">
                    <a:solidFill>
                      <a:schemeClr val="accent6">
                        <a:lumMod val="20000"/>
                        <a:lumOff val="80000"/>
                      </a:schemeClr>
                    </a:solidFill>
                  </a:tcPr>
                </a:tc>
              </a:tr>
              <a:tr h="677197">
                <a:tc>
                  <a:txBody>
                    <a:bodyPr/>
                    <a:lstStyle/>
                    <a:p>
                      <a:pPr algn="ctr" fontAlgn="ctr"/>
                      <a:r>
                        <a:rPr lang="ru-RU" sz="1800" b="1" u="none" strike="noStrike" dirty="0" smtClean="0">
                          <a:latin typeface="Times New Roman" pitchFamily="18" charset="0"/>
                          <a:cs typeface="Times New Roman" pitchFamily="18" charset="0"/>
                        </a:rPr>
                        <a:t>39 764,8</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u="none" strike="noStrike" dirty="0" smtClean="0">
                          <a:latin typeface="Times New Roman" pitchFamily="18" charset="0"/>
                          <a:cs typeface="Times New Roman" pitchFamily="18" charset="0"/>
                        </a:rPr>
                        <a:t>39 548,5</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i="0" u="none" strike="noStrike" dirty="0" smtClean="0">
                          <a:latin typeface="Times New Roman" pitchFamily="18" charset="0"/>
                          <a:cs typeface="Times New Roman" pitchFamily="18" charset="0"/>
                        </a:rPr>
                        <a:t>31086,8</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i="0" u="none" strike="noStrike" dirty="0" smtClean="0">
                          <a:latin typeface="Times New Roman" pitchFamily="18" charset="0"/>
                          <a:cs typeface="Times New Roman" pitchFamily="18" charset="0"/>
                        </a:rPr>
                        <a:t>30580,7</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i="0" u="none" strike="noStrike" dirty="0" smtClean="0">
                          <a:latin typeface="Times New Roman" pitchFamily="18" charset="0"/>
                          <a:cs typeface="Times New Roman" pitchFamily="18" charset="0"/>
                        </a:rPr>
                        <a:t>27 309,4</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c>
                  <a:txBody>
                    <a:bodyPr/>
                    <a:lstStyle/>
                    <a:p>
                      <a:pPr algn="ctr" fontAlgn="ctr"/>
                      <a:r>
                        <a:rPr lang="ru-RU" sz="1800" b="1" i="0" u="none" strike="noStrike" dirty="0" smtClean="0">
                          <a:latin typeface="Times New Roman" pitchFamily="18" charset="0"/>
                          <a:cs typeface="Times New Roman" pitchFamily="18" charset="0"/>
                        </a:rPr>
                        <a:t>22 991,7</a:t>
                      </a:r>
                      <a:endParaRPr lang="ru-RU" sz="1800" b="1" i="0" u="none" strike="noStrike" dirty="0">
                        <a:latin typeface="Times New Roman" pitchFamily="18" charset="0"/>
                        <a:cs typeface="Times New Roman" pitchFamily="18" charset="0"/>
                      </a:endParaRPr>
                    </a:p>
                  </a:txBody>
                  <a:tcPr marL="0" marR="0" marT="0" marB="0" anchor="ctr">
                    <a:solidFill>
                      <a:schemeClr val="accent6">
                        <a:lumMod val="20000"/>
                        <a:lumOff val="80000"/>
                      </a:schemeClr>
                    </a:solidFill>
                  </a:tcPr>
                </a:tc>
              </a:tr>
            </a:tbl>
          </a:graphicData>
        </a:graphic>
      </p:graphicFrame>
      <p:graphicFrame>
        <p:nvGraphicFramePr>
          <p:cNvPr id="194589" name="Диаграмма 5"/>
          <p:cNvGraphicFramePr>
            <a:graphicFrameLocks/>
          </p:cNvGraphicFramePr>
          <p:nvPr/>
        </p:nvGraphicFramePr>
        <p:xfrm>
          <a:off x="200025" y="1433513"/>
          <a:ext cx="8743950" cy="3630612"/>
        </p:xfrm>
        <a:graphic>
          <a:graphicData uri="http://schemas.openxmlformats.org/presentationml/2006/ole">
            <p:oleObj spid="_x0000_s194589" r:id="rId4" imgW="8742422" imgH="3633531" progId="Excel.Char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Номер слайда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3CB9E683-9E19-4643-BA1C-8F611CCE6A31}" type="slidenum">
              <a:rPr lang="ru-RU" sz="1200">
                <a:latin typeface="Times New Roman" pitchFamily="18" charset="0"/>
              </a:rPr>
              <a:pPr algn="r"/>
              <a:t>2</a:t>
            </a:fld>
            <a:endParaRPr lang="ru-RU" sz="1200">
              <a:latin typeface="Times New Roman" pitchFamily="18" charset="0"/>
            </a:endParaRPr>
          </a:p>
        </p:txBody>
      </p:sp>
      <p:sp>
        <p:nvSpPr>
          <p:cNvPr id="174082" name="Rectangle 3"/>
          <p:cNvSpPr>
            <a:spLocks noGrp="1" noChangeArrowheads="1"/>
          </p:cNvSpPr>
          <p:nvPr>
            <p:ph type="body" idx="4294967295"/>
          </p:nvPr>
        </p:nvSpPr>
        <p:spPr>
          <a:xfrm>
            <a:off x="611188" y="2349500"/>
            <a:ext cx="7920037" cy="4103688"/>
          </a:xfrm>
        </p:spPr>
        <p:txBody>
          <a:bodyPr lIns="54000" rIns="54000"/>
          <a:lstStyle/>
          <a:p>
            <a:pPr marL="1588" indent="361950" algn="just" eaLnBrk="1" hangingPunct="1">
              <a:lnSpc>
                <a:spcPct val="80000"/>
              </a:lnSpc>
              <a:buFont typeface="Symbol" pitchFamily="18" charset="2"/>
              <a:buNone/>
            </a:pPr>
            <a:endParaRPr lang="ru-RU" sz="1600" smtClean="0">
              <a:latin typeface="Liberation Serif" pitchFamily="18" charset="0"/>
            </a:endParaRPr>
          </a:p>
          <a:p>
            <a:pPr marL="1588" indent="361950" algn="just" eaLnBrk="1" hangingPunct="1">
              <a:lnSpc>
                <a:spcPct val="80000"/>
              </a:lnSpc>
              <a:buFont typeface="Symbol" pitchFamily="18" charset="2"/>
              <a:buNone/>
            </a:pPr>
            <a:r>
              <a:rPr lang="ru-RU" sz="1800" smtClean="0">
                <a:latin typeface="Liberation Serif" pitchFamily="18" charset="0"/>
              </a:rPr>
              <a:t>Вашему вниманию предлагается </a:t>
            </a:r>
            <a:r>
              <a:rPr lang="ru-RU" sz="1800" smtClean="0">
                <a:latin typeface="Liberation Serif" pitchFamily="18" charset="0"/>
                <a:cs typeface="Times New Roman" pitchFamily="18" charset="0"/>
              </a:rPr>
              <a:t>годовой отчет об исполнении бюджета Артемовского городского округа за 2018 год</a:t>
            </a:r>
            <a:r>
              <a:rPr lang="ru-RU" sz="1800" smtClean="0">
                <a:latin typeface="Liberation Serif" pitchFamily="18" charset="0"/>
              </a:rPr>
              <a:t> в форме презентационного материала.</a:t>
            </a:r>
          </a:p>
          <a:p>
            <a:pPr marL="1588" indent="361950" algn="just" eaLnBrk="1" hangingPunct="1">
              <a:lnSpc>
                <a:spcPct val="80000"/>
              </a:lnSpc>
              <a:buFont typeface="Symbol" pitchFamily="18" charset="2"/>
              <a:buNone/>
            </a:pPr>
            <a:r>
              <a:rPr lang="ru-RU" sz="1800" smtClean="0">
                <a:latin typeface="Liberation Serif" pitchFamily="18" charset="0"/>
              </a:rPr>
              <a:t>Обеспечение открытости и прозрачности бюджетного процесса является одним из ключевых направлений деятельности органов местного самоуправления. Для того, чтобы каждый житель Артемовского городского округа мог получить информацию о </a:t>
            </a:r>
            <a:r>
              <a:rPr lang="ru-RU" sz="1800" smtClean="0">
                <a:latin typeface="Liberation Serif" pitchFamily="18" charset="0"/>
                <a:cs typeface="Times New Roman" pitchFamily="18" charset="0"/>
              </a:rPr>
              <a:t>годовом отчете об исполнении бюджета Артемовского городского округа за 2018 год</a:t>
            </a:r>
            <a:r>
              <a:rPr lang="ru-RU" sz="1800" smtClean="0">
                <a:latin typeface="Liberation Serif" pitchFamily="18" charset="0"/>
              </a:rPr>
              <a:t>, информация размещена на сайте Артемовского  городского  округа  </a:t>
            </a:r>
            <a:r>
              <a:rPr lang="en-US" sz="1800" smtClean="0">
                <a:latin typeface="Liberation Serif" pitchFamily="18" charset="0"/>
              </a:rPr>
              <a:t>artemovsky66.ru</a:t>
            </a:r>
            <a:r>
              <a:rPr lang="ru-RU" sz="1800" smtClean="0">
                <a:latin typeface="Liberation Serif" pitchFamily="18" charset="0"/>
              </a:rPr>
              <a:t>.							</a:t>
            </a:r>
            <a:br>
              <a:rPr lang="ru-RU" sz="1800" smtClean="0">
                <a:latin typeface="Liberation Serif" pitchFamily="18" charset="0"/>
              </a:rPr>
            </a:br>
            <a:r>
              <a:rPr lang="ru-RU" sz="1800" smtClean="0">
                <a:latin typeface="Liberation Serif" pitchFamily="18" charset="0"/>
              </a:rPr>
              <a:t>       </a:t>
            </a:r>
            <a:r>
              <a:rPr lang="ru-RU" altLang="ru-RU" sz="1800" smtClean="0">
                <a:latin typeface="Liberation Serif" pitchFamily="18" charset="0"/>
              </a:rPr>
              <a:t>Надеемся, что </a:t>
            </a:r>
            <a:r>
              <a:rPr lang="ru-RU" sz="1800" smtClean="0">
                <a:latin typeface="Liberation Serif" pitchFamily="18" charset="0"/>
              </a:rPr>
              <a:t>отраженная в данной презентации информация</a:t>
            </a:r>
            <a:r>
              <a:rPr lang="ru-RU" altLang="ru-RU" sz="1800" smtClean="0">
                <a:latin typeface="Liberation Serif" pitchFamily="18" charset="0"/>
              </a:rPr>
              <a:t>, представленная в информативной и компактной форме, </a:t>
            </a:r>
            <a:r>
              <a:rPr lang="ru-RU" sz="1800" smtClean="0">
                <a:latin typeface="Liberation Serif" pitchFamily="18" charset="0"/>
              </a:rPr>
              <a:t>послужит обеспечению роста интереса граждан к </a:t>
            </a:r>
            <a:r>
              <a:rPr lang="ru-RU" altLang="ru-RU" sz="1800" smtClean="0">
                <a:latin typeface="Liberation Serif" pitchFamily="18" charset="0"/>
              </a:rPr>
              <a:t>бюджетному процессу городского округа</a:t>
            </a:r>
            <a:r>
              <a:rPr lang="ru-RU" sz="1800" smtClean="0">
                <a:latin typeface="Liberation Serif" pitchFamily="18" charset="0"/>
              </a:rPr>
              <a:t>  и  поспособствует  более </a:t>
            </a:r>
            <a:r>
              <a:rPr lang="ru-RU" altLang="ru-RU" sz="1800" smtClean="0">
                <a:latin typeface="Liberation Serif" pitchFamily="18" charset="0"/>
              </a:rPr>
              <a:t>активному в нем участию.	</a:t>
            </a:r>
            <a:endParaRPr lang="ru-RU" sz="1800" smtClean="0">
              <a:latin typeface="Liberation Serif" pitchFamily="18" charset="0"/>
            </a:endParaRPr>
          </a:p>
        </p:txBody>
      </p:sp>
      <p:sp>
        <p:nvSpPr>
          <p:cNvPr id="174083" name="Rectangle 4"/>
          <p:cNvSpPr>
            <a:spLocks noChangeArrowheads="1"/>
          </p:cNvSpPr>
          <p:nvPr/>
        </p:nvSpPr>
        <p:spPr bwMode="auto">
          <a:xfrm>
            <a:off x="1916113" y="457200"/>
            <a:ext cx="5292725" cy="904875"/>
          </a:xfrm>
          <a:prstGeom prst="rect">
            <a:avLst/>
          </a:prstGeom>
          <a:noFill/>
          <a:ln w="9525">
            <a:noFill/>
            <a:miter lim="800000"/>
            <a:headEnd/>
            <a:tailEnd/>
          </a:ln>
        </p:spPr>
        <p:txBody>
          <a:bodyPr wrap="none" anchor="ctr"/>
          <a:lstStyle/>
          <a:p>
            <a:pPr algn="ctr"/>
            <a:r>
              <a:rPr lang="ru-RU" sz="3600" b="1">
                <a:solidFill>
                  <a:schemeClr val="bg2"/>
                </a:solidFill>
                <a:latin typeface="Bookman Old Style" pitchFamily="18" charset="0"/>
              </a:rPr>
              <a:t>Уважаемые жители </a:t>
            </a:r>
          </a:p>
          <a:p>
            <a:pPr algn="ctr"/>
            <a:r>
              <a:rPr lang="ru-RU" sz="3600" b="1">
                <a:solidFill>
                  <a:schemeClr val="bg2"/>
                </a:solidFill>
                <a:latin typeface="Bookman Old Style" pitchFamily="18" charset="0"/>
              </a:rPr>
              <a:t>Артемовского городского округа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idx="4294967295"/>
          </p:nvPr>
        </p:nvSpPr>
        <p:spPr>
          <a:xfrm>
            <a:off x="250825" y="115888"/>
            <a:ext cx="8656638" cy="1263650"/>
          </a:xfrm>
        </p:spPr>
        <p:txBody>
          <a:bodyPr/>
          <a:lstStyle/>
          <a:p>
            <a:pPr eaLnBrk="1" hangingPunct="1"/>
            <a:r>
              <a:rPr lang="ru-RU" sz="2200" b="1" smtClean="0">
                <a:solidFill>
                  <a:srgbClr val="7030A0"/>
                </a:solidFill>
                <a:latin typeface="Times New Roman" pitchFamily="18" charset="0"/>
                <a:cs typeface="Times New Roman" pitchFamily="18" charset="0"/>
              </a:rPr>
              <a:t>Направления расходов бюджета Артемовского городского округа в 2018 году по разделу 0300 «</a:t>
            </a:r>
            <a:r>
              <a:rPr lang="ru-RU" sz="2200" b="1" smtClean="0">
                <a:solidFill>
                  <a:srgbClr val="7030A0"/>
                </a:solidFill>
                <a:latin typeface="Times New Roman" pitchFamily="18" charset="0"/>
              </a:rPr>
              <a:t>Национальная безопасность и правоохранительная деятельность»</a:t>
            </a:r>
            <a:endParaRPr lang="ru-RU" sz="2200" b="1" smtClean="0">
              <a:solidFill>
                <a:srgbClr val="7030A0"/>
              </a:solidFill>
              <a:latin typeface="Bookman Old Style" pitchFamily="18" charset="0"/>
            </a:endParaRPr>
          </a:p>
        </p:txBody>
      </p:sp>
      <p:sp>
        <p:nvSpPr>
          <p:cNvPr id="215042" name="AutoShape 4"/>
          <p:cNvSpPr>
            <a:spLocks noChangeArrowheads="1"/>
          </p:cNvSpPr>
          <p:nvPr/>
        </p:nvSpPr>
        <p:spPr bwMode="auto">
          <a:xfrm rot="-5400000">
            <a:off x="3214688" y="2357438"/>
            <a:ext cx="3071812" cy="2500312"/>
          </a:xfrm>
          <a:prstGeom prst="upDownArrowCallout">
            <a:avLst>
              <a:gd name="adj1" fmla="val 25004"/>
              <a:gd name="adj2" fmla="val 24998"/>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latin typeface="Times New Roman" pitchFamily="18" charset="0"/>
              </a:rPr>
              <a:t>22 991,7</a:t>
            </a:r>
          </a:p>
          <a:p>
            <a:pPr algn="ctr"/>
            <a:r>
              <a:rPr lang="ru-RU" sz="2400" b="1">
                <a:latin typeface="Times New Roman" pitchFamily="18" charset="0"/>
              </a:rPr>
              <a:t>тыс. руб.</a:t>
            </a:r>
          </a:p>
        </p:txBody>
      </p:sp>
      <p:sp>
        <p:nvSpPr>
          <p:cNvPr id="14348" name="AutoShape 12"/>
          <p:cNvSpPr>
            <a:spLocks noChangeArrowheads="1"/>
          </p:cNvSpPr>
          <p:nvPr/>
        </p:nvSpPr>
        <p:spPr bwMode="auto">
          <a:xfrm rot="10800000">
            <a:off x="6072188" y="1714500"/>
            <a:ext cx="2928937" cy="1519238"/>
          </a:xfrm>
          <a:prstGeom prst="homePlate">
            <a:avLst>
              <a:gd name="adj" fmla="val 80"/>
            </a:avLst>
          </a:prstGeom>
          <a:solidFill>
            <a:schemeClr val="accent6">
              <a:lumMod val="40000"/>
              <a:lumOff val="60000"/>
            </a:schemeClr>
          </a:solidFill>
          <a:ln w="9525">
            <a:solidFill>
              <a:srgbClr val="00FFFF"/>
            </a:solidFill>
            <a:miter lim="800000"/>
            <a:headEnd/>
            <a:tailEnd/>
          </a:ln>
        </p:spPr>
        <p:txBody>
          <a:bodyPr rot="10800000" wrap="none" anchor="ctr" anchorCtr="1"/>
          <a:lstStyle/>
          <a:p>
            <a:pPr algn="ctr">
              <a:defRPr/>
            </a:pPr>
            <a:r>
              <a:rPr lang="ru-RU" sz="1600" dirty="0">
                <a:latin typeface="Times New Roman" pitchFamily="18" charset="0"/>
                <a:cs typeface="Times New Roman" pitchFamily="18" charset="0"/>
              </a:rPr>
              <a:t>Реализация мероприятий</a:t>
            </a:r>
          </a:p>
          <a:p>
            <a:pPr algn="ctr">
              <a:defRPr/>
            </a:pPr>
            <a:r>
              <a:rPr lang="ru-RU" sz="1600" dirty="0">
                <a:latin typeface="Times New Roman" pitchFamily="18" charset="0"/>
                <a:cs typeface="Times New Roman" pitchFamily="18" charset="0"/>
              </a:rPr>
              <a:t> по обеспечению пожарной </a:t>
            </a:r>
          </a:p>
          <a:p>
            <a:pPr algn="ctr">
              <a:defRPr/>
            </a:pPr>
            <a:r>
              <a:rPr lang="ru-RU" sz="1600" dirty="0">
                <a:latin typeface="Times New Roman" pitchFamily="18" charset="0"/>
                <a:cs typeface="Times New Roman" pitchFamily="18" charset="0"/>
              </a:rPr>
              <a:t>безопасности на территории </a:t>
            </a:r>
          </a:p>
          <a:p>
            <a:pPr algn="ctr">
              <a:defRPr/>
            </a:pPr>
            <a:r>
              <a:rPr lang="ru-RU" sz="1600" dirty="0">
                <a:latin typeface="Times New Roman" pitchFamily="18" charset="0"/>
                <a:cs typeface="Times New Roman" pitchFamily="18" charset="0"/>
              </a:rPr>
              <a:t>Артемовского городского округа </a:t>
            </a:r>
          </a:p>
          <a:p>
            <a:pPr algn="ctr">
              <a:defRPr/>
            </a:pPr>
            <a:r>
              <a:rPr lang="ru-RU" sz="1600" dirty="0">
                <a:latin typeface="Times New Roman" pitchFamily="18" charset="0"/>
                <a:cs typeface="Times New Roman" pitchFamily="18" charset="0"/>
              </a:rPr>
              <a:t>– 3 813,9 тыс. руб.</a:t>
            </a:r>
            <a:endParaRPr lang="ru-RU" sz="1600" b="1" dirty="0">
              <a:latin typeface="Times New Roman" pitchFamily="18" charset="0"/>
              <a:cs typeface="Times New Roman" pitchFamily="18" charset="0"/>
            </a:endParaRPr>
          </a:p>
        </p:txBody>
      </p:sp>
      <p:sp>
        <p:nvSpPr>
          <p:cNvPr id="215044" name="Line 16"/>
          <p:cNvSpPr>
            <a:spLocks noChangeShapeType="1"/>
          </p:cNvSpPr>
          <p:nvPr/>
        </p:nvSpPr>
        <p:spPr bwMode="auto">
          <a:xfrm>
            <a:off x="357188" y="1357313"/>
            <a:ext cx="8572500" cy="46037"/>
          </a:xfrm>
          <a:prstGeom prst="line">
            <a:avLst/>
          </a:prstGeom>
          <a:noFill/>
          <a:ln w="47625" cmpd="dbl">
            <a:solidFill>
              <a:schemeClr val="accent2"/>
            </a:solidFill>
            <a:round/>
            <a:headEnd/>
            <a:tailEnd/>
          </a:ln>
        </p:spPr>
        <p:txBody>
          <a:bodyPr/>
          <a:lstStyle/>
          <a:p>
            <a:endParaRPr lang="ru-RU"/>
          </a:p>
        </p:txBody>
      </p:sp>
      <p:sp>
        <p:nvSpPr>
          <p:cNvPr id="14353" name="AutoShape 17"/>
          <p:cNvSpPr>
            <a:spLocks noChangeArrowheads="1"/>
          </p:cNvSpPr>
          <p:nvPr/>
        </p:nvSpPr>
        <p:spPr bwMode="auto">
          <a:xfrm rot="10800000">
            <a:off x="6072188" y="4000500"/>
            <a:ext cx="2928937" cy="1714500"/>
          </a:xfrm>
          <a:prstGeom prst="homePlate">
            <a:avLst>
              <a:gd name="adj" fmla="val 0"/>
            </a:avLst>
          </a:prstGeom>
          <a:solidFill>
            <a:schemeClr val="accent6">
              <a:lumMod val="40000"/>
              <a:lumOff val="60000"/>
            </a:schemeClr>
          </a:solidFill>
          <a:ln w="9525">
            <a:solidFill>
              <a:srgbClr val="00FFFF"/>
            </a:solidFill>
            <a:miter lim="800000"/>
            <a:headEnd/>
            <a:tailEnd/>
          </a:ln>
        </p:spPr>
        <p:txBody>
          <a:bodyPr rot="10800000" anchor="ctr" anchorCtr="1"/>
          <a:lstStyle/>
          <a:p>
            <a:pPr algn="ctr">
              <a:defRPr/>
            </a:pPr>
            <a:r>
              <a:rPr lang="ru-RU" sz="1600" dirty="0">
                <a:latin typeface="Times New Roman" pitchFamily="18" charset="0"/>
                <a:cs typeface="Times New Roman" pitchFamily="18" charset="0"/>
              </a:rPr>
              <a:t>Организация и проведение мероприятий по профилактике правонарушений на территории Артемовского городского округа – </a:t>
            </a:r>
          </a:p>
          <a:p>
            <a:pPr algn="ctr">
              <a:defRPr/>
            </a:pPr>
            <a:r>
              <a:rPr lang="ru-RU" sz="1600" dirty="0">
                <a:latin typeface="Times New Roman" pitchFamily="18" charset="0"/>
                <a:cs typeface="Times New Roman" pitchFamily="18" charset="0"/>
              </a:rPr>
              <a:t>320,0 тыс. руб.</a:t>
            </a:r>
            <a:endParaRPr lang="ru-RU" sz="1600" b="1" dirty="0">
              <a:latin typeface="Times New Roman" pitchFamily="18" charset="0"/>
              <a:cs typeface="Times New Roman" pitchFamily="18" charset="0"/>
            </a:endParaRPr>
          </a:p>
        </p:txBody>
      </p:sp>
      <p:sp>
        <p:nvSpPr>
          <p:cNvPr id="19" name="Пятиугольник 18"/>
          <p:cNvSpPr/>
          <p:nvPr/>
        </p:nvSpPr>
        <p:spPr>
          <a:xfrm>
            <a:off x="490538" y="1500188"/>
            <a:ext cx="2857500" cy="1643062"/>
          </a:xfrm>
          <a:prstGeom prst="homePlate">
            <a:avLst>
              <a:gd name="adj" fmla="val 0"/>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cs typeface="Times New Roman" pitchFamily="18" charset="0"/>
              </a:rPr>
              <a:t>Организация и обеспечение деятельности  муниципального казенного учреждения АГО «Единая дежурно-диспетчерская служба» - 8 592,6 тыс. руб. </a:t>
            </a:r>
            <a:endParaRPr lang="ru-RU" sz="1600" b="1" dirty="0">
              <a:solidFill>
                <a:schemeClr val="tx1"/>
              </a:solidFill>
              <a:latin typeface="Times New Roman" pitchFamily="18" charset="0"/>
              <a:cs typeface="Times New Roman" pitchFamily="18" charset="0"/>
            </a:endParaRPr>
          </a:p>
        </p:txBody>
      </p:sp>
      <p:sp>
        <p:nvSpPr>
          <p:cNvPr id="20" name="Пятиугольник 19"/>
          <p:cNvSpPr/>
          <p:nvPr/>
        </p:nvSpPr>
        <p:spPr>
          <a:xfrm>
            <a:off x="500063" y="3286125"/>
            <a:ext cx="2857500" cy="1714500"/>
          </a:xfrm>
          <a:prstGeom prst="homePlate">
            <a:avLst>
              <a:gd name="adj" fmla="val 351"/>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cs typeface="Times New Roman" pitchFamily="18" charset="0"/>
              </a:rPr>
              <a:t>Реализация  мероприятий по гражданской обороне, предупреждению ЧС природного и техногенного характера составили</a:t>
            </a:r>
          </a:p>
          <a:p>
            <a:pPr algn="ctr">
              <a:defRPr/>
            </a:pPr>
            <a:r>
              <a:rPr lang="ru-RU" sz="1600" dirty="0">
                <a:solidFill>
                  <a:schemeClr val="tx1"/>
                </a:solidFill>
                <a:latin typeface="Times New Roman" pitchFamily="18" charset="0"/>
                <a:cs typeface="Times New Roman" pitchFamily="18" charset="0"/>
              </a:rPr>
              <a:t> – 126,9 тыс. руб.</a:t>
            </a:r>
            <a:endParaRPr lang="ru-RU" sz="1600" b="1" dirty="0">
              <a:solidFill>
                <a:schemeClr val="tx1"/>
              </a:solidFill>
              <a:latin typeface="Times New Roman" pitchFamily="18" charset="0"/>
              <a:cs typeface="Times New Roman" pitchFamily="18" charset="0"/>
            </a:endParaRPr>
          </a:p>
        </p:txBody>
      </p:sp>
      <p:sp>
        <p:nvSpPr>
          <p:cNvPr id="21" name="Пятиугольник 20"/>
          <p:cNvSpPr/>
          <p:nvPr/>
        </p:nvSpPr>
        <p:spPr>
          <a:xfrm>
            <a:off x="500063" y="5214938"/>
            <a:ext cx="2857500" cy="1357312"/>
          </a:xfrm>
          <a:prstGeom prst="homePlate">
            <a:avLst>
              <a:gd name="adj" fmla="val 1136"/>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cs typeface="Times New Roman" pitchFamily="18" charset="0"/>
              </a:rPr>
              <a:t>Эксплуатация </a:t>
            </a:r>
            <a:r>
              <a:rPr lang="ru-RU" sz="1600" dirty="0" err="1">
                <a:solidFill>
                  <a:schemeClr val="tx1"/>
                </a:solidFill>
                <a:latin typeface="Times New Roman" pitchFamily="18" charset="0"/>
                <a:cs typeface="Times New Roman" pitchFamily="18" charset="0"/>
              </a:rPr>
              <a:t>природо</a:t>
            </a:r>
            <a:r>
              <a:rPr lang="ru-RU" sz="1600" dirty="0">
                <a:solidFill>
                  <a:schemeClr val="tx1"/>
                </a:solidFill>
                <a:latin typeface="Times New Roman" pitchFamily="18" charset="0"/>
                <a:cs typeface="Times New Roman" pitchFamily="18" charset="0"/>
              </a:rPr>
              <a:t>-</a:t>
            </a:r>
          </a:p>
          <a:p>
            <a:pPr algn="ctr">
              <a:defRPr/>
            </a:pPr>
            <a:r>
              <a:rPr lang="ru-RU" sz="1600" dirty="0">
                <a:solidFill>
                  <a:schemeClr val="tx1"/>
                </a:solidFill>
                <a:latin typeface="Times New Roman" pitchFamily="18" charset="0"/>
                <a:cs typeface="Times New Roman" pitchFamily="18" charset="0"/>
              </a:rPr>
              <a:t>охранного объекта шахтный водоотлив поселка </a:t>
            </a:r>
            <a:r>
              <a:rPr lang="ru-RU" sz="1600" dirty="0" err="1">
                <a:solidFill>
                  <a:schemeClr val="tx1"/>
                </a:solidFill>
                <a:latin typeface="Times New Roman" pitchFamily="18" charset="0"/>
                <a:cs typeface="Times New Roman" pitchFamily="18" charset="0"/>
              </a:rPr>
              <a:t>Буланаш</a:t>
            </a:r>
            <a:r>
              <a:rPr lang="ru-RU" sz="1600" dirty="0">
                <a:solidFill>
                  <a:schemeClr val="tx1"/>
                </a:solidFill>
                <a:latin typeface="Times New Roman" pitchFamily="18" charset="0"/>
                <a:cs typeface="Times New Roman" pitchFamily="18" charset="0"/>
              </a:rPr>
              <a:t>  </a:t>
            </a:r>
          </a:p>
          <a:p>
            <a:pPr algn="ctr">
              <a:defRPr/>
            </a:pPr>
            <a:r>
              <a:rPr lang="ru-RU" sz="1600" dirty="0">
                <a:solidFill>
                  <a:schemeClr val="tx1"/>
                </a:solidFill>
                <a:latin typeface="Times New Roman" pitchFamily="18" charset="0"/>
                <a:cs typeface="Times New Roman" pitchFamily="18" charset="0"/>
              </a:rPr>
              <a:t>- 10 138,3 тыс. руб. </a:t>
            </a:r>
            <a:endParaRPr lang="ru-RU"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0825" y="188913"/>
            <a:ext cx="8642350" cy="1295400"/>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Расходы бюджета Артемовского городского округа по разделу 0400 « Национальная экономика»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 2016-2018 годах</a:t>
            </a:r>
            <a:endParaRPr lang="ru-RU" sz="2800" b="1" dirty="0">
              <a:solidFill>
                <a:srgbClr val="7030A0"/>
              </a:solidFill>
              <a:latin typeface="Times New Roman" pitchFamily="18" charset="0"/>
              <a:cs typeface="Times New Roman" pitchFamily="18" charset="0"/>
            </a:endParaRPr>
          </a:p>
        </p:txBody>
      </p:sp>
      <p:graphicFrame>
        <p:nvGraphicFramePr>
          <p:cNvPr id="137247" name="Group 31"/>
          <p:cNvGraphicFramePr>
            <a:graphicFrameLocks noGrp="1"/>
          </p:cNvGraphicFramePr>
          <p:nvPr>
            <p:ph sz="half" idx="2"/>
          </p:nvPr>
        </p:nvGraphicFramePr>
        <p:xfrm>
          <a:off x="539750" y="5300663"/>
          <a:ext cx="8143875" cy="1296987"/>
        </p:xfrm>
        <a:graphic>
          <a:graphicData uri="http://schemas.openxmlformats.org/drawingml/2006/table">
            <a:tbl>
              <a:tblPr/>
              <a:tblGrid>
                <a:gridCol w="1417638"/>
                <a:gridCol w="1344612"/>
                <a:gridCol w="1346200"/>
                <a:gridCol w="1344613"/>
                <a:gridCol w="1346200"/>
                <a:gridCol w="1344612"/>
              </a:tblGrid>
              <a:tr h="420688">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2016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2017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2018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hMerge="1">
                  <a:txBody>
                    <a:bodyPr/>
                    <a:lstStyle/>
                    <a:p>
                      <a:endParaRPr lang="ru-RU"/>
                    </a:p>
                  </a:txBody>
                  <a:tcPr/>
                </a:tc>
              </a:tr>
              <a:tr h="4556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Arial"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r>
              <a:tr h="4206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108 629,7</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107 686,8</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109 571,7</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77 589,4</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146 793,1</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Arial" charset="0"/>
                        </a:rPr>
                        <a:t>131 766,2</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5FE8D6"/>
                    </a:solidFill>
                  </a:tcPr>
                </a:tc>
              </a:tr>
            </a:tbl>
          </a:graphicData>
        </a:graphic>
      </p:graphicFrame>
      <p:graphicFrame>
        <p:nvGraphicFramePr>
          <p:cNvPr id="197661" name="Диаграмма 5"/>
          <p:cNvGraphicFramePr>
            <a:graphicFrameLocks/>
          </p:cNvGraphicFramePr>
          <p:nvPr/>
        </p:nvGraphicFramePr>
        <p:xfrm>
          <a:off x="704850" y="1649413"/>
          <a:ext cx="7805738" cy="3562350"/>
        </p:xfrm>
        <a:graphic>
          <a:graphicData uri="http://schemas.openxmlformats.org/presentationml/2006/ole">
            <p:oleObj spid="_x0000_s197661" r:id="rId4" imgW="7803556" imgH="3560373"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14375" y="214313"/>
            <a:ext cx="8429625" cy="857250"/>
          </a:xfrm>
        </p:spPr>
        <p:txBody>
          <a:bodyPr rtlCol="0">
            <a:normAutofit fontScale="90000"/>
          </a:bodyPr>
          <a:lstStyle/>
          <a:p>
            <a:pPr eaLnBrk="1" fontAlgn="auto" hangingPunct="1">
              <a:spcAft>
                <a:spcPts val="0"/>
              </a:spcAft>
              <a:defRPr/>
            </a:pPr>
            <a:r>
              <a:rPr lang="ru-RU" sz="2200" b="1" dirty="0"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в 2018 году по разделу 0400  «Национальная экономика»</a:t>
            </a:r>
          </a:p>
        </p:txBody>
      </p:sp>
      <p:sp>
        <p:nvSpPr>
          <p:cNvPr id="207874" name="AutoShape 4"/>
          <p:cNvSpPr>
            <a:spLocks noChangeArrowheads="1"/>
          </p:cNvSpPr>
          <p:nvPr/>
        </p:nvSpPr>
        <p:spPr bwMode="auto">
          <a:xfrm rot="-5400000">
            <a:off x="3250406" y="2464595"/>
            <a:ext cx="3000375" cy="2500312"/>
          </a:xfrm>
          <a:prstGeom prst="upDownArrowCallout">
            <a:avLst>
              <a:gd name="adj1" fmla="val 25000"/>
              <a:gd name="adj2" fmla="val 25000"/>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solidFill>
                  <a:srgbClr val="000000"/>
                </a:solidFill>
                <a:latin typeface="Times New Roman" pitchFamily="18" charset="0"/>
              </a:rPr>
              <a:t>131 766,2</a:t>
            </a:r>
          </a:p>
          <a:p>
            <a:pPr algn="ctr"/>
            <a:r>
              <a:rPr lang="ru-RU" sz="2400" b="1">
                <a:solidFill>
                  <a:srgbClr val="000000"/>
                </a:solidFill>
                <a:latin typeface="Times New Roman" pitchFamily="18" charset="0"/>
              </a:rPr>
              <a:t>тыс. руб.</a:t>
            </a:r>
          </a:p>
        </p:txBody>
      </p:sp>
      <p:sp>
        <p:nvSpPr>
          <p:cNvPr id="14348" name="AutoShape 12"/>
          <p:cNvSpPr>
            <a:spLocks noChangeArrowheads="1"/>
          </p:cNvSpPr>
          <p:nvPr/>
        </p:nvSpPr>
        <p:spPr bwMode="auto">
          <a:xfrm rot="10800000">
            <a:off x="6072188" y="1268413"/>
            <a:ext cx="2819400" cy="946150"/>
          </a:xfrm>
          <a:prstGeom prst="homePlate">
            <a:avLst>
              <a:gd name="adj" fmla="val 0"/>
            </a:avLst>
          </a:prstGeom>
          <a:solidFill>
            <a:schemeClr val="accent6">
              <a:lumMod val="60000"/>
              <a:lumOff val="40000"/>
            </a:schemeClr>
          </a:solidFill>
          <a:ln w="9525">
            <a:solidFill>
              <a:srgbClr val="00FFFF"/>
            </a:solidFill>
            <a:miter lim="800000"/>
            <a:headEnd/>
            <a:tailEnd/>
          </a:ln>
        </p:spPr>
        <p:txBody>
          <a:bodyPr rot="10800000" wrap="none" anchor="ctr" anchorCtr="1"/>
          <a:lstStyle/>
          <a:p>
            <a:pPr algn="ctr">
              <a:defRPr/>
            </a:pPr>
            <a:r>
              <a:rPr lang="ru-RU" sz="1300" b="1" dirty="0">
                <a:solidFill>
                  <a:prstClr val="black"/>
                </a:solidFill>
                <a:latin typeface="Times New Roman" pitchFamily="18" charset="0"/>
                <a:cs typeface="+mn-cs"/>
              </a:rPr>
              <a:t>Развитие системы </a:t>
            </a:r>
          </a:p>
          <a:p>
            <a:pPr algn="ctr">
              <a:defRPr/>
            </a:pPr>
            <a:r>
              <a:rPr lang="ru-RU" sz="1300" b="1" dirty="0">
                <a:solidFill>
                  <a:prstClr val="black"/>
                </a:solidFill>
                <a:latin typeface="Times New Roman" pitchFamily="18" charset="0"/>
                <a:cs typeface="+mn-cs"/>
              </a:rPr>
              <a:t>поддержки субъектов </a:t>
            </a:r>
          </a:p>
          <a:p>
            <a:pPr algn="ctr">
              <a:defRPr/>
            </a:pPr>
            <a:r>
              <a:rPr lang="ru-RU" sz="1300" b="1" dirty="0">
                <a:solidFill>
                  <a:prstClr val="black"/>
                </a:solidFill>
                <a:latin typeface="Times New Roman" pitchFamily="18" charset="0"/>
                <a:cs typeface="+mn-cs"/>
              </a:rPr>
              <a:t>малого и среднего</a:t>
            </a:r>
          </a:p>
          <a:p>
            <a:pPr algn="ctr">
              <a:defRPr/>
            </a:pPr>
            <a:r>
              <a:rPr lang="ru-RU" sz="1300" b="1" dirty="0">
                <a:solidFill>
                  <a:prstClr val="black"/>
                </a:solidFill>
                <a:latin typeface="Times New Roman" pitchFamily="18" charset="0"/>
                <a:cs typeface="+mn-cs"/>
              </a:rPr>
              <a:t> предпринимательства</a:t>
            </a:r>
          </a:p>
          <a:p>
            <a:pPr algn="ctr">
              <a:defRPr/>
            </a:pPr>
            <a:r>
              <a:rPr lang="ru-RU" sz="1300" b="1" dirty="0">
                <a:solidFill>
                  <a:prstClr val="black"/>
                </a:solidFill>
                <a:latin typeface="Times New Roman" pitchFamily="18" charset="0"/>
                <a:cs typeface="+mn-cs"/>
              </a:rPr>
              <a:t> – 1 320,0 тыс. руб.</a:t>
            </a:r>
          </a:p>
        </p:txBody>
      </p:sp>
      <p:sp>
        <p:nvSpPr>
          <p:cNvPr id="207876" name="Line 16"/>
          <p:cNvSpPr>
            <a:spLocks noChangeShapeType="1"/>
          </p:cNvSpPr>
          <p:nvPr/>
        </p:nvSpPr>
        <p:spPr bwMode="auto">
          <a:xfrm>
            <a:off x="395288" y="1052513"/>
            <a:ext cx="8496300" cy="0"/>
          </a:xfrm>
          <a:prstGeom prst="line">
            <a:avLst/>
          </a:prstGeom>
          <a:noFill/>
          <a:ln w="47625" cmpd="dbl">
            <a:solidFill>
              <a:schemeClr val="accent2"/>
            </a:solidFill>
            <a:round/>
            <a:headEnd/>
            <a:tailEnd/>
          </a:ln>
        </p:spPr>
        <p:txBody>
          <a:bodyPr/>
          <a:lstStyle/>
          <a:p>
            <a:endParaRPr lang="ru-RU"/>
          </a:p>
        </p:txBody>
      </p:sp>
      <p:sp>
        <p:nvSpPr>
          <p:cNvPr id="14353" name="AutoShape 17"/>
          <p:cNvSpPr>
            <a:spLocks noChangeArrowheads="1"/>
          </p:cNvSpPr>
          <p:nvPr/>
        </p:nvSpPr>
        <p:spPr bwMode="auto">
          <a:xfrm rot="10800000">
            <a:off x="6072188" y="2286000"/>
            <a:ext cx="2819400" cy="998538"/>
          </a:xfrm>
          <a:prstGeom prst="homePlate">
            <a:avLst>
              <a:gd name="adj" fmla="val 730"/>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200" b="1" dirty="0">
                <a:solidFill>
                  <a:prstClr val="black"/>
                </a:solidFill>
                <a:latin typeface="Times New Roman" pitchFamily="18" charset="0"/>
                <a:cs typeface="Times New Roman" pitchFamily="18" charset="0"/>
              </a:rPr>
              <a:t>Мероприятия по разработке документации по планировке и межеванию территорий населенных пунктов Артемовского городского округа – 500,0 тыс. руб.</a:t>
            </a:r>
          </a:p>
        </p:txBody>
      </p:sp>
      <p:sp>
        <p:nvSpPr>
          <p:cNvPr id="14354" name="AutoShape 18"/>
          <p:cNvSpPr>
            <a:spLocks noChangeArrowheads="1"/>
          </p:cNvSpPr>
          <p:nvPr/>
        </p:nvSpPr>
        <p:spPr bwMode="auto">
          <a:xfrm rot="10800000">
            <a:off x="6072188" y="4076700"/>
            <a:ext cx="2819400" cy="1423988"/>
          </a:xfrm>
          <a:prstGeom prst="homePlate">
            <a:avLst>
              <a:gd name="adj" fmla="val 0"/>
            </a:avLst>
          </a:prstGeom>
          <a:solidFill>
            <a:schemeClr val="accent6">
              <a:lumMod val="60000"/>
              <a:lumOff val="40000"/>
            </a:schemeClr>
          </a:solidFill>
          <a:ln w="9525">
            <a:solidFill>
              <a:srgbClr val="00FFFF"/>
            </a:solidFill>
            <a:miter lim="800000"/>
            <a:headEnd/>
            <a:tailEnd/>
          </a:ln>
        </p:spPr>
        <p:txBody>
          <a:bodyPr rot="10800000" wrap="none" anchor="ctr" anchorCtr="1"/>
          <a:lstStyle/>
          <a:p>
            <a:pPr algn="ctr">
              <a:defRPr/>
            </a:pPr>
            <a:r>
              <a:rPr lang="ru-RU" sz="1300" b="1" dirty="0">
                <a:solidFill>
                  <a:prstClr val="black"/>
                </a:solidFill>
                <a:latin typeface="Times New Roman" pitchFamily="18" charset="0"/>
                <a:cs typeface="Times New Roman" pitchFamily="18" charset="0"/>
              </a:rPr>
              <a:t>Осуществление</a:t>
            </a:r>
          </a:p>
          <a:p>
            <a:pPr algn="ctr">
              <a:defRPr/>
            </a:pPr>
            <a:r>
              <a:rPr lang="ru-RU" sz="1300" b="1" dirty="0">
                <a:solidFill>
                  <a:prstClr val="black"/>
                </a:solidFill>
                <a:latin typeface="Times New Roman" pitchFamily="18" charset="0"/>
                <a:cs typeface="Times New Roman" pitchFamily="18" charset="0"/>
              </a:rPr>
              <a:t> государственного полномочия </a:t>
            </a:r>
          </a:p>
          <a:p>
            <a:pPr algn="ctr">
              <a:defRPr/>
            </a:pPr>
            <a:r>
              <a:rPr lang="ru-RU" sz="1300" b="1" dirty="0">
                <a:solidFill>
                  <a:prstClr val="black"/>
                </a:solidFill>
                <a:latin typeface="Times New Roman" pitchFamily="18" charset="0"/>
                <a:cs typeface="Times New Roman" pitchFamily="18" charset="0"/>
              </a:rPr>
              <a:t>Свердловской области по </a:t>
            </a:r>
          </a:p>
          <a:p>
            <a:pPr algn="ctr">
              <a:defRPr/>
            </a:pPr>
            <a:r>
              <a:rPr lang="ru-RU" sz="1300" b="1" dirty="0">
                <a:solidFill>
                  <a:prstClr val="black"/>
                </a:solidFill>
                <a:latin typeface="Times New Roman" pitchFamily="18" charset="0"/>
                <a:cs typeface="Times New Roman" pitchFamily="18" charset="0"/>
              </a:rPr>
              <a:t>организации проведения </a:t>
            </a:r>
          </a:p>
          <a:p>
            <a:pPr algn="ctr">
              <a:defRPr/>
            </a:pPr>
            <a:r>
              <a:rPr lang="ru-RU" sz="1300" b="1" dirty="0">
                <a:solidFill>
                  <a:prstClr val="black"/>
                </a:solidFill>
                <a:latin typeface="Times New Roman" pitchFamily="18" charset="0"/>
                <a:cs typeface="Times New Roman" pitchFamily="18" charset="0"/>
              </a:rPr>
              <a:t>мероприятий по отлову</a:t>
            </a:r>
          </a:p>
          <a:p>
            <a:pPr algn="ctr">
              <a:defRPr/>
            </a:pPr>
            <a:r>
              <a:rPr lang="ru-RU" sz="1300" b="1" dirty="0">
                <a:solidFill>
                  <a:prstClr val="black"/>
                </a:solidFill>
                <a:latin typeface="Times New Roman" pitchFamily="18" charset="0"/>
                <a:cs typeface="Times New Roman" pitchFamily="18" charset="0"/>
              </a:rPr>
              <a:t> и содержанию безнадзорных </a:t>
            </a:r>
          </a:p>
          <a:p>
            <a:pPr algn="ctr">
              <a:defRPr/>
            </a:pPr>
            <a:r>
              <a:rPr lang="ru-RU" sz="1300" b="1" dirty="0">
                <a:solidFill>
                  <a:prstClr val="black"/>
                </a:solidFill>
                <a:latin typeface="Times New Roman" pitchFamily="18" charset="0"/>
                <a:cs typeface="Times New Roman" pitchFamily="18" charset="0"/>
              </a:rPr>
              <a:t>собак  – 1 236,4 тыс. руб.</a:t>
            </a:r>
          </a:p>
        </p:txBody>
      </p:sp>
      <p:sp>
        <p:nvSpPr>
          <p:cNvPr id="14358" name="AutoShape 22"/>
          <p:cNvSpPr>
            <a:spLocks noChangeArrowheads="1"/>
          </p:cNvSpPr>
          <p:nvPr/>
        </p:nvSpPr>
        <p:spPr bwMode="auto">
          <a:xfrm rot="10800000">
            <a:off x="6072188" y="5643563"/>
            <a:ext cx="2819400" cy="1071562"/>
          </a:xfrm>
          <a:prstGeom prst="homePlate">
            <a:avLst>
              <a:gd name="adj" fmla="val 0"/>
            </a:avLst>
          </a:prstGeom>
          <a:solidFill>
            <a:schemeClr val="accent6">
              <a:lumMod val="60000"/>
              <a:lumOff val="40000"/>
            </a:schemeClr>
          </a:solidFill>
          <a:ln w="9525">
            <a:solidFill>
              <a:srgbClr val="00FFFF"/>
            </a:solidFill>
            <a:miter lim="800000"/>
            <a:headEnd/>
            <a:tailEnd/>
          </a:ln>
        </p:spPr>
        <p:txBody>
          <a:bodyPr rot="10800000" wrap="none" anchor="ctr" anchorCtr="1"/>
          <a:lstStyle/>
          <a:p>
            <a:pPr algn="ctr">
              <a:defRPr/>
            </a:pPr>
            <a:r>
              <a:rPr lang="ru-RU" sz="1300" b="1" dirty="0">
                <a:solidFill>
                  <a:prstClr val="black"/>
                </a:solidFill>
                <a:latin typeface="Times New Roman" pitchFamily="18" charset="0"/>
                <a:cs typeface="Times New Roman" pitchFamily="18" charset="0"/>
              </a:rPr>
              <a:t>Содержание и обеспечение</a:t>
            </a:r>
          </a:p>
          <a:p>
            <a:pPr algn="ctr">
              <a:defRPr/>
            </a:pPr>
            <a:r>
              <a:rPr lang="ru-RU" sz="1300" b="1" dirty="0">
                <a:solidFill>
                  <a:prstClr val="black"/>
                </a:solidFill>
                <a:latin typeface="Times New Roman" pitchFamily="18" charset="0"/>
                <a:cs typeface="Times New Roman" pitchFamily="18" charset="0"/>
              </a:rPr>
              <a:t> деятельности Комитета </a:t>
            </a:r>
          </a:p>
          <a:p>
            <a:pPr algn="ctr">
              <a:defRPr/>
            </a:pPr>
            <a:r>
              <a:rPr lang="ru-RU" sz="1300" b="1" dirty="0">
                <a:solidFill>
                  <a:prstClr val="black"/>
                </a:solidFill>
                <a:latin typeface="Times New Roman" pitchFamily="18" charset="0"/>
                <a:cs typeface="Times New Roman" pitchFamily="18" charset="0"/>
              </a:rPr>
              <a:t> по архитектуре и </a:t>
            </a:r>
          </a:p>
          <a:p>
            <a:pPr algn="ctr">
              <a:defRPr/>
            </a:pPr>
            <a:r>
              <a:rPr lang="ru-RU" sz="1300" b="1" dirty="0">
                <a:solidFill>
                  <a:prstClr val="black"/>
                </a:solidFill>
                <a:latin typeface="Times New Roman" pitchFamily="18" charset="0"/>
                <a:cs typeface="Times New Roman" pitchFamily="18" charset="0"/>
              </a:rPr>
              <a:t>градостроительству АГО – </a:t>
            </a:r>
          </a:p>
          <a:p>
            <a:pPr algn="ctr">
              <a:defRPr/>
            </a:pPr>
            <a:r>
              <a:rPr lang="ru-RU" sz="1300" b="1" dirty="0">
                <a:solidFill>
                  <a:prstClr val="black"/>
                </a:solidFill>
                <a:latin typeface="Times New Roman" pitchFamily="18" charset="0"/>
                <a:cs typeface="Times New Roman" pitchFamily="18" charset="0"/>
              </a:rPr>
              <a:t>2 859,8  тыс. руб. </a:t>
            </a:r>
          </a:p>
        </p:txBody>
      </p:sp>
      <p:sp>
        <p:nvSpPr>
          <p:cNvPr id="19" name="Пятиугольник 18"/>
          <p:cNvSpPr/>
          <p:nvPr/>
        </p:nvSpPr>
        <p:spPr>
          <a:xfrm>
            <a:off x="250825" y="1143000"/>
            <a:ext cx="3178175" cy="1143000"/>
          </a:xfrm>
          <a:prstGeom prst="homePlate">
            <a:avLst>
              <a:gd name="adj" fmla="val 0"/>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prstClr val="black"/>
                </a:solidFill>
                <a:latin typeface="Times New Roman" pitchFamily="18" charset="0"/>
                <a:cs typeface="Times New Roman" pitchFamily="18" charset="0"/>
              </a:rPr>
              <a:t>Проведение работ по лесоустройству, разработка и утверждение лесохозяйственного регламента на леса, находящиеся в собственности городского округа </a:t>
            </a:r>
            <a:r>
              <a:rPr lang="ru-RU" sz="1300" b="1" dirty="0">
                <a:solidFill>
                  <a:prstClr val="black"/>
                </a:solidFill>
                <a:latin typeface="Times New Roman" pitchFamily="18" charset="0"/>
              </a:rPr>
              <a:t>–  198,0 тыс. руб.</a:t>
            </a:r>
          </a:p>
        </p:txBody>
      </p:sp>
      <p:sp>
        <p:nvSpPr>
          <p:cNvPr id="20" name="Пятиугольник 19"/>
          <p:cNvSpPr/>
          <p:nvPr/>
        </p:nvSpPr>
        <p:spPr>
          <a:xfrm>
            <a:off x="250825" y="2357438"/>
            <a:ext cx="3178175" cy="927100"/>
          </a:xfrm>
          <a:prstGeom prst="homePlate">
            <a:avLst>
              <a:gd name="adj" fmla="val 0"/>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prstClr val="black"/>
                </a:solidFill>
                <a:latin typeface="Times New Roman" pitchFamily="18" charset="0"/>
              </a:rPr>
              <a:t>Предоставление субсидий производителям сельскохозяйственной продукции в целях частичного возмещения затрат – </a:t>
            </a:r>
          </a:p>
          <a:p>
            <a:pPr algn="ctr" fontAlgn="auto">
              <a:spcBef>
                <a:spcPts val="0"/>
              </a:spcBef>
              <a:spcAft>
                <a:spcPts val="0"/>
              </a:spcAft>
              <a:defRPr/>
            </a:pPr>
            <a:r>
              <a:rPr lang="ru-RU" sz="1200" b="1" dirty="0">
                <a:solidFill>
                  <a:prstClr val="black"/>
                </a:solidFill>
                <a:latin typeface="Times New Roman" pitchFamily="18" charset="0"/>
              </a:rPr>
              <a:t>300,0 тыс. руб. </a:t>
            </a:r>
          </a:p>
        </p:txBody>
      </p:sp>
      <p:sp>
        <p:nvSpPr>
          <p:cNvPr id="21" name="Пятиугольник 20"/>
          <p:cNvSpPr/>
          <p:nvPr/>
        </p:nvSpPr>
        <p:spPr>
          <a:xfrm>
            <a:off x="250825" y="3357563"/>
            <a:ext cx="3178175" cy="1079500"/>
          </a:xfrm>
          <a:prstGeom prst="homePlate">
            <a:avLst>
              <a:gd name="adj" fmla="val 0"/>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prstClr val="black"/>
                </a:solidFill>
                <a:latin typeface="Times New Roman" pitchFamily="18" charset="0"/>
              </a:rPr>
              <a:t>Содержание и ремонт гидротехнических сооружений, находящихся в муниципальной собственности Артемовского городского округа – 1 038,7 тыс. руб. </a:t>
            </a:r>
          </a:p>
        </p:txBody>
      </p:sp>
      <p:sp>
        <p:nvSpPr>
          <p:cNvPr id="23" name="Пятиугольник 22"/>
          <p:cNvSpPr/>
          <p:nvPr/>
        </p:nvSpPr>
        <p:spPr>
          <a:xfrm>
            <a:off x="6072188" y="3357563"/>
            <a:ext cx="2819400" cy="647700"/>
          </a:xfrm>
          <a:prstGeom prst="homePlate">
            <a:avLst>
              <a:gd name="adj" fmla="val 46"/>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prstClr val="black"/>
                </a:solidFill>
                <a:latin typeface="Times New Roman" pitchFamily="18" charset="0"/>
              </a:rPr>
              <a:t>Дорожное хозяйство – </a:t>
            </a:r>
          </a:p>
          <a:p>
            <a:pPr algn="ctr" fontAlgn="auto">
              <a:spcBef>
                <a:spcPts val="0"/>
              </a:spcBef>
              <a:spcAft>
                <a:spcPts val="0"/>
              </a:spcAft>
              <a:defRPr/>
            </a:pPr>
            <a:r>
              <a:rPr lang="ru-RU" sz="1300" b="1" dirty="0">
                <a:solidFill>
                  <a:prstClr val="black"/>
                </a:solidFill>
                <a:latin typeface="Times New Roman" pitchFamily="18" charset="0"/>
              </a:rPr>
              <a:t>123 013,3 тыс. руб. </a:t>
            </a:r>
          </a:p>
        </p:txBody>
      </p:sp>
      <p:sp>
        <p:nvSpPr>
          <p:cNvPr id="13" name="Пятиугольник 12"/>
          <p:cNvSpPr/>
          <p:nvPr/>
        </p:nvSpPr>
        <p:spPr>
          <a:xfrm>
            <a:off x="250825" y="5300663"/>
            <a:ext cx="3178175" cy="1441450"/>
          </a:xfrm>
          <a:prstGeom prst="homePlate">
            <a:avLst>
              <a:gd name="adj" fmla="val 46"/>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prstClr val="black"/>
                </a:solidFill>
                <a:latin typeface="Times New Roman" pitchFamily="18" charset="0"/>
                <a:cs typeface="Times New Roman" pitchFamily="18" charset="0"/>
              </a:rPr>
              <a:t>Проведение работ по описанию местоположения границ территориальных зон и населенных пунктов, расположенных на территории Артемовского городского округа, внесение в единый гос. реестр недвижимости сведений об их границах – </a:t>
            </a:r>
          </a:p>
          <a:p>
            <a:pPr algn="ctr">
              <a:defRPr/>
            </a:pPr>
            <a:r>
              <a:rPr lang="ru-RU" sz="1200" b="1" dirty="0">
                <a:solidFill>
                  <a:prstClr val="black"/>
                </a:solidFill>
                <a:latin typeface="Times New Roman" pitchFamily="18" charset="0"/>
                <a:cs typeface="Times New Roman" pitchFamily="18" charset="0"/>
              </a:rPr>
              <a:t>500,0 ты</a:t>
            </a:r>
            <a:r>
              <a:rPr lang="ru-RU" sz="1200" b="1" dirty="0">
                <a:solidFill>
                  <a:prstClr val="black"/>
                </a:solidFill>
                <a:latin typeface="Times New Roman" pitchFamily="18" charset="0"/>
              </a:rPr>
              <a:t>с. руб. </a:t>
            </a:r>
          </a:p>
        </p:txBody>
      </p:sp>
      <p:sp>
        <p:nvSpPr>
          <p:cNvPr id="14" name="Пятиугольник 13"/>
          <p:cNvSpPr/>
          <p:nvPr/>
        </p:nvSpPr>
        <p:spPr>
          <a:xfrm>
            <a:off x="250825" y="4508500"/>
            <a:ext cx="3216275" cy="706438"/>
          </a:xfrm>
          <a:prstGeom prst="homePlate">
            <a:avLst>
              <a:gd name="adj" fmla="val 46"/>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prstClr val="black"/>
                </a:solidFill>
                <a:latin typeface="Times New Roman" pitchFamily="18" charset="0"/>
                <a:cs typeface="Times New Roman" pitchFamily="18" charset="0"/>
              </a:rPr>
              <a:t>Организация и проведение событийного мероприятия «Покровский рубеж» – </a:t>
            </a:r>
          </a:p>
          <a:p>
            <a:pPr algn="ctr">
              <a:defRPr/>
            </a:pPr>
            <a:r>
              <a:rPr lang="ru-RU" sz="1300" b="1" dirty="0">
                <a:solidFill>
                  <a:prstClr val="black"/>
                </a:solidFill>
                <a:latin typeface="Times New Roman" pitchFamily="18" charset="0"/>
                <a:cs typeface="Times New Roman" pitchFamily="18" charset="0"/>
              </a:rPr>
              <a:t> 300,0 тыс. руб.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0" name="Rectangle 2"/>
          <p:cNvSpPr>
            <a:spLocks noGrp="1" noChangeArrowheads="1"/>
          </p:cNvSpPr>
          <p:nvPr>
            <p:ph type="title" idx="4294967295"/>
          </p:nvPr>
        </p:nvSpPr>
        <p:spPr>
          <a:xfrm>
            <a:off x="250825" y="214313"/>
            <a:ext cx="8640763" cy="766762"/>
          </a:xfrm>
        </p:spPr>
        <p:txBody>
          <a:bodyPr/>
          <a:lstStyle/>
          <a:p>
            <a:pPr eaLnBrk="1" hangingPunct="1"/>
            <a:r>
              <a:rPr lang="ru-RU" sz="2400" b="1" smtClean="0">
                <a:solidFill>
                  <a:srgbClr val="7030A0"/>
                </a:solidFill>
                <a:latin typeface="Times New Roman" pitchFamily="18" charset="0"/>
                <a:cs typeface="Times New Roman" pitchFamily="18" charset="0"/>
              </a:rPr>
              <a:t>Расходование средств Дорожного фонда</a:t>
            </a:r>
            <a:br>
              <a:rPr lang="ru-RU" sz="2400" b="1" smtClean="0">
                <a:solidFill>
                  <a:srgbClr val="7030A0"/>
                </a:solidFill>
                <a:latin typeface="Times New Roman" pitchFamily="18" charset="0"/>
                <a:cs typeface="Times New Roman" pitchFamily="18" charset="0"/>
              </a:rPr>
            </a:br>
            <a:r>
              <a:rPr lang="ru-RU" sz="2400" b="1" smtClean="0">
                <a:solidFill>
                  <a:srgbClr val="7030A0"/>
                </a:solidFill>
                <a:latin typeface="Times New Roman" pitchFamily="18" charset="0"/>
                <a:cs typeface="Times New Roman" pitchFamily="18" charset="0"/>
              </a:rPr>
              <a:t>Артемовского городского округа</a:t>
            </a:r>
            <a:r>
              <a:rPr lang="ru-RU" sz="2200" b="1" smtClean="0">
                <a:solidFill>
                  <a:srgbClr val="7030A0"/>
                </a:solidFill>
                <a:latin typeface="Times New Roman" pitchFamily="18" charset="0"/>
                <a:cs typeface="Times New Roman" pitchFamily="18" charset="0"/>
              </a:rPr>
              <a:t> </a:t>
            </a:r>
          </a:p>
        </p:txBody>
      </p:sp>
      <p:sp>
        <p:nvSpPr>
          <p:cNvPr id="200711" name="Line 16"/>
          <p:cNvSpPr>
            <a:spLocks noChangeShapeType="1"/>
          </p:cNvSpPr>
          <p:nvPr/>
        </p:nvSpPr>
        <p:spPr bwMode="auto">
          <a:xfrm>
            <a:off x="395288" y="1052513"/>
            <a:ext cx="8496300" cy="0"/>
          </a:xfrm>
          <a:prstGeom prst="line">
            <a:avLst/>
          </a:prstGeom>
          <a:noFill/>
          <a:ln w="47625" cmpd="dbl">
            <a:solidFill>
              <a:schemeClr val="accent2"/>
            </a:solidFill>
            <a:round/>
            <a:headEnd/>
            <a:tailEnd/>
          </a:ln>
        </p:spPr>
        <p:txBody>
          <a:bodyPr/>
          <a:lstStyle/>
          <a:p>
            <a:endParaRPr lang="ru-RU"/>
          </a:p>
        </p:txBody>
      </p:sp>
      <p:pic>
        <p:nvPicPr>
          <p:cNvPr id="200712" name="Рисунок 5" descr="images.jpg"/>
          <p:cNvPicPr>
            <a:picLocks noChangeAspect="1"/>
          </p:cNvPicPr>
          <p:nvPr/>
        </p:nvPicPr>
        <p:blipFill>
          <a:blip r:embed="rId4"/>
          <a:srcRect/>
          <a:stretch>
            <a:fillRect/>
          </a:stretch>
        </p:blipFill>
        <p:spPr bwMode="auto">
          <a:xfrm>
            <a:off x="7045325" y="5229225"/>
            <a:ext cx="2098675" cy="1628775"/>
          </a:xfrm>
          <a:prstGeom prst="rect">
            <a:avLst/>
          </a:prstGeom>
          <a:noFill/>
          <a:ln w="9525">
            <a:noFill/>
            <a:miter lim="800000"/>
            <a:headEnd/>
            <a:tailEnd/>
          </a:ln>
        </p:spPr>
      </p:pic>
      <p:pic>
        <p:nvPicPr>
          <p:cNvPr id="200713" name="Picture 2" descr="C:\Users\NN_Shilenko\Desktop\0_e4af9_321131a2_XXL.jpg"/>
          <p:cNvPicPr>
            <a:picLocks noChangeAspect="1" noChangeArrowheads="1"/>
          </p:cNvPicPr>
          <p:nvPr/>
        </p:nvPicPr>
        <p:blipFill>
          <a:blip r:embed="rId5"/>
          <a:srcRect/>
          <a:stretch>
            <a:fillRect/>
          </a:stretch>
        </p:blipFill>
        <p:spPr bwMode="auto">
          <a:xfrm>
            <a:off x="0" y="5229225"/>
            <a:ext cx="2127250" cy="1628775"/>
          </a:xfrm>
          <a:prstGeom prst="rect">
            <a:avLst/>
          </a:prstGeom>
          <a:noFill/>
          <a:ln w="9525">
            <a:noFill/>
            <a:miter lim="800000"/>
            <a:headEnd/>
            <a:tailEnd/>
          </a:ln>
        </p:spPr>
      </p:pic>
      <p:graphicFrame>
        <p:nvGraphicFramePr>
          <p:cNvPr id="200709" name="Диаграмма 10"/>
          <p:cNvGraphicFramePr>
            <a:graphicFrameLocks/>
          </p:cNvGraphicFramePr>
          <p:nvPr/>
        </p:nvGraphicFramePr>
        <p:xfrm>
          <a:off x="344488" y="1146175"/>
          <a:ext cx="8597900" cy="3917950"/>
        </p:xfrm>
        <a:graphic>
          <a:graphicData uri="http://schemas.openxmlformats.org/presentationml/2006/ole">
            <p:oleObj spid="_x0000_s200709" r:id="rId6" imgW="8596105" imgH="3920068" progId="Excel.Chart.8">
              <p:embed/>
            </p:oleObj>
          </a:graphicData>
        </a:graphic>
      </p:graphicFrame>
      <p:graphicFrame>
        <p:nvGraphicFramePr>
          <p:cNvPr id="2" name="Таблица 1"/>
          <p:cNvGraphicFramePr>
            <a:graphicFrameLocks noGrp="1"/>
          </p:cNvGraphicFramePr>
          <p:nvPr/>
        </p:nvGraphicFramePr>
        <p:xfrm>
          <a:off x="2127250" y="5229225"/>
          <a:ext cx="4919663" cy="1595438"/>
        </p:xfrm>
        <a:graphic>
          <a:graphicData uri="http://schemas.openxmlformats.org/drawingml/2006/table">
            <a:tbl>
              <a:tblPr>
                <a:tableStyleId>{D7AC3CCA-C797-4891-BE02-D94E43425B78}</a:tableStyleId>
              </a:tblPr>
              <a:tblGrid>
                <a:gridCol w="891241"/>
                <a:gridCol w="810467"/>
                <a:gridCol w="819277"/>
                <a:gridCol w="810467"/>
                <a:gridCol w="775228"/>
                <a:gridCol w="812670"/>
              </a:tblGrid>
              <a:tr h="446217">
                <a:tc gridSpan="2">
                  <a:txBody>
                    <a:bodyPr/>
                    <a:lstStyle/>
                    <a:p>
                      <a:pPr algn="ctr" fontAlgn="b"/>
                      <a:r>
                        <a:rPr lang="ru-RU" sz="1400" u="none" strike="noStrike" dirty="0">
                          <a:effectLst/>
                          <a:latin typeface="Times New Roman" pitchFamily="18" charset="0"/>
                          <a:cs typeface="Times New Roman" pitchFamily="18" charset="0"/>
                        </a:rPr>
                        <a:t>2016 год</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hMerge="1">
                  <a:txBody>
                    <a:bodyPr/>
                    <a:lstStyle/>
                    <a:p>
                      <a:endParaRPr lang="ru-RU"/>
                    </a:p>
                  </a:txBody>
                  <a:tcPr/>
                </a:tc>
                <a:tc gridSpan="2">
                  <a:txBody>
                    <a:bodyPr/>
                    <a:lstStyle/>
                    <a:p>
                      <a:pPr algn="ctr" fontAlgn="b"/>
                      <a:r>
                        <a:rPr lang="ru-RU" sz="1400" u="none" strike="noStrike" dirty="0">
                          <a:effectLst/>
                          <a:latin typeface="Times New Roman" pitchFamily="18" charset="0"/>
                          <a:cs typeface="Times New Roman" pitchFamily="18" charset="0"/>
                        </a:rPr>
                        <a:t>2017 год</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hMerge="1">
                  <a:txBody>
                    <a:bodyPr/>
                    <a:lstStyle/>
                    <a:p>
                      <a:endParaRPr lang="ru-RU"/>
                    </a:p>
                  </a:txBody>
                  <a:tcPr/>
                </a:tc>
                <a:tc gridSpan="2">
                  <a:txBody>
                    <a:bodyPr/>
                    <a:lstStyle/>
                    <a:p>
                      <a:pPr algn="ctr" fontAlgn="b"/>
                      <a:r>
                        <a:rPr lang="ru-RU" sz="1400" u="none" strike="noStrike" dirty="0">
                          <a:effectLst/>
                          <a:latin typeface="Times New Roman" pitchFamily="18" charset="0"/>
                          <a:cs typeface="Times New Roman" pitchFamily="18" charset="0"/>
                        </a:rPr>
                        <a:t>2018</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hMerge="1">
                  <a:txBody>
                    <a:bodyPr/>
                    <a:lstStyle/>
                    <a:p>
                      <a:endParaRPr lang="ru-RU"/>
                    </a:p>
                  </a:txBody>
                  <a:tcPr/>
                </a:tc>
              </a:tr>
              <a:tr h="446218">
                <a:tc>
                  <a:txBody>
                    <a:bodyPr/>
                    <a:lstStyle/>
                    <a:p>
                      <a:pPr algn="ctr" fontAlgn="b"/>
                      <a:r>
                        <a:rPr lang="ru-RU" sz="1400" u="none" strike="noStrike">
                          <a:effectLst/>
                          <a:latin typeface="Times New Roman" pitchFamily="18" charset="0"/>
                          <a:cs typeface="Times New Roman" pitchFamily="18" charset="0"/>
                        </a:rPr>
                        <a:t>План</a:t>
                      </a:r>
                      <a:endParaRPr lang="ru-RU" sz="1400" b="0" i="0" u="none" strike="noStrike">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Факт</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План</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Факт</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План</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Факт</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r>
              <a:tr h="702637">
                <a:tc>
                  <a:txBody>
                    <a:bodyPr/>
                    <a:lstStyle/>
                    <a:p>
                      <a:pPr algn="ctr" fontAlgn="b"/>
                      <a:r>
                        <a:rPr lang="ru-RU" sz="1400" u="none" strike="noStrike" dirty="0">
                          <a:effectLst/>
                          <a:latin typeface="Times New Roman" pitchFamily="18" charset="0"/>
                          <a:cs typeface="Times New Roman" pitchFamily="18" charset="0"/>
                        </a:rPr>
                        <a:t> </a:t>
                      </a:r>
                      <a:r>
                        <a:rPr lang="ru-RU" sz="1400" u="none" strike="noStrike" dirty="0" smtClean="0">
                          <a:effectLst/>
                          <a:latin typeface="Times New Roman" pitchFamily="18" charset="0"/>
                          <a:cs typeface="Times New Roman" pitchFamily="18" charset="0"/>
                        </a:rPr>
                        <a:t>96 504,4 </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a:effectLst/>
                          <a:latin typeface="Times New Roman" pitchFamily="18" charset="0"/>
                          <a:cs typeface="Times New Roman" pitchFamily="18" charset="0"/>
                        </a:rPr>
                        <a:t> </a:t>
                      </a:r>
                      <a:r>
                        <a:rPr lang="ru-RU" sz="1400" u="none" strike="noStrike" dirty="0" smtClean="0">
                          <a:effectLst/>
                          <a:latin typeface="Times New Roman" pitchFamily="18" charset="0"/>
                          <a:cs typeface="Times New Roman" pitchFamily="18" charset="0"/>
                        </a:rPr>
                        <a:t>96 239,9   </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100 547,4   </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69 253,5   </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136 429,5   </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c>
                  <a:txBody>
                    <a:bodyPr/>
                    <a:lstStyle/>
                    <a:p>
                      <a:pPr algn="ctr" fontAlgn="b"/>
                      <a:r>
                        <a:rPr lang="ru-RU" sz="1400" u="none" strike="noStrike" dirty="0" smtClean="0">
                          <a:effectLst/>
                          <a:latin typeface="Times New Roman" pitchFamily="18" charset="0"/>
                          <a:cs typeface="Times New Roman" pitchFamily="18" charset="0"/>
                        </a:rPr>
                        <a:t>122 913,3</a:t>
                      </a:r>
                      <a:endParaRPr lang="ru-RU" sz="1400" b="0" i="0" u="none" strike="noStrike" dirty="0">
                        <a:effectLst/>
                        <a:latin typeface="Times New Roman" pitchFamily="18" charset="0"/>
                        <a:cs typeface="Times New Roman" pitchFamily="18" charset="0"/>
                      </a:endParaRPr>
                    </a:p>
                  </a:txBody>
                  <a:tcPr marL="9525" marR="9525" marT="9525" marB="0" anchor="b">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idx="4294967295"/>
          </p:nvPr>
        </p:nvSpPr>
        <p:spPr>
          <a:xfrm>
            <a:off x="395288" y="188913"/>
            <a:ext cx="8429625" cy="571500"/>
          </a:xfrm>
        </p:spPr>
        <p:txBody>
          <a:bodyPr/>
          <a:lstStyle/>
          <a:p>
            <a:pPr eaLnBrk="1" hangingPunct="1"/>
            <a:r>
              <a:rPr lang="ru-RU" sz="2400" b="1" smtClean="0">
                <a:solidFill>
                  <a:srgbClr val="7030A0"/>
                </a:solidFill>
                <a:latin typeface="Times New Roman" pitchFamily="18" charset="0"/>
                <a:cs typeface="Times New Roman" pitchFamily="18" charset="0"/>
              </a:rPr>
              <a:t>Основные направления  расходов Дорожного фонда</a:t>
            </a:r>
          </a:p>
        </p:txBody>
      </p:sp>
      <p:sp>
        <p:nvSpPr>
          <p:cNvPr id="211970" name="AutoShape 4"/>
          <p:cNvSpPr>
            <a:spLocks noChangeArrowheads="1"/>
          </p:cNvSpPr>
          <p:nvPr/>
        </p:nvSpPr>
        <p:spPr bwMode="auto">
          <a:xfrm rot="-5400000">
            <a:off x="3348038" y="1700212"/>
            <a:ext cx="2643188" cy="2500313"/>
          </a:xfrm>
          <a:prstGeom prst="upDownArrowCallout">
            <a:avLst>
              <a:gd name="adj1" fmla="val 24999"/>
              <a:gd name="adj2" fmla="val 24999"/>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solidFill>
                  <a:srgbClr val="000000"/>
                </a:solidFill>
                <a:latin typeface="Times New Roman" pitchFamily="18" charset="0"/>
              </a:rPr>
              <a:t>122 913,3</a:t>
            </a:r>
          </a:p>
          <a:p>
            <a:pPr algn="ctr"/>
            <a:r>
              <a:rPr lang="ru-RU" sz="2400" b="1">
                <a:solidFill>
                  <a:srgbClr val="000000"/>
                </a:solidFill>
                <a:latin typeface="Times New Roman" pitchFamily="18" charset="0"/>
              </a:rPr>
              <a:t>тыс. руб.</a:t>
            </a:r>
          </a:p>
        </p:txBody>
      </p:sp>
      <p:sp>
        <p:nvSpPr>
          <p:cNvPr id="14348" name="AutoShape 12"/>
          <p:cNvSpPr>
            <a:spLocks noChangeArrowheads="1"/>
          </p:cNvSpPr>
          <p:nvPr/>
        </p:nvSpPr>
        <p:spPr bwMode="auto">
          <a:xfrm rot="10800000">
            <a:off x="6072188" y="1214438"/>
            <a:ext cx="2928937" cy="1206500"/>
          </a:xfrm>
          <a:prstGeom prst="homePlate">
            <a:avLst>
              <a:gd name="adj" fmla="val 0"/>
            </a:avLst>
          </a:prstGeom>
          <a:solidFill>
            <a:schemeClr val="accent6">
              <a:lumMod val="40000"/>
              <a:lumOff val="60000"/>
            </a:schemeClr>
          </a:solidFill>
          <a:ln w="9525">
            <a:solidFill>
              <a:srgbClr val="00FFFF"/>
            </a:solidFill>
            <a:miter lim="800000"/>
            <a:headEnd/>
            <a:tailEnd/>
          </a:ln>
        </p:spPr>
        <p:txBody>
          <a:bodyPr rot="10800000" wrap="none" anchor="ctr" anchorCtr="1"/>
          <a:lstStyle/>
          <a:p>
            <a:pPr algn="ctr">
              <a:defRPr/>
            </a:pPr>
            <a:r>
              <a:rPr lang="ru-RU" sz="1600" b="1" dirty="0">
                <a:solidFill>
                  <a:prstClr val="black"/>
                </a:solidFill>
                <a:latin typeface="Times New Roman" pitchFamily="18" charset="0"/>
                <a:cs typeface="+mn-cs"/>
              </a:rPr>
              <a:t>Обустройство пешеходных</a:t>
            </a:r>
          </a:p>
          <a:p>
            <a:pPr algn="ctr">
              <a:defRPr/>
            </a:pPr>
            <a:r>
              <a:rPr lang="ru-RU" sz="1600" b="1" dirty="0">
                <a:solidFill>
                  <a:prstClr val="black"/>
                </a:solidFill>
                <a:latin typeface="Times New Roman" pitchFamily="18" charset="0"/>
                <a:cs typeface="+mn-cs"/>
              </a:rPr>
              <a:t> переходов  и </a:t>
            </a:r>
          </a:p>
          <a:p>
            <a:pPr algn="ctr">
              <a:defRPr/>
            </a:pPr>
            <a:r>
              <a:rPr lang="ru-RU" sz="1600" b="1" dirty="0">
                <a:solidFill>
                  <a:prstClr val="black"/>
                </a:solidFill>
                <a:latin typeface="Times New Roman" pitchFamily="18" charset="0"/>
                <a:cs typeface="+mn-cs"/>
              </a:rPr>
              <a:t>подходов к них –</a:t>
            </a:r>
          </a:p>
          <a:p>
            <a:pPr algn="ctr">
              <a:defRPr/>
            </a:pPr>
            <a:r>
              <a:rPr lang="ru-RU" sz="1600" b="1" dirty="0">
                <a:solidFill>
                  <a:prstClr val="black"/>
                </a:solidFill>
                <a:latin typeface="Times New Roman" pitchFamily="18" charset="0"/>
                <a:cs typeface="+mn-cs"/>
              </a:rPr>
              <a:t>18 816,9тыс. руб</a:t>
            </a:r>
            <a:r>
              <a:rPr lang="ru-RU" b="1" dirty="0">
                <a:solidFill>
                  <a:prstClr val="black"/>
                </a:solidFill>
                <a:latin typeface="Times New Roman" pitchFamily="18" charset="0"/>
                <a:cs typeface="+mn-cs"/>
              </a:rPr>
              <a:t>.</a:t>
            </a:r>
          </a:p>
        </p:txBody>
      </p:sp>
      <p:sp>
        <p:nvSpPr>
          <p:cNvPr id="211972" name="Line 16"/>
          <p:cNvSpPr>
            <a:spLocks noChangeShapeType="1"/>
          </p:cNvSpPr>
          <p:nvPr/>
        </p:nvSpPr>
        <p:spPr bwMode="auto">
          <a:xfrm>
            <a:off x="395288" y="1052513"/>
            <a:ext cx="8496300" cy="0"/>
          </a:xfrm>
          <a:prstGeom prst="line">
            <a:avLst/>
          </a:prstGeom>
          <a:noFill/>
          <a:ln w="47625" cmpd="dbl">
            <a:solidFill>
              <a:schemeClr val="accent2"/>
            </a:solidFill>
            <a:round/>
            <a:headEnd/>
            <a:tailEnd/>
          </a:ln>
        </p:spPr>
        <p:txBody>
          <a:bodyPr/>
          <a:lstStyle/>
          <a:p>
            <a:endParaRPr lang="ru-RU"/>
          </a:p>
        </p:txBody>
      </p:sp>
      <p:sp>
        <p:nvSpPr>
          <p:cNvPr id="14353" name="AutoShape 17"/>
          <p:cNvSpPr>
            <a:spLocks noChangeArrowheads="1"/>
          </p:cNvSpPr>
          <p:nvPr/>
        </p:nvSpPr>
        <p:spPr bwMode="auto">
          <a:xfrm rot="10800000">
            <a:off x="6072188" y="3716338"/>
            <a:ext cx="2928937" cy="1141412"/>
          </a:xfrm>
          <a:prstGeom prst="homePlate">
            <a:avLst>
              <a:gd name="adj" fmla="val 730"/>
            </a:avLst>
          </a:prstGeom>
          <a:solidFill>
            <a:schemeClr val="accent6">
              <a:lumMod val="40000"/>
              <a:lumOff val="60000"/>
            </a:schemeClr>
          </a:solidFill>
          <a:ln w="9525">
            <a:solidFill>
              <a:srgbClr val="00FFFF"/>
            </a:solidFill>
            <a:miter lim="800000"/>
            <a:headEnd/>
            <a:tailEnd/>
          </a:ln>
        </p:spPr>
        <p:txBody>
          <a:bodyPr rot="10800000" anchor="ctr" anchorCtr="1"/>
          <a:lstStyle/>
          <a:p>
            <a:pPr algn="ctr">
              <a:defRPr/>
            </a:pPr>
            <a:r>
              <a:rPr lang="ru-RU" sz="1600" b="1" dirty="0">
                <a:solidFill>
                  <a:prstClr val="black"/>
                </a:solidFill>
                <a:latin typeface="Times New Roman" pitchFamily="18" charset="0"/>
                <a:cs typeface="Times New Roman" pitchFamily="18" charset="0"/>
              </a:rPr>
              <a:t>Капитальный ремонт </a:t>
            </a:r>
          </a:p>
          <a:p>
            <a:pPr algn="ctr">
              <a:defRPr/>
            </a:pPr>
            <a:r>
              <a:rPr lang="ru-RU" sz="1600" b="1" dirty="0">
                <a:solidFill>
                  <a:prstClr val="black"/>
                </a:solidFill>
                <a:latin typeface="Times New Roman" pitchFamily="18" charset="0"/>
                <a:cs typeface="Times New Roman" pitchFamily="18" charset="0"/>
              </a:rPr>
              <a:t>автомобильных дорог</a:t>
            </a:r>
          </a:p>
          <a:p>
            <a:pPr algn="ctr">
              <a:defRPr/>
            </a:pPr>
            <a:r>
              <a:rPr lang="ru-RU" sz="1600" b="1" dirty="0">
                <a:solidFill>
                  <a:prstClr val="black"/>
                </a:solidFill>
                <a:latin typeface="Times New Roman" pitchFamily="18" charset="0"/>
                <a:cs typeface="Times New Roman" pitchFamily="18" charset="0"/>
              </a:rPr>
              <a:t>(ул. Молодежи) </a:t>
            </a:r>
          </a:p>
          <a:p>
            <a:pPr algn="ctr">
              <a:defRPr/>
            </a:pPr>
            <a:r>
              <a:rPr lang="ru-RU" sz="1600" b="1" dirty="0">
                <a:solidFill>
                  <a:prstClr val="black"/>
                </a:solidFill>
                <a:latin typeface="Times New Roman" pitchFamily="18" charset="0"/>
                <a:cs typeface="Times New Roman" pitchFamily="18" charset="0"/>
              </a:rPr>
              <a:t>–  24 377,0 тыс. руб.</a:t>
            </a:r>
          </a:p>
        </p:txBody>
      </p:sp>
      <p:sp>
        <p:nvSpPr>
          <p:cNvPr id="19" name="Пятиугольник 18"/>
          <p:cNvSpPr/>
          <p:nvPr/>
        </p:nvSpPr>
        <p:spPr>
          <a:xfrm>
            <a:off x="250825" y="1196975"/>
            <a:ext cx="3071813" cy="1749425"/>
          </a:xfrm>
          <a:prstGeom prst="homePlate">
            <a:avLst>
              <a:gd name="adj" fmla="val 0"/>
            </a:avLst>
          </a:prstGeom>
          <a:solidFill>
            <a:schemeClr val="accent6">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a:solidFill>
                  <a:srgbClr val="000000"/>
                </a:solidFill>
                <a:latin typeface="Times New Roman" pitchFamily="18" charset="0"/>
                <a:cs typeface="Arial" charset="0"/>
              </a:rPr>
              <a:t>Приобретение, установка и обслуживание оборудования для обеспечения безопасности дорожного движения –</a:t>
            </a:r>
          </a:p>
          <a:p>
            <a:pPr algn="ctr">
              <a:defRPr/>
            </a:pPr>
            <a:r>
              <a:rPr lang="ru-RU" sz="1600" b="1">
                <a:solidFill>
                  <a:srgbClr val="000000"/>
                </a:solidFill>
                <a:latin typeface="Times New Roman" pitchFamily="18" charset="0"/>
                <a:cs typeface="Arial" charset="0"/>
              </a:rPr>
              <a:t> 221,7  тыс. руб.</a:t>
            </a:r>
          </a:p>
        </p:txBody>
      </p:sp>
      <p:sp>
        <p:nvSpPr>
          <p:cNvPr id="20" name="Пятиугольник 19"/>
          <p:cNvSpPr/>
          <p:nvPr/>
        </p:nvSpPr>
        <p:spPr>
          <a:xfrm>
            <a:off x="250825" y="3141663"/>
            <a:ext cx="3071813" cy="1714500"/>
          </a:xfrm>
          <a:prstGeom prst="homePlate">
            <a:avLst>
              <a:gd name="adj" fmla="val 0"/>
            </a:avLst>
          </a:prstGeom>
          <a:solidFill>
            <a:schemeClr val="accent6">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a:solidFill>
                  <a:srgbClr val="000000"/>
                </a:solidFill>
                <a:latin typeface="Times New Roman" pitchFamily="18" charset="0"/>
                <a:cs typeface="Arial" charset="0"/>
              </a:rPr>
              <a:t>Содержание  и ремонт сети</a:t>
            </a:r>
          </a:p>
          <a:p>
            <a:pPr algn="ctr">
              <a:defRPr/>
            </a:pPr>
            <a:r>
              <a:rPr lang="ru-RU" sz="1600" b="1">
                <a:solidFill>
                  <a:srgbClr val="000000"/>
                </a:solidFill>
                <a:latin typeface="Times New Roman" pitchFamily="18" charset="0"/>
                <a:cs typeface="Arial" charset="0"/>
              </a:rPr>
              <a:t>автомобильных дорог общего пользования местного значения – </a:t>
            </a:r>
          </a:p>
          <a:p>
            <a:pPr algn="ctr">
              <a:defRPr/>
            </a:pPr>
            <a:r>
              <a:rPr lang="ru-RU" sz="1600" b="1">
                <a:solidFill>
                  <a:srgbClr val="000000"/>
                </a:solidFill>
                <a:latin typeface="Times New Roman" pitchFamily="18" charset="0"/>
                <a:cs typeface="Arial" charset="0"/>
              </a:rPr>
              <a:t>78 043,9 тыс. руб.</a:t>
            </a:r>
          </a:p>
        </p:txBody>
      </p:sp>
      <p:pic>
        <p:nvPicPr>
          <p:cNvPr id="211976" name="Рисунок 5" descr="images.jpg"/>
          <p:cNvPicPr>
            <a:picLocks noChangeAspect="1"/>
          </p:cNvPicPr>
          <p:nvPr/>
        </p:nvPicPr>
        <p:blipFill>
          <a:blip r:embed="rId2"/>
          <a:srcRect/>
          <a:stretch>
            <a:fillRect/>
          </a:stretch>
        </p:blipFill>
        <p:spPr bwMode="auto">
          <a:xfrm>
            <a:off x="4859338" y="4929188"/>
            <a:ext cx="2695575" cy="1928812"/>
          </a:xfrm>
          <a:prstGeom prst="rect">
            <a:avLst/>
          </a:prstGeom>
          <a:noFill/>
          <a:ln w="9525">
            <a:noFill/>
            <a:miter lim="800000"/>
            <a:headEnd/>
            <a:tailEnd/>
          </a:ln>
        </p:spPr>
      </p:pic>
      <p:pic>
        <p:nvPicPr>
          <p:cNvPr id="211977" name="Picture 2" descr="C:\Users\NN_Shilenko\Desktop\0_e4af9_321131a2_XXL.jpg"/>
          <p:cNvPicPr>
            <a:picLocks noChangeAspect="1" noChangeArrowheads="1"/>
          </p:cNvPicPr>
          <p:nvPr/>
        </p:nvPicPr>
        <p:blipFill>
          <a:blip r:embed="rId3"/>
          <a:srcRect/>
          <a:stretch>
            <a:fillRect/>
          </a:stretch>
        </p:blipFill>
        <p:spPr bwMode="auto">
          <a:xfrm>
            <a:off x="1643063" y="4929188"/>
            <a:ext cx="3000375" cy="1928812"/>
          </a:xfrm>
          <a:prstGeom prst="rect">
            <a:avLst/>
          </a:prstGeom>
          <a:noFill/>
          <a:ln w="9525">
            <a:noFill/>
            <a:miter lim="800000"/>
            <a:headEnd/>
            <a:tailEnd/>
          </a:ln>
        </p:spPr>
      </p:pic>
      <p:sp>
        <p:nvSpPr>
          <p:cNvPr id="11" name="AutoShape 12"/>
          <p:cNvSpPr>
            <a:spLocks noChangeArrowheads="1"/>
          </p:cNvSpPr>
          <p:nvPr/>
        </p:nvSpPr>
        <p:spPr bwMode="auto">
          <a:xfrm rot="10800000">
            <a:off x="6072188" y="2492375"/>
            <a:ext cx="2928937" cy="1081088"/>
          </a:xfrm>
          <a:prstGeom prst="homePlate">
            <a:avLst>
              <a:gd name="adj" fmla="val 0"/>
            </a:avLst>
          </a:prstGeom>
          <a:solidFill>
            <a:schemeClr val="accent6">
              <a:lumMod val="40000"/>
              <a:lumOff val="60000"/>
            </a:schemeClr>
          </a:solidFill>
          <a:ln w="9525">
            <a:solidFill>
              <a:srgbClr val="00FFFF"/>
            </a:solidFill>
            <a:miter lim="800000"/>
            <a:headEnd/>
            <a:tailEnd/>
          </a:ln>
        </p:spPr>
        <p:txBody>
          <a:bodyPr rot="10800000" wrap="none" anchor="ctr" anchorCtr="1"/>
          <a:lstStyle/>
          <a:p>
            <a:pPr algn="ctr">
              <a:defRPr/>
            </a:pPr>
            <a:r>
              <a:rPr lang="ru-RU" sz="1600" b="1" dirty="0">
                <a:solidFill>
                  <a:prstClr val="black"/>
                </a:solidFill>
                <a:latin typeface="Times New Roman" pitchFamily="18" charset="0"/>
                <a:cs typeface="+mn-cs"/>
              </a:rPr>
              <a:t>Ремонт проездов</a:t>
            </a:r>
          </a:p>
          <a:p>
            <a:pPr algn="ctr">
              <a:defRPr/>
            </a:pPr>
            <a:r>
              <a:rPr lang="ru-RU" sz="1600" b="1" dirty="0">
                <a:solidFill>
                  <a:prstClr val="black"/>
                </a:solidFill>
                <a:latin typeface="Times New Roman" pitchFamily="18" charset="0"/>
                <a:cs typeface="+mn-cs"/>
              </a:rPr>
              <a:t> к дворовым территориям</a:t>
            </a:r>
          </a:p>
          <a:p>
            <a:pPr algn="ctr">
              <a:defRPr/>
            </a:pPr>
            <a:r>
              <a:rPr lang="ru-RU" sz="1600" b="1" dirty="0">
                <a:solidFill>
                  <a:prstClr val="black"/>
                </a:solidFill>
                <a:latin typeface="Times New Roman" pitchFamily="18" charset="0"/>
                <a:cs typeface="+mn-cs"/>
              </a:rPr>
              <a:t> многоквартирных домов –</a:t>
            </a:r>
          </a:p>
          <a:p>
            <a:pPr algn="ctr">
              <a:defRPr/>
            </a:pPr>
            <a:r>
              <a:rPr lang="ru-RU" sz="1600" b="1" dirty="0">
                <a:solidFill>
                  <a:prstClr val="black"/>
                </a:solidFill>
                <a:latin typeface="Times New Roman" pitchFamily="18" charset="0"/>
                <a:cs typeface="+mn-cs"/>
              </a:rPr>
              <a:t>1 335,5 тыс. руб.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Объект 2"/>
          <p:cNvSpPr>
            <a:spLocks noGrp="1"/>
          </p:cNvSpPr>
          <p:nvPr>
            <p:ph idx="4294967295"/>
          </p:nvPr>
        </p:nvSpPr>
        <p:spPr>
          <a:xfrm>
            <a:off x="250825" y="1700213"/>
            <a:ext cx="8642350" cy="2160587"/>
          </a:xfrm>
        </p:spPr>
        <p:txBody>
          <a:bodyPr/>
          <a:lstStyle/>
          <a:p>
            <a:pPr marL="68263" indent="0" algn="ctr" eaLnBrk="1" hangingPunct="1">
              <a:lnSpc>
                <a:spcPct val="90000"/>
              </a:lnSpc>
              <a:buFont typeface="Wingdings" pitchFamily="2" charset="2"/>
              <a:buNone/>
            </a:pPr>
            <a:r>
              <a:rPr lang="ru-RU" sz="2800" b="1" smtClean="0">
                <a:solidFill>
                  <a:srgbClr val="7030A0"/>
                </a:solidFill>
                <a:latin typeface="Times New Roman" pitchFamily="18" charset="0"/>
                <a:cs typeface="Times New Roman" pitchFamily="18" charset="0"/>
              </a:rPr>
              <a:t>Объем расходов бюджета  Артемовского городского округа на жилищно-коммунальное хозяйство в 2018 году составил – </a:t>
            </a:r>
          </a:p>
          <a:p>
            <a:pPr marL="68263" indent="0" algn="ctr" eaLnBrk="1" hangingPunct="1">
              <a:lnSpc>
                <a:spcPct val="90000"/>
              </a:lnSpc>
              <a:buFont typeface="Wingdings" pitchFamily="2" charset="2"/>
              <a:buNone/>
            </a:pPr>
            <a:r>
              <a:rPr lang="ru-RU" sz="2800" b="1" smtClean="0">
                <a:solidFill>
                  <a:srgbClr val="7030A0"/>
                </a:solidFill>
                <a:latin typeface="Times New Roman" pitchFamily="18" charset="0"/>
                <a:cs typeface="Times New Roman" pitchFamily="18" charset="0"/>
              </a:rPr>
              <a:t>226 654,5 тыс. руб.</a:t>
            </a:r>
          </a:p>
          <a:p>
            <a:pPr marL="68263" indent="0" algn="ctr" eaLnBrk="1" hangingPunct="1">
              <a:lnSpc>
                <a:spcPct val="90000"/>
              </a:lnSpc>
            </a:pPr>
            <a:endParaRPr lang="ru-RU" sz="2800" smtClean="0">
              <a:latin typeface="Times New Roman" pitchFamily="18" charset="0"/>
              <a:cs typeface="Times New Roman" pitchFamily="18" charset="0"/>
            </a:endParaRPr>
          </a:p>
        </p:txBody>
      </p:sp>
      <p:pic>
        <p:nvPicPr>
          <p:cNvPr id="212994" name="Рисунок 3" descr="artemtez.jpg"/>
          <p:cNvPicPr>
            <a:picLocks noChangeAspect="1"/>
          </p:cNvPicPr>
          <p:nvPr/>
        </p:nvPicPr>
        <p:blipFill>
          <a:blip r:embed="rId2"/>
          <a:srcRect/>
          <a:stretch>
            <a:fillRect/>
          </a:stretch>
        </p:blipFill>
        <p:spPr bwMode="auto">
          <a:xfrm>
            <a:off x="0" y="4292600"/>
            <a:ext cx="3190875" cy="2376488"/>
          </a:xfrm>
          <a:prstGeom prst="rect">
            <a:avLst/>
          </a:prstGeom>
          <a:noFill/>
          <a:ln w="9525">
            <a:noFill/>
            <a:miter lim="800000"/>
            <a:headEnd/>
            <a:tailEnd/>
          </a:ln>
        </p:spPr>
      </p:pic>
      <p:pic>
        <p:nvPicPr>
          <p:cNvPr id="212995" name="Рисунок 4" descr="get.jpg"/>
          <p:cNvPicPr>
            <a:picLocks noChangeAspect="1"/>
          </p:cNvPicPr>
          <p:nvPr/>
        </p:nvPicPr>
        <p:blipFill>
          <a:blip r:embed="rId3"/>
          <a:srcRect/>
          <a:stretch>
            <a:fillRect/>
          </a:stretch>
        </p:blipFill>
        <p:spPr bwMode="auto">
          <a:xfrm>
            <a:off x="6215063" y="4365625"/>
            <a:ext cx="2928937" cy="2286000"/>
          </a:xfrm>
          <a:prstGeom prst="rect">
            <a:avLst/>
          </a:prstGeom>
          <a:noFill/>
          <a:ln w="9525">
            <a:noFill/>
            <a:miter lim="800000"/>
            <a:headEnd/>
            <a:tailEnd/>
          </a:ln>
        </p:spPr>
      </p:pic>
      <p:pic>
        <p:nvPicPr>
          <p:cNvPr id="212996" name="Picture 2" descr="C:\Users\NN_Shilenko\Desktop\34432.jpg"/>
          <p:cNvPicPr>
            <a:picLocks noChangeAspect="1" noChangeArrowheads="1"/>
          </p:cNvPicPr>
          <p:nvPr/>
        </p:nvPicPr>
        <p:blipFill>
          <a:blip r:embed="rId4"/>
          <a:srcRect/>
          <a:stretch>
            <a:fillRect/>
          </a:stretch>
        </p:blipFill>
        <p:spPr bwMode="auto">
          <a:xfrm>
            <a:off x="3132138" y="4292600"/>
            <a:ext cx="3095625"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0" name="Заголовок 3"/>
          <p:cNvSpPr>
            <a:spLocks noGrp="1"/>
          </p:cNvSpPr>
          <p:nvPr>
            <p:ph type="title"/>
          </p:nvPr>
        </p:nvSpPr>
        <p:spPr>
          <a:xfrm>
            <a:off x="250825" y="142875"/>
            <a:ext cx="8607425" cy="1571625"/>
          </a:xfrm>
        </p:spPr>
        <p:txBody>
          <a:bodyPr/>
          <a:lstStyle/>
          <a:p>
            <a:pPr eaLnBrk="1" hangingPunct="1"/>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по разделу 0500 «Жилищно-коммунальное хозяйство» в 2016-2018 годах</a:t>
            </a:r>
          </a:p>
        </p:txBody>
      </p:sp>
      <p:graphicFrame>
        <p:nvGraphicFramePr>
          <p:cNvPr id="87071" name="Group 31"/>
          <p:cNvGraphicFramePr>
            <a:graphicFrameLocks noGrp="1"/>
          </p:cNvGraphicFramePr>
          <p:nvPr>
            <p:ph sz="half" idx="2"/>
          </p:nvPr>
        </p:nvGraphicFramePr>
        <p:xfrm>
          <a:off x="755650" y="5516563"/>
          <a:ext cx="7686675" cy="1108075"/>
        </p:xfrm>
        <a:graphic>
          <a:graphicData uri="http://schemas.openxmlformats.org/drawingml/2006/table">
            <a:tbl>
              <a:tblPr/>
              <a:tblGrid>
                <a:gridCol w="1281113"/>
                <a:gridCol w="1281112"/>
                <a:gridCol w="1281113"/>
                <a:gridCol w="1281112"/>
                <a:gridCol w="1281113"/>
                <a:gridCol w="1281112"/>
              </a:tblGrid>
              <a:tr h="37147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2016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2017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2018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r>
              <a:tr h="365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71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170 733,5</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164 649,5</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237 146,3</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214 158,8</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279 329,1</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226 654,5</a:t>
                      </a:r>
                    </a:p>
                  </a:txBody>
                  <a:tcPr marL="9525" marR="9525" marT="9525"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bl>
          </a:graphicData>
        </a:graphic>
      </p:graphicFrame>
      <p:graphicFrame>
        <p:nvGraphicFramePr>
          <p:cNvPr id="204829" name="Диаграмма 5"/>
          <p:cNvGraphicFramePr>
            <a:graphicFrameLocks/>
          </p:cNvGraphicFramePr>
          <p:nvPr/>
        </p:nvGraphicFramePr>
        <p:xfrm>
          <a:off x="633413" y="1793875"/>
          <a:ext cx="7877175" cy="3557588"/>
        </p:xfrm>
        <a:graphic>
          <a:graphicData uri="http://schemas.openxmlformats.org/presentationml/2006/ole">
            <p:oleObj spid="_x0000_s204829" r:id="rId3" imgW="7876715" imgH="3560373" progId="Excel.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a:xfrm>
            <a:off x="250825" y="115888"/>
            <a:ext cx="8640763" cy="936625"/>
          </a:xfrm>
        </p:spPr>
        <p:txBody>
          <a:bodyPr/>
          <a:lstStyle/>
          <a:p>
            <a:pPr eaLnBrk="1" hangingPunct="1"/>
            <a:r>
              <a:rPr lang="ru-RU" sz="2400" b="1" smtClean="0">
                <a:solidFill>
                  <a:srgbClr val="7030A0"/>
                </a:solidFill>
                <a:latin typeface="Times New Roman" pitchFamily="18" charset="0"/>
                <a:cs typeface="Times New Roman" pitchFamily="18" charset="0"/>
              </a:rPr>
              <a:t>Расходы бюджета Артемовского городского округа</a:t>
            </a:r>
            <a:br>
              <a:rPr lang="ru-RU" sz="2400" b="1" smtClean="0">
                <a:solidFill>
                  <a:srgbClr val="7030A0"/>
                </a:solidFill>
                <a:latin typeface="Times New Roman" pitchFamily="18" charset="0"/>
                <a:cs typeface="Times New Roman" pitchFamily="18" charset="0"/>
              </a:rPr>
            </a:br>
            <a:r>
              <a:rPr lang="ru-RU" sz="2400" b="1" smtClean="0">
                <a:solidFill>
                  <a:srgbClr val="7030A0"/>
                </a:solidFill>
                <a:latin typeface="Times New Roman" pitchFamily="18" charset="0"/>
                <a:cs typeface="Times New Roman" pitchFamily="18" charset="0"/>
              </a:rPr>
              <a:t> в 2018 году</a:t>
            </a:r>
          </a:p>
        </p:txBody>
      </p:sp>
      <p:sp>
        <p:nvSpPr>
          <p:cNvPr id="216066" name="AutoShape 6"/>
          <p:cNvSpPr>
            <a:spLocks noChangeArrowheads="1"/>
          </p:cNvSpPr>
          <p:nvPr/>
        </p:nvSpPr>
        <p:spPr bwMode="auto">
          <a:xfrm>
            <a:off x="3492500" y="1697038"/>
            <a:ext cx="2160588" cy="1096962"/>
          </a:xfrm>
          <a:prstGeom prst="roundRect">
            <a:avLst>
              <a:gd name="adj" fmla="val 16667"/>
            </a:avLst>
          </a:prstGeom>
          <a:solidFill>
            <a:srgbClr val="FF5050"/>
          </a:solidFill>
          <a:ln w="19050">
            <a:solidFill>
              <a:srgbClr val="FF0000"/>
            </a:solidFill>
            <a:round/>
            <a:headEnd/>
            <a:tailEnd/>
          </a:ln>
        </p:spPr>
        <p:txBody>
          <a:bodyPr lIns="126000" rIns="126000" anchor="ctr"/>
          <a:lstStyle/>
          <a:p>
            <a:pPr algn="ctr"/>
            <a:r>
              <a:rPr lang="ru-RU" sz="2800" b="1">
                <a:latin typeface="Times New Roman" pitchFamily="18" charset="0"/>
              </a:rPr>
              <a:t>226 654,5</a:t>
            </a:r>
          </a:p>
          <a:p>
            <a:pPr algn="ctr"/>
            <a:r>
              <a:rPr lang="ru-RU" sz="2800" b="1">
                <a:latin typeface="Times New Roman" pitchFamily="18" charset="0"/>
              </a:rPr>
              <a:t>тыс. руб.</a:t>
            </a:r>
          </a:p>
        </p:txBody>
      </p:sp>
      <p:sp>
        <p:nvSpPr>
          <p:cNvPr id="216067" name="Rectangle 7"/>
          <p:cNvSpPr>
            <a:spLocks noChangeArrowheads="1"/>
          </p:cNvSpPr>
          <p:nvPr/>
        </p:nvSpPr>
        <p:spPr bwMode="auto">
          <a:xfrm>
            <a:off x="179388" y="3429000"/>
            <a:ext cx="2305050" cy="3000375"/>
          </a:xfrm>
          <a:prstGeom prst="rect">
            <a:avLst/>
          </a:prstGeom>
          <a:solidFill>
            <a:srgbClr val="CCFFCC"/>
          </a:solidFill>
          <a:ln w="19050">
            <a:solidFill>
              <a:srgbClr val="00FF00"/>
            </a:solidFill>
            <a:miter lim="800000"/>
            <a:headEnd/>
            <a:tailEnd/>
          </a:ln>
        </p:spPr>
        <p:txBody>
          <a:bodyPr lIns="108000" tIns="0" rIns="108000" bIns="0" anchor="ctr"/>
          <a:lstStyle/>
          <a:p>
            <a:pPr algn="ctr"/>
            <a:r>
              <a:rPr lang="ru-RU" b="1">
                <a:latin typeface="Times New Roman" pitchFamily="18" charset="0"/>
              </a:rPr>
              <a:t>Подраздел 0501 «Жилищное хозяйство» - </a:t>
            </a:r>
          </a:p>
          <a:p>
            <a:pPr algn="ctr"/>
            <a:r>
              <a:rPr lang="ru-RU" b="1">
                <a:latin typeface="Times New Roman" pitchFamily="18" charset="0"/>
              </a:rPr>
              <a:t>12 455,2 тыс. руб.</a:t>
            </a:r>
          </a:p>
        </p:txBody>
      </p:sp>
      <p:sp>
        <p:nvSpPr>
          <p:cNvPr id="216068" name="Rectangle 8"/>
          <p:cNvSpPr>
            <a:spLocks noChangeArrowheads="1"/>
          </p:cNvSpPr>
          <p:nvPr/>
        </p:nvSpPr>
        <p:spPr bwMode="auto">
          <a:xfrm>
            <a:off x="2484438" y="3429000"/>
            <a:ext cx="2106612" cy="3000375"/>
          </a:xfrm>
          <a:prstGeom prst="rect">
            <a:avLst/>
          </a:prstGeom>
          <a:solidFill>
            <a:srgbClr val="00B0F0"/>
          </a:solidFill>
          <a:ln w="19050">
            <a:solidFill>
              <a:srgbClr val="0070C0"/>
            </a:solidFill>
            <a:miter lim="800000"/>
            <a:headEnd/>
            <a:tailEnd/>
          </a:ln>
        </p:spPr>
        <p:txBody>
          <a:bodyPr lIns="108000" tIns="0" rIns="108000" bIns="0" anchor="ctr"/>
          <a:lstStyle/>
          <a:p>
            <a:pPr algn="ctr"/>
            <a:r>
              <a:rPr lang="ru-RU" b="1">
                <a:latin typeface="Times New Roman" pitchFamily="18" charset="0"/>
              </a:rPr>
              <a:t>Подраздел 0502 «Коммунальное хозяйство» - </a:t>
            </a:r>
          </a:p>
          <a:p>
            <a:pPr algn="ctr"/>
            <a:r>
              <a:rPr lang="ru-RU" b="1">
                <a:latin typeface="Times New Roman" pitchFamily="18" charset="0"/>
              </a:rPr>
              <a:t>140 587,6 тыс. руб.</a:t>
            </a:r>
          </a:p>
        </p:txBody>
      </p:sp>
      <p:sp>
        <p:nvSpPr>
          <p:cNvPr id="216069" name="Rectangle 9"/>
          <p:cNvSpPr>
            <a:spLocks noChangeArrowheads="1"/>
          </p:cNvSpPr>
          <p:nvPr/>
        </p:nvSpPr>
        <p:spPr bwMode="auto">
          <a:xfrm>
            <a:off x="6877050" y="3435350"/>
            <a:ext cx="2124075" cy="2994025"/>
          </a:xfrm>
          <a:prstGeom prst="rect">
            <a:avLst/>
          </a:prstGeom>
          <a:solidFill>
            <a:srgbClr val="00FFFF"/>
          </a:solidFill>
          <a:ln w="19050">
            <a:solidFill>
              <a:srgbClr val="00FFFF"/>
            </a:solidFill>
            <a:miter lim="800000"/>
            <a:headEnd/>
            <a:tailEnd/>
          </a:ln>
        </p:spPr>
        <p:txBody>
          <a:bodyPr lIns="108000" tIns="0" rIns="108000" bIns="0" anchor="ctr"/>
          <a:lstStyle/>
          <a:p>
            <a:pPr algn="ctr"/>
            <a:r>
              <a:rPr lang="ru-RU" b="1">
                <a:latin typeface="Times New Roman" pitchFamily="18" charset="0"/>
              </a:rPr>
              <a:t>Подраздел 0505 «Другие вопросы в области жилищно-коммунального хозяйства» - </a:t>
            </a:r>
          </a:p>
          <a:p>
            <a:pPr algn="ctr"/>
            <a:r>
              <a:rPr lang="ru-RU" b="1">
                <a:latin typeface="Times New Roman" pitchFamily="18" charset="0"/>
              </a:rPr>
              <a:t>36 122,2 тыс. руб.</a:t>
            </a:r>
          </a:p>
        </p:txBody>
      </p:sp>
      <p:sp>
        <p:nvSpPr>
          <p:cNvPr id="216070" name="AutoShape 10"/>
          <p:cNvSpPr>
            <a:spLocks noChangeArrowheads="1"/>
          </p:cNvSpPr>
          <p:nvPr/>
        </p:nvSpPr>
        <p:spPr bwMode="auto">
          <a:xfrm rot="7994511">
            <a:off x="1266825" y="1995488"/>
            <a:ext cx="1893887" cy="1163638"/>
          </a:xfrm>
          <a:prstGeom prst="curvedUpArrow">
            <a:avLst>
              <a:gd name="adj1" fmla="val 34005"/>
              <a:gd name="adj2" fmla="val 72690"/>
              <a:gd name="adj3" fmla="val 74009"/>
            </a:avLst>
          </a:prstGeom>
          <a:solidFill>
            <a:srgbClr val="FFC000"/>
          </a:solidFill>
          <a:ln w="19050">
            <a:solidFill>
              <a:srgbClr val="00FF00"/>
            </a:solidFill>
            <a:miter lim="800000"/>
            <a:headEnd/>
            <a:tailEnd/>
          </a:ln>
        </p:spPr>
        <p:txBody>
          <a:bodyPr wrap="none" anchor="ctr"/>
          <a:lstStyle/>
          <a:p>
            <a:endParaRPr lang="ru-RU">
              <a:latin typeface="Corbel" pitchFamily="34" charset="0"/>
            </a:endParaRPr>
          </a:p>
        </p:txBody>
      </p:sp>
      <p:sp>
        <p:nvSpPr>
          <p:cNvPr id="216071" name="AutoShape 11"/>
          <p:cNvSpPr>
            <a:spLocks noChangeArrowheads="1"/>
          </p:cNvSpPr>
          <p:nvPr/>
        </p:nvSpPr>
        <p:spPr bwMode="auto">
          <a:xfrm rot="2313247">
            <a:off x="6010275" y="2125663"/>
            <a:ext cx="2087563" cy="990600"/>
          </a:xfrm>
          <a:prstGeom prst="curvedDownArrow">
            <a:avLst>
              <a:gd name="adj1" fmla="val 49172"/>
              <a:gd name="adj2" fmla="val 98598"/>
              <a:gd name="adj3" fmla="val 83417"/>
            </a:avLst>
          </a:prstGeom>
          <a:solidFill>
            <a:srgbClr val="00B050"/>
          </a:solidFill>
          <a:ln w="19050">
            <a:solidFill>
              <a:srgbClr val="0000FF"/>
            </a:solidFill>
            <a:miter lim="800000"/>
            <a:headEnd/>
            <a:tailEnd/>
          </a:ln>
        </p:spPr>
        <p:txBody>
          <a:bodyPr wrap="none" anchor="ctr"/>
          <a:lstStyle/>
          <a:p>
            <a:endParaRPr lang="ru-RU">
              <a:latin typeface="Corbel" pitchFamily="34" charset="0"/>
            </a:endParaRPr>
          </a:p>
        </p:txBody>
      </p:sp>
      <p:sp>
        <p:nvSpPr>
          <p:cNvPr id="216072" name="AutoShape 12"/>
          <p:cNvSpPr>
            <a:spLocks noChangeArrowheads="1"/>
          </p:cNvSpPr>
          <p:nvPr/>
        </p:nvSpPr>
        <p:spPr bwMode="auto">
          <a:xfrm>
            <a:off x="4935538" y="2852738"/>
            <a:ext cx="708025" cy="492125"/>
          </a:xfrm>
          <a:prstGeom prst="downArrow">
            <a:avLst>
              <a:gd name="adj1" fmla="val 50000"/>
              <a:gd name="adj2" fmla="val 25000"/>
            </a:avLst>
          </a:prstGeom>
          <a:solidFill>
            <a:srgbClr val="6699FF"/>
          </a:solidFill>
          <a:ln w="15875">
            <a:solidFill>
              <a:srgbClr val="ACE0EA"/>
            </a:solidFill>
            <a:miter lim="800000"/>
            <a:headEnd/>
            <a:tailEnd/>
          </a:ln>
        </p:spPr>
        <p:txBody>
          <a:bodyPr wrap="none" anchor="ctr"/>
          <a:lstStyle/>
          <a:p>
            <a:endParaRPr lang="ru-RU">
              <a:latin typeface="Corbel" pitchFamily="34" charset="0"/>
            </a:endParaRPr>
          </a:p>
        </p:txBody>
      </p:sp>
      <p:sp>
        <p:nvSpPr>
          <p:cNvPr id="216073" name="AutoShape 12"/>
          <p:cNvSpPr>
            <a:spLocks noChangeArrowheads="1"/>
          </p:cNvSpPr>
          <p:nvPr/>
        </p:nvSpPr>
        <p:spPr bwMode="auto">
          <a:xfrm>
            <a:off x="3514725" y="2859088"/>
            <a:ext cx="706438" cy="492125"/>
          </a:xfrm>
          <a:prstGeom prst="downArrow">
            <a:avLst>
              <a:gd name="adj1" fmla="val 50000"/>
              <a:gd name="adj2" fmla="val 28472"/>
            </a:avLst>
          </a:prstGeom>
          <a:solidFill>
            <a:srgbClr val="92D050"/>
          </a:solidFill>
          <a:ln w="15875">
            <a:solidFill>
              <a:srgbClr val="FFFF00"/>
            </a:solidFill>
            <a:miter lim="800000"/>
            <a:headEnd/>
            <a:tailEnd/>
          </a:ln>
        </p:spPr>
        <p:txBody>
          <a:bodyPr wrap="none" anchor="ctr"/>
          <a:lstStyle/>
          <a:p>
            <a:endParaRPr lang="ru-RU">
              <a:latin typeface="Corbel" pitchFamily="34" charset="0"/>
            </a:endParaRPr>
          </a:p>
        </p:txBody>
      </p:sp>
      <p:sp>
        <p:nvSpPr>
          <p:cNvPr id="216074" name="Rectangle 8"/>
          <p:cNvSpPr>
            <a:spLocks noChangeArrowheads="1"/>
          </p:cNvSpPr>
          <p:nvPr/>
        </p:nvSpPr>
        <p:spPr bwMode="auto">
          <a:xfrm>
            <a:off x="4643438" y="3429000"/>
            <a:ext cx="2233612" cy="3005138"/>
          </a:xfrm>
          <a:prstGeom prst="rect">
            <a:avLst/>
          </a:prstGeom>
          <a:solidFill>
            <a:srgbClr val="FFFF99"/>
          </a:solidFill>
          <a:ln w="19050">
            <a:solidFill>
              <a:srgbClr val="FFFF00"/>
            </a:solidFill>
            <a:miter lim="800000"/>
            <a:headEnd/>
            <a:tailEnd/>
          </a:ln>
        </p:spPr>
        <p:txBody>
          <a:bodyPr lIns="108000" tIns="0" rIns="108000" bIns="0" anchor="ctr"/>
          <a:lstStyle/>
          <a:p>
            <a:pPr algn="ctr"/>
            <a:r>
              <a:rPr lang="ru-RU" b="1">
                <a:latin typeface="Times New Roman" pitchFamily="18" charset="0"/>
              </a:rPr>
              <a:t>Подраздел 0503 «Благоустройство» - </a:t>
            </a:r>
          </a:p>
          <a:p>
            <a:pPr algn="ctr"/>
            <a:r>
              <a:rPr lang="ru-RU" b="1">
                <a:latin typeface="Times New Roman" pitchFamily="18" charset="0"/>
              </a:rPr>
              <a:t>37 489,5 тыс. руб.</a:t>
            </a:r>
          </a:p>
        </p:txBody>
      </p:sp>
      <p:sp>
        <p:nvSpPr>
          <p:cNvPr id="216075" name="Rectangle 3"/>
          <p:cNvSpPr txBox="1">
            <a:spLocks noChangeArrowheads="1"/>
          </p:cNvSpPr>
          <p:nvPr/>
        </p:nvSpPr>
        <p:spPr bwMode="auto">
          <a:xfrm>
            <a:off x="468313" y="1125538"/>
            <a:ext cx="8229600" cy="503237"/>
          </a:xfrm>
          <a:prstGeom prst="rect">
            <a:avLst/>
          </a:prstGeom>
          <a:noFill/>
          <a:ln w="9525">
            <a:noFill/>
            <a:miter lim="800000"/>
            <a:headEnd/>
            <a:tailEnd/>
          </a:ln>
        </p:spPr>
        <p:txBody>
          <a:bodyPr/>
          <a:lstStyle/>
          <a:p>
            <a:pPr algn="ctr">
              <a:lnSpc>
                <a:spcPct val="90000"/>
              </a:lnSpc>
              <a:spcBef>
                <a:spcPts val="700"/>
              </a:spcBef>
              <a:buClr>
                <a:schemeClr val="tx2"/>
              </a:buClr>
              <a:buSzPct val="95000"/>
            </a:pPr>
            <a:r>
              <a:rPr lang="ru-RU" sz="2200" b="1">
                <a:latin typeface="Times New Roman" pitchFamily="18" charset="0"/>
              </a:rPr>
              <a:t>Раздел 0500 «Жилищно-коммунальное хозяйство»</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250825" y="188913"/>
            <a:ext cx="8678863" cy="1095375"/>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Направления </a:t>
            </a:r>
            <a:r>
              <a:rPr lang="ru-RU" sz="2800" b="1" dirty="0">
                <a:solidFill>
                  <a:srgbClr val="7030A0"/>
                </a:solidFill>
                <a:latin typeface="Times New Roman" pitchFamily="18" charset="0"/>
                <a:cs typeface="Times New Roman" pitchFamily="18" charset="0"/>
              </a:rPr>
              <a:t>расходов бюджета Артемовского городского округа по подразделу  0501 «Жилищное хозяйство» </a:t>
            </a: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 2018 </a:t>
            </a:r>
            <a:r>
              <a:rPr lang="ru-RU" sz="2800" b="1" dirty="0">
                <a:solidFill>
                  <a:srgbClr val="7030A0"/>
                </a:solidFill>
                <a:latin typeface="Times New Roman" pitchFamily="18" charset="0"/>
                <a:cs typeface="Times New Roman" pitchFamily="18" charset="0"/>
              </a:rPr>
              <a:t>году</a:t>
            </a:r>
          </a:p>
        </p:txBody>
      </p:sp>
      <p:sp>
        <p:nvSpPr>
          <p:cNvPr id="12" name="Прямоугольник 11"/>
          <p:cNvSpPr/>
          <p:nvPr/>
        </p:nvSpPr>
        <p:spPr>
          <a:xfrm>
            <a:off x="285750" y="1428750"/>
            <a:ext cx="3857625" cy="164306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prstClr val="black"/>
                </a:solidFill>
                <a:latin typeface="Times New Roman" pitchFamily="18" charset="0"/>
                <a:cs typeface="Times New Roman" pitchFamily="18" charset="0"/>
              </a:rPr>
              <a:t>Осуществление переданных государственных полномочий Свердловской области по постановке на учет и учету граждан Российской Федерации, имеющих право на получение жилищных субсидий на приобретение или строительство жилых помещений – </a:t>
            </a:r>
          </a:p>
          <a:p>
            <a:pPr algn="ctr">
              <a:defRPr/>
            </a:pPr>
            <a:r>
              <a:rPr lang="ru-RU" sz="1400" dirty="0">
                <a:solidFill>
                  <a:prstClr val="black"/>
                </a:solidFill>
                <a:latin typeface="Times New Roman" pitchFamily="18" charset="0"/>
                <a:cs typeface="Times New Roman" pitchFamily="18" charset="0"/>
              </a:rPr>
              <a:t>0,8 тыс. руб.</a:t>
            </a:r>
            <a:endParaRPr lang="ru-RU" sz="1400" dirty="0">
              <a:solidFill>
                <a:prstClr val="white"/>
              </a:solidFill>
            </a:endParaRPr>
          </a:p>
        </p:txBody>
      </p:sp>
      <p:sp>
        <p:nvSpPr>
          <p:cNvPr id="13" name="Прямоугольник 12"/>
          <p:cNvSpPr/>
          <p:nvPr/>
        </p:nvSpPr>
        <p:spPr>
          <a:xfrm>
            <a:off x="285750" y="3214688"/>
            <a:ext cx="3857625" cy="10715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prstClr val="black"/>
                </a:solidFill>
                <a:latin typeface="Times New Roman" pitchFamily="18" charset="0"/>
                <a:cs typeface="Times New Roman" pitchFamily="18" charset="0"/>
              </a:rPr>
              <a:t>Оплата взносов на капитальный ремонт общего имущества в многоквартирных домах в части муниципального жилого фонда – </a:t>
            </a:r>
          </a:p>
          <a:p>
            <a:pPr algn="ctr" fontAlgn="auto">
              <a:spcBef>
                <a:spcPts val="0"/>
              </a:spcBef>
              <a:spcAft>
                <a:spcPts val="0"/>
              </a:spcAft>
              <a:defRPr/>
            </a:pPr>
            <a:r>
              <a:rPr lang="ru-RU" sz="1400" dirty="0">
                <a:solidFill>
                  <a:prstClr val="black"/>
                </a:solidFill>
                <a:latin typeface="Times New Roman" pitchFamily="18" charset="0"/>
                <a:cs typeface="Times New Roman" pitchFamily="18" charset="0"/>
              </a:rPr>
              <a:t>3702,5 тыс. руб.</a:t>
            </a:r>
            <a:endParaRPr lang="ru-RU" sz="1400" dirty="0">
              <a:solidFill>
                <a:prstClr val="white"/>
              </a:solidFill>
            </a:endParaRPr>
          </a:p>
        </p:txBody>
      </p:sp>
      <p:sp>
        <p:nvSpPr>
          <p:cNvPr id="15" name="Прямоугольник 14"/>
          <p:cNvSpPr/>
          <p:nvPr/>
        </p:nvSpPr>
        <p:spPr>
          <a:xfrm>
            <a:off x="285750" y="4429125"/>
            <a:ext cx="3857625" cy="7143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dirty="0">
              <a:solidFill>
                <a:prstClr val="black"/>
              </a:solidFill>
              <a:latin typeface="Times New Roman" pitchFamily="18" charset="0"/>
              <a:cs typeface="Times New Roman" pitchFamily="18" charset="0"/>
            </a:endParaRPr>
          </a:p>
          <a:p>
            <a:pPr algn="ctr" fontAlgn="auto">
              <a:spcBef>
                <a:spcPts val="0"/>
              </a:spcBef>
              <a:spcAft>
                <a:spcPts val="0"/>
              </a:spcAft>
              <a:defRPr/>
            </a:pPr>
            <a:r>
              <a:rPr lang="ru-RU" sz="1400" dirty="0">
                <a:solidFill>
                  <a:prstClr val="black"/>
                </a:solidFill>
                <a:latin typeface="Times New Roman" pitchFamily="18" charset="0"/>
                <a:cs typeface="Times New Roman" pitchFamily="18" charset="0"/>
              </a:rPr>
              <a:t>Приобретение квартир в муниципальную собственность  – 7 812,4 тыс. руб. </a:t>
            </a:r>
          </a:p>
          <a:p>
            <a:pPr algn="ctr">
              <a:defRPr/>
            </a:pPr>
            <a:endParaRPr lang="ru-RU" dirty="0">
              <a:solidFill>
                <a:prstClr val="white"/>
              </a:solidFill>
            </a:endParaRPr>
          </a:p>
        </p:txBody>
      </p:sp>
      <p:sp>
        <p:nvSpPr>
          <p:cNvPr id="16" name="Прямоугольник 15"/>
          <p:cNvSpPr/>
          <p:nvPr/>
        </p:nvSpPr>
        <p:spPr>
          <a:xfrm>
            <a:off x="4357688" y="1428750"/>
            <a:ext cx="4572000" cy="14287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prstClr val="black"/>
                </a:solidFill>
                <a:latin typeface="Times New Roman" pitchFamily="18" charset="0"/>
                <a:cs typeface="Times New Roman" pitchFamily="18" charset="0"/>
              </a:rPr>
              <a:t>Содержание жилых помещений муниципального жилищного фонда, не предоставленных гражданам по договорам соц. найма жилого помещения – 59,9 тыс. руб.</a:t>
            </a:r>
          </a:p>
          <a:p>
            <a:pPr algn="ctr">
              <a:defRPr/>
            </a:pPr>
            <a:endParaRPr lang="ru-RU" dirty="0">
              <a:solidFill>
                <a:prstClr val="white"/>
              </a:solidFill>
            </a:endParaRPr>
          </a:p>
        </p:txBody>
      </p:sp>
      <p:sp>
        <p:nvSpPr>
          <p:cNvPr id="17" name="Прямоугольник 16"/>
          <p:cNvSpPr/>
          <p:nvPr/>
        </p:nvSpPr>
        <p:spPr>
          <a:xfrm>
            <a:off x="4357688" y="3071813"/>
            <a:ext cx="4572000" cy="207168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dirty="0">
              <a:solidFill>
                <a:prstClr val="black"/>
              </a:solidFill>
              <a:latin typeface="Times New Roman" pitchFamily="18" charset="0"/>
              <a:cs typeface="Times New Roman" pitchFamily="18" charset="0"/>
            </a:endParaRPr>
          </a:p>
          <a:p>
            <a:pPr algn="ctr">
              <a:defRPr/>
            </a:pPr>
            <a:r>
              <a:rPr lang="ru-RU" sz="1400" dirty="0">
                <a:solidFill>
                  <a:prstClr val="black"/>
                </a:solidFill>
                <a:latin typeface="Times New Roman" pitchFamily="18" charset="0"/>
                <a:cs typeface="Times New Roman" pitchFamily="18" charset="0"/>
              </a:rPr>
              <a:t>Оплата услуг по начислению, сбору и перечислению платы за пользование жилым помещением (платы за наём), платы за содержание жилого помещения для нанимателей жилых помещений по договорам социального найма и договорам найма жилых помещений муниципального жилищного фонда- </a:t>
            </a:r>
          </a:p>
          <a:p>
            <a:pPr algn="ctr">
              <a:defRPr/>
            </a:pPr>
            <a:r>
              <a:rPr lang="ru-RU" sz="1400" dirty="0">
                <a:solidFill>
                  <a:prstClr val="black"/>
                </a:solidFill>
                <a:latin typeface="Times New Roman" pitchFamily="18" charset="0"/>
                <a:cs typeface="Times New Roman" pitchFamily="18" charset="0"/>
              </a:rPr>
              <a:t>14,3 тыс. руб.</a:t>
            </a:r>
          </a:p>
          <a:p>
            <a:pPr algn="ctr">
              <a:defRPr/>
            </a:pPr>
            <a:endParaRPr lang="ru-RU" dirty="0">
              <a:solidFill>
                <a:prstClr val="white"/>
              </a:solidFill>
            </a:endParaRPr>
          </a:p>
        </p:txBody>
      </p:sp>
      <p:sp>
        <p:nvSpPr>
          <p:cNvPr id="18" name="Прямоугольник 17"/>
          <p:cNvSpPr/>
          <p:nvPr/>
        </p:nvSpPr>
        <p:spPr>
          <a:xfrm>
            <a:off x="4357688" y="5286375"/>
            <a:ext cx="4572000" cy="10715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prstClr val="black"/>
                </a:solidFill>
                <a:latin typeface="Times New Roman" pitchFamily="18" charset="0"/>
                <a:cs typeface="Times New Roman" pitchFamily="18" charset="0"/>
              </a:rPr>
              <a:t>Формирование уставного капитала муниципальных унитарных предприятий –</a:t>
            </a:r>
          </a:p>
          <a:p>
            <a:pPr algn="ctr">
              <a:defRPr/>
            </a:pPr>
            <a:r>
              <a:rPr lang="ru-RU" sz="1400" dirty="0">
                <a:solidFill>
                  <a:prstClr val="black"/>
                </a:solidFill>
                <a:latin typeface="Times New Roman" pitchFamily="18" charset="0"/>
                <a:cs typeface="Times New Roman" pitchFamily="18" charset="0"/>
              </a:rPr>
              <a:t> 300,0 тыс. руб.</a:t>
            </a:r>
          </a:p>
        </p:txBody>
      </p:sp>
      <p:sp>
        <p:nvSpPr>
          <p:cNvPr id="19" name="Прямоугольник 18"/>
          <p:cNvSpPr/>
          <p:nvPr/>
        </p:nvSpPr>
        <p:spPr>
          <a:xfrm>
            <a:off x="285750" y="5286375"/>
            <a:ext cx="3929063" cy="663575"/>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prstClr val="black"/>
                </a:solidFill>
                <a:latin typeface="Times New Roman" pitchFamily="18" charset="0"/>
                <a:cs typeface="Times New Roman" pitchFamily="18" charset="0"/>
              </a:rPr>
              <a:t>Капитальный ремонт  муниципального жилищного фонда – 403,8 тыс. руб.</a:t>
            </a:r>
          </a:p>
        </p:txBody>
      </p:sp>
      <p:sp>
        <p:nvSpPr>
          <p:cNvPr id="10" name="Прямоугольник 9"/>
          <p:cNvSpPr/>
          <p:nvPr/>
        </p:nvSpPr>
        <p:spPr>
          <a:xfrm>
            <a:off x="307975" y="6021388"/>
            <a:ext cx="3929063" cy="6477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prstClr val="black"/>
                </a:solidFill>
                <a:latin typeface="Times New Roman" pitchFamily="18" charset="0"/>
                <a:cs typeface="Times New Roman" pitchFamily="18" charset="0"/>
              </a:rPr>
              <a:t>Снос аварийных объектов недвижимого имущества – 161,5 тыс. руб.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idx="4294967295"/>
          </p:nvPr>
        </p:nvSpPr>
        <p:spPr>
          <a:xfrm>
            <a:off x="214313" y="115888"/>
            <a:ext cx="8643937" cy="669925"/>
          </a:xfrm>
        </p:spPr>
        <p:txBody>
          <a:bodyPr/>
          <a:lstStyle/>
          <a:p>
            <a:pPr eaLnBrk="1" hangingPunct="1"/>
            <a:r>
              <a:rPr lang="ru-RU" sz="2000" b="1"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подразделу  0502 «Коммунальное хозяйство» в 2018 году</a:t>
            </a:r>
          </a:p>
        </p:txBody>
      </p:sp>
      <p:sp>
        <p:nvSpPr>
          <p:cNvPr id="218114" name="Rectangle 5"/>
          <p:cNvSpPr>
            <a:spLocks noChangeArrowheads="1"/>
          </p:cNvSpPr>
          <p:nvPr/>
        </p:nvSpPr>
        <p:spPr bwMode="auto">
          <a:xfrm>
            <a:off x="3203575" y="908050"/>
            <a:ext cx="2786063" cy="1358900"/>
          </a:xfrm>
          <a:prstGeom prst="rect">
            <a:avLst/>
          </a:prstGeom>
          <a:solidFill>
            <a:srgbClr val="FF66CC"/>
          </a:solidFill>
          <a:ln w="9525">
            <a:solidFill>
              <a:srgbClr val="FF99FF"/>
            </a:solidFill>
            <a:miter lim="800000"/>
            <a:headEnd/>
            <a:tailEnd/>
          </a:ln>
        </p:spPr>
        <p:txBody>
          <a:bodyPr anchor="ctr"/>
          <a:lstStyle/>
          <a:p>
            <a:pPr algn="ctr"/>
            <a:r>
              <a:rPr lang="ru-RU" sz="1300">
                <a:latin typeface="Times New Roman" pitchFamily="18" charset="0"/>
                <a:cs typeface="Times New Roman" pitchFamily="18" charset="0"/>
              </a:rPr>
              <a:t>Реализация мероприятий по газификации Артемовского городского округа – </a:t>
            </a:r>
          </a:p>
          <a:p>
            <a:pPr algn="ctr"/>
            <a:r>
              <a:rPr lang="ru-RU" sz="1300">
                <a:latin typeface="Times New Roman" pitchFamily="18" charset="0"/>
                <a:cs typeface="Times New Roman" pitchFamily="18" charset="0"/>
              </a:rPr>
              <a:t>69 059,5тыс. руб., </a:t>
            </a:r>
          </a:p>
          <a:p>
            <a:pPr algn="ctr"/>
            <a:r>
              <a:rPr lang="ru-RU" sz="1300">
                <a:latin typeface="Times New Roman" pitchFamily="18" charset="0"/>
                <a:cs typeface="Times New Roman" pitchFamily="18" charset="0"/>
              </a:rPr>
              <a:t>в том числе 60 712,0 тыс. руб. за счет областного бюджета</a:t>
            </a:r>
          </a:p>
        </p:txBody>
      </p:sp>
      <p:sp>
        <p:nvSpPr>
          <p:cNvPr id="218115" name="Rectangle 19"/>
          <p:cNvSpPr>
            <a:spLocks noChangeArrowheads="1"/>
          </p:cNvSpPr>
          <p:nvPr/>
        </p:nvSpPr>
        <p:spPr bwMode="auto">
          <a:xfrm>
            <a:off x="3203575" y="2349500"/>
            <a:ext cx="2736850" cy="1008063"/>
          </a:xfrm>
          <a:prstGeom prst="rect">
            <a:avLst/>
          </a:prstGeom>
          <a:solidFill>
            <a:srgbClr val="92D050"/>
          </a:solidFill>
          <a:ln w="9525">
            <a:solidFill>
              <a:srgbClr val="FF99FF"/>
            </a:solidFill>
            <a:miter lim="800000"/>
            <a:headEnd/>
            <a:tailEnd/>
          </a:ln>
        </p:spPr>
        <p:txBody>
          <a:bodyPr lIns="0" tIns="0" rIns="0" bIns="0" anchor="ctr"/>
          <a:lstStyle/>
          <a:p>
            <a:pPr algn="ctr"/>
            <a:r>
              <a:rPr lang="ru-RU" sz="1400">
                <a:latin typeface="Times New Roman" pitchFamily="18" charset="0"/>
                <a:cs typeface="Times New Roman" pitchFamily="18" charset="0"/>
              </a:rPr>
              <a:t>Мероприятия по капитальному ремонту, ремонту тепловых сетей Артемовского городского округа</a:t>
            </a:r>
            <a:r>
              <a:rPr lang="ru-RU" sz="1400"/>
              <a:t> </a:t>
            </a:r>
            <a:r>
              <a:rPr lang="ru-RU" sz="1400">
                <a:latin typeface="Times New Roman" pitchFamily="18" charset="0"/>
                <a:cs typeface="Times New Roman" pitchFamily="18" charset="0"/>
              </a:rPr>
              <a:t>–  520,7 тыс. руб.</a:t>
            </a:r>
            <a:endParaRPr lang="ru-RU" sz="1400">
              <a:solidFill>
                <a:schemeClr val="bg1"/>
              </a:solidFill>
              <a:latin typeface="Times New Roman" pitchFamily="18" charset="0"/>
              <a:cs typeface="Times New Roman" pitchFamily="18" charset="0"/>
            </a:endParaRPr>
          </a:p>
        </p:txBody>
      </p:sp>
      <p:sp>
        <p:nvSpPr>
          <p:cNvPr id="218116" name="Rectangle 20"/>
          <p:cNvSpPr>
            <a:spLocks noChangeArrowheads="1"/>
          </p:cNvSpPr>
          <p:nvPr/>
        </p:nvSpPr>
        <p:spPr bwMode="auto">
          <a:xfrm>
            <a:off x="214313" y="5373688"/>
            <a:ext cx="2928937" cy="1341437"/>
          </a:xfrm>
          <a:prstGeom prst="rect">
            <a:avLst/>
          </a:prstGeom>
          <a:solidFill>
            <a:srgbClr val="92D050"/>
          </a:solidFill>
          <a:ln w="9525">
            <a:solidFill>
              <a:srgbClr val="FF99FF"/>
            </a:solidFill>
            <a:miter lim="800000"/>
            <a:headEnd/>
            <a:tailEnd/>
          </a:ln>
        </p:spPr>
        <p:txBody>
          <a:bodyPr anchor="ctr"/>
          <a:lstStyle/>
          <a:p>
            <a:pPr algn="ctr"/>
            <a:r>
              <a:rPr lang="ru-RU" sz="1200">
                <a:latin typeface="Times New Roman" pitchFamily="18" charset="0"/>
                <a:cs typeface="Times New Roman" pitchFamily="18" charset="0"/>
              </a:rPr>
              <a:t>Оформление землеотводных документов, технических условий, технической информации БТИ, выполнение пуско-наладочных работ и прочих проектно-изыскательских и строительно-монтажных работ – </a:t>
            </a:r>
          </a:p>
          <a:p>
            <a:pPr algn="ctr"/>
            <a:r>
              <a:rPr lang="ru-RU" sz="1200">
                <a:latin typeface="Times New Roman" pitchFamily="18" charset="0"/>
                <a:cs typeface="Times New Roman" pitchFamily="18" charset="0"/>
              </a:rPr>
              <a:t>2466,2 тыс. ру</a:t>
            </a:r>
            <a:r>
              <a:rPr lang="ru-RU" sz="1400">
                <a:latin typeface="Times New Roman" pitchFamily="18" charset="0"/>
                <a:cs typeface="Times New Roman" pitchFamily="18" charset="0"/>
              </a:rPr>
              <a:t>б.</a:t>
            </a:r>
            <a:endParaRPr lang="ru-RU" sz="1400" b="1">
              <a:solidFill>
                <a:schemeClr val="bg1"/>
              </a:solidFill>
              <a:latin typeface="Times New Roman" pitchFamily="18" charset="0"/>
              <a:cs typeface="Times New Roman" pitchFamily="18" charset="0"/>
            </a:endParaRPr>
          </a:p>
        </p:txBody>
      </p:sp>
      <p:sp>
        <p:nvSpPr>
          <p:cNvPr id="218117" name="Rectangle 22"/>
          <p:cNvSpPr>
            <a:spLocks noChangeArrowheads="1"/>
          </p:cNvSpPr>
          <p:nvPr/>
        </p:nvSpPr>
        <p:spPr bwMode="auto">
          <a:xfrm>
            <a:off x="214313" y="908050"/>
            <a:ext cx="2928937" cy="936625"/>
          </a:xfrm>
          <a:prstGeom prst="rect">
            <a:avLst/>
          </a:prstGeom>
          <a:solidFill>
            <a:srgbClr val="FFFF00"/>
          </a:solidFill>
          <a:ln w="9525">
            <a:solidFill>
              <a:srgbClr val="00FF00"/>
            </a:solidFill>
            <a:miter lim="800000"/>
            <a:headEnd/>
            <a:tailEnd/>
          </a:ln>
        </p:spPr>
        <p:txBody>
          <a:bodyPr anchor="ctr"/>
          <a:lstStyle/>
          <a:p>
            <a:pPr algn="ctr"/>
            <a:r>
              <a:rPr lang="ru-RU" sz="1200">
                <a:latin typeface="Times New Roman" pitchFamily="18" charset="0"/>
                <a:cs typeface="Times New Roman" pitchFamily="18" charset="0"/>
              </a:rPr>
              <a:t>Мероприятия по разработке и корректировке схем тепло-, водо-, электроснабжения и водоотведения Артемовского городского округа – </a:t>
            </a:r>
          </a:p>
          <a:p>
            <a:pPr algn="ctr"/>
            <a:r>
              <a:rPr lang="ru-RU" sz="1200">
                <a:latin typeface="Times New Roman" pitchFamily="18" charset="0"/>
                <a:cs typeface="Times New Roman" pitchFamily="18" charset="0"/>
              </a:rPr>
              <a:t>713,2 тыс. руб</a:t>
            </a:r>
            <a:r>
              <a:rPr lang="ru-RU" sz="1400">
                <a:latin typeface="Times New Roman" pitchFamily="18" charset="0"/>
                <a:cs typeface="Times New Roman" pitchFamily="18" charset="0"/>
              </a:rPr>
              <a:t>.</a:t>
            </a:r>
          </a:p>
        </p:txBody>
      </p:sp>
      <p:sp>
        <p:nvSpPr>
          <p:cNvPr id="218118" name="Rectangle 25"/>
          <p:cNvSpPr>
            <a:spLocks noChangeArrowheads="1"/>
          </p:cNvSpPr>
          <p:nvPr/>
        </p:nvSpPr>
        <p:spPr bwMode="auto">
          <a:xfrm>
            <a:off x="3203575" y="5286375"/>
            <a:ext cx="2725738" cy="1357313"/>
          </a:xfrm>
          <a:prstGeom prst="rect">
            <a:avLst/>
          </a:prstGeom>
          <a:solidFill>
            <a:srgbClr val="FFC000"/>
          </a:solidFill>
          <a:ln w="9525">
            <a:solidFill>
              <a:srgbClr val="00CCFF"/>
            </a:solidFill>
            <a:miter lim="800000"/>
            <a:headEnd/>
            <a:tailEnd/>
          </a:ln>
        </p:spPr>
        <p:txBody>
          <a:bodyPr anchor="ctr"/>
          <a:lstStyle/>
          <a:p>
            <a:pPr algn="ctr"/>
            <a:r>
              <a:rPr lang="ru-RU" sz="1400">
                <a:latin typeface="Times New Roman" pitchFamily="18" charset="0"/>
                <a:cs typeface="Times New Roman" pitchFamily="18" charset="0"/>
              </a:rPr>
              <a:t>Осуществление своевременных расчетов по обязательствам городского округа за топливно-энергетические ресурсы за счет средств областного бюджета – </a:t>
            </a:r>
          </a:p>
          <a:p>
            <a:pPr algn="ctr"/>
            <a:r>
              <a:rPr lang="ru-RU" sz="1400">
                <a:latin typeface="Times New Roman" pitchFamily="18" charset="0"/>
                <a:cs typeface="Times New Roman" pitchFamily="18" charset="0"/>
              </a:rPr>
              <a:t>32 748,7 тыс. руб.</a:t>
            </a:r>
            <a:endParaRPr lang="ru-RU" sz="1400">
              <a:solidFill>
                <a:schemeClr val="bg1"/>
              </a:solidFill>
              <a:latin typeface="Times New Roman" pitchFamily="18" charset="0"/>
              <a:cs typeface="Times New Roman" pitchFamily="18" charset="0"/>
            </a:endParaRPr>
          </a:p>
        </p:txBody>
      </p:sp>
      <p:sp>
        <p:nvSpPr>
          <p:cNvPr id="218119" name="Rectangle 28"/>
          <p:cNvSpPr>
            <a:spLocks noChangeArrowheads="1"/>
          </p:cNvSpPr>
          <p:nvPr/>
        </p:nvSpPr>
        <p:spPr bwMode="auto">
          <a:xfrm>
            <a:off x="6084888" y="908050"/>
            <a:ext cx="2844800" cy="1306513"/>
          </a:xfrm>
          <a:prstGeom prst="rect">
            <a:avLst/>
          </a:prstGeom>
          <a:solidFill>
            <a:srgbClr val="FFFF00"/>
          </a:solidFill>
          <a:ln w="9525">
            <a:solidFill>
              <a:srgbClr val="FFCC00"/>
            </a:solidFill>
            <a:miter lim="800000"/>
            <a:headEnd/>
            <a:tailEnd/>
          </a:ln>
        </p:spPr>
        <p:txBody>
          <a:bodyPr anchor="ctr"/>
          <a:lstStyle/>
          <a:p>
            <a:pPr algn="ctr"/>
            <a:r>
              <a:rPr lang="ru-RU" sz="1400">
                <a:latin typeface="Times New Roman" pitchFamily="18" charset="0"/>
                <a:cs typeface="Times New Roman" pitchFamily="18" charset="0"/>
              </a:rPr>
              <a:t>Мероприятия по капитальному ремонту и модернизации объектов водоснабжения Артемовского городского округа –  </a:t>
            </a:r>
          </a:p>
          <a:p>
            <a:pPr algn="ctr"/>
            <a:r>
              <a:rPr lang="ru-RU" sz="1400">
                <a:latin typeface="Times New Roman" pitchFamily="18" charset="0"/>
                <a:cs typeface="Times New Roman" pitchFamily="18" charset="0"/>
              </a:rPr>
              <a:t>3775,2 тыс. руб.</a:t>
            </a:r>
            <a:endParaRPr lang="ru-RU" sz="1600" b="1">
              <a:solidFill>
                <a:schemeClr val="bg1"/>
              </a:solidFill>
              <a:latin typeface="Times New Roman" pitchFamily="18" charset="0"/>
              <a:cs typeface="Times New Roman" pitchFamily="18" charset="0"/>
            </a:endParaRPr>
          </a:p>
        </p:txBody>
      </p:sp>
      <p:sp>
        <p:nvSpPr>
          <p:cNvPr id="20511" name="Rectangle 31"/>
          <p:cNvSpPr>
            <a:spLocks noChangeArrowheads="1"/>
          </p:cNvSpPr>
          <p:nvPr/>
        </p:nvSpPr>
        <p:spPr bwMode="auto">
          <a:xfrm>
            <a:off x="6084888" y="4357688"/>
            <a:ext cx="2844800" cy="2357437"/>
          </a:xfrm>
          <a:prstGeom prst="rect">
            <a:avLst/>
          </a:prstGeom>
          <a:solidFill>
            <a:schemeClr val="accent4">
              <a:lumMod val="60000"/>
              <a:lumOff val="40000"/>
            </a:schemeClr>
          </a:solidFill>
          <a:ln w="9525">
            <a:solidFill>
              <a:srgbClr val="FFCC00"/>
            </a:solidFill>
            <a:miter lim="800000"/>
            <a:headEnd/>
            <a:tailEnd/>
          </a:ln>
        </p:spPr>
        <p:txBody>
          <a:bodyPr anchor="ctr"/>
          <a:lstStyle/>
          <a:p>
            <a:pPr algn="ctr" fontAlgn="auto">
              <a:spcBef>
                <a:spcPts val="0"/>
              </a:spcBef>
              <a:spcAft>
                <a:spcPts val="0"/>
              </a:spcAft>
              <a:defRPr/>
            </a:pPr>
            <a:r>
              <a:rPr lang="ru-RU" sz="1400" dirty="0">
                <a:latin typeface="Times New Roman" pitchFamily="18" charset="0"/>
                <a:cs typeface="+mn-cs"/>
              </a:rPr>
              <a:t>Предоставление субсидий юридическим лицам, оказывающим населению Артемовского городского округа услуги коммунальной бани в целях возмещения недополученных доходов и (или) финансового обеспечения (возмещения) затрат в связи с оказанием услуг – </a:t>
            </a:r>
          </a:p>
          <a:p>
            <a:pPr algn="ctr" fontAlgn="auto">
              <a:spcBef>
                <a:spcPts val="0"/>
              </a:spcBef>
              <a:spcAft>
                <a:spcPts val="0"/>
              </a:spcAft>
              <a:defRPr/>
            </a:pPr>
            <a:r>
              <a:rPr lang="ru-RU" sz="1400" dirty="0">
                <a:latin typeface="Times New Roman" pitchFamily="18" charset="0"/>
                <a:cs typeface="+mn-cs"/>
              </a:rPr>
              <a:t>2 130,9   тыс. руб. </a:t>
            </a:r>
            <a:endParaRPr lang="ru-RU" sz="1400" b="1" dirty="0">
              <a:latin typeface="Times New Roman" pitchFamily="18" charset="0"/>
              <a:cs typeface="+mn-cs"/>
            </a:endParaRPr>
          </a:p>
        </p:txBody>
      </p:sp>
      <p:sp>
        <p:nvSpPr>
          <p:cNvPr id="218121" name="Line 35"/>
          <p:cNvSpPr>
            <a:spLocks noChangeShapeType="1"/>
          </p:cNvSpPr>
          <p:nvPr/>
        </p:nvSpPr>
        <p:spPr bwMode="auto">
          <a:xfrm>
            <a:off x="1619250" y="2205038"/>
            <a:ext cx="0" cy="215900"/>
          </a:xfrm>
          <a:prstGeom prst="line">
            <a:avLst/>
          </a:prstGeom>
          <a:noFill/>
          <a:ln w="9525">
            <a:solidFill>
              <a:schemeClr val="tx1"/>
            </a:solidFill>
            <a:round/>
            <a:headEnd/>
            <a:tailEnd/>
          </a:ln>
        </p:spPr>
        <p:txBody>
          <a:bodyPr/>
          <a:lstStyle/>
          <a:p>
            <a:endParaRPr lang="ru-RU"/>
          </a:p>
        </p:txBody>
      </p:sp>
      <p:sp>
        <p:nvSpPr>
          <p:cNvPr id="218122" name="Line 36"/>
          <p:cNvSpPr>
            <a:spLocks noChangeShapeType="1"/>
          </p:cNvSpPr>
          <p:nvPr/>
        </p:nvSpPr>
        <p:spPr bwMode="auto">
          <a:xfrm>
            <a:off x="4572000" y="2205038"/>
            <a:ext cx="0" cy="215900"/>
          </a:xfrm>
          <a:prstGeom prst="line">
            <a:avLst/>
          </a:prstGeom>
          <a:noFill/>
          <a:ln w="9525">
            <a:solidFill>
              <a:schemeClr val="tx1"/>
            </a:solidFill>
            <a:round/>
            <a:headEnd/>
            <a:tailEnd/>
          </a:ln>
        </p:spPr>
        <p:txBody>
          <a:bodyPr/>
          <a:lstStyle/>
          <a:p>
            <a:endParaRPr lang="ru-RU"/>
          </a:p>
        </p:txBody>
      </p:sp>
      <p:sp>
        <p:nvSpPr>
          <p:cNvPr id="13" name="Rectangle 25"/>
          <p:cNvSpPr>
            <a:spLocks noChangeArrowheads="1"/>
          </p:cNvSpPr>
          <p:nvPr/>
        </p:nvSpPr>
        <p:spPr bwMode="auto">
          <a:xfrm>
            <a:off x="3203575" y="3429000"/>
            <a:ext cx="2725738" cy="792163"/>
          </a:xfrm>
          <a:prstGeom prst="rect">
            <a:avLst/>
          </a:prstGeom>
          <a:solidFill>
            <a:schemeClr val="bg1">
              <a:lumMod val="85000"/>
            </a:schemeClr>
          </a:solidFill>
          <a:ln w="9525">
            <a:solidFill>
              <a:srgbClr val="00CCFF"/>
            </a:solidFill>
            <a:miter lim="800000"/>
            <a:headEnd/>
            <a:tailEnd/>
          </a:ln>
        </p:spPr>
        <p:txBody>
          <a:bodyPr anchor="ctr"/>
          <a:lstStyle/>
          <a:p>
            <a:pPr algn="ctr" fontAlgn="auto">
              <a:spcBef>
                <a:spcPts val="0"/>
              </a:spcBef>
              <a:spcAft>
                <a:spcPts val="0"/>
              </a:spcAft>
              <a:defRPr/>
            </a:pPr>
            <a:r>
              <a:rPr lang="ru-RU" sz="1300" dirty="0">
                <a:latin typeface="Times New Roman" pitchFamily="18" charset="0"/>
                <a:cs typeface="Times New Roman" pitchFamily="18" charset="0"/>
              </a:rPr>
              <a:t>Строительство блочной газовой котельной к детскому саду № 37 в с. Покровское –  4 813,9 тыс. руб.</a:t>
            </a:r>
          </a:p>
        </p:txBody>
      </p:sp>
      <p:sp>
        <p:nvSpPr>
          <p:cNvPr id="14" name="Rectangle 28"/>
          <p:cNvSpPr>
            <a:spLocks noChangeArrowheads="1"/>
          </p:cNvSpPr>
          <p:nvPr/>
        </p:nvSpPr>
        <p:spPr bwMode="auto">
          <a:xfrm>
            <a:off x="6084888" y="2286000"/>
            <a:ext cx="2844800" cy="1071563"/>
          </a:xfrm>
          <a:prstGeom prst="rect">
            <a:avLst/>
          </a:prstGeom>
          <a:solidFill>
            <a:schemeClr val="accent6">
              <a:lumMod val="40000"/>
              <a:lumOff val="60000"/>
            </a:schemeClr>
          </a:solidFill>
          <a:ln w="9525">
            <a:solidFill>
              <a:srgbClr val="FFCC00"/>
            </a:solidFill>
            <a:miter lim="800000"/>
            <a:headEnd/>
            <a:tailEnd/>
          </a:ln>
        </p:spPr>
        <p:txBody>
          <a:bodyPr anchor="ctr"/>
          <a:lstStyle/>
          <a:p>
            <a:pPr algn="ctr" fontAlgn="auto">
              <a:spcBef>
                <a:spcPts val="0"/>
              </a:spcBef>
              <a:spcAft>
                <a:spcPts val="0"/>
              </a:spcAft>
              <a:defRPr/>
            </a:pPr>
            <a:r>
              <a:rPr lang="ru-RU" sz="1200" dirty="0">
                <a:latin typeface="Times New Roman" pitchFamily="18" charset="0"/>
                <a:cs typeface="Times New Roman" pitchFamily="18" charset="0"/>
              </a:rPr>
              <a:t>Приобретение движимого имущества и материальных запасов для муниципальных нужд  – 12 951,8 тыс. руб., в том числе 5 775,0 тыс. руб.  за счет средств областного бюджета </a:t>
            </a:r>
            <a:endParaRPr lang="ru-RU" sz="1200" b="1" dirty="0">
              <a:solidFill>
                <a:schemeClr val="bg1"/>
              </a:solidFill>
              <a:latin typeface="Times New Roman" pitchFamily="18" charset="0"/>
              <a:cs typeface="Times New Roman" pitchFamily="18" charset="0"/>
            </a:endParaRPr>
          </a:p>
        </p:txBody>
      </p:sp>
      <p:sp>
        <p:nvSpPr>
          <p:cNvPr id="15" name="Rectangle 28"/>
          <p:cNvSpPr>
            <a:spLocks noChangeArrowheads="1"/>
          </p:cNvSpPr>
          <p:nvPr/>
        </p:nvSpPr>
        <p:spPr bwMode="auto">
          <a:xfrm>
            <a:off x="6072188" y="3429000"/>
            <a:ext cx="2857500" cy="792163"/>
          </a:xfrm>
          <a:prstGeom prst="rect">
            <a:avLst/>
          </a:prstGeom>
          <a:solidFill>
            <a:schemeClr val="tx2">
              <a:lumMod val="20000"/>
              <a:lumOff val="80000"/>
            </a:schemeClr>
          </a:solidFill>
          <a:ln w="9525">
            <a:solidFill>
              <a:srgbClr val="FFCC00"/>
            </a:solidFill>
            <a:miter lim="800000"/>
            <a:headEnd/>
            <a:tailEnd/>
          </a:ln>
        </p:spPr>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Формирование уставного капитала муниципальных унитарных предприятий – 750,0   тыс. руб. </a:t>
            </a:r>
            <a:endParaRPr lang="ru-RU" sz="1400" b="1" dirty="0">
              <a:solidFill>
                <a:schemeClr val="bg1"/>
              </a:solidFill>
              <a:latin typeface="Times New Roman" pitchFamily="18" charset="0"/>
              <a:cs typeface="Times New Roman" pitchFamily="18" charset="0"/>
            </a:endParaRPr>
          </a:p>
        </p:txBody>
      </p:sp>
      <p:sp>
        <p:nvSpPr>
          <p:cNvPr id="218126" name="Rectangle 25"/>
          <p:cNvSpPr>
            <a:spLocks noChangeArrowheads="1"/>
          </p:cNvSpPr>
          <p:nvPr/>
        </p:nvSpPr>
        <p:spPr bwMode="auto">
          <a:xfrm>
            <a:off x="3203575" y="4357688"/>
            <a:ext cx="2736850" cy="857250"/>
          </a:xfrm>
          <a:prstGeom prst="rect">
            <a:avLst/>
          </a:prstGeom>
          <a:solidFill>
            <a:srgbClr val="FFFF00"/>
          </a:solidFill>
          <a:ln w="9525">
            <a:solidFill>
              <a:srgbClr val="00CCFF"/>
            </a:solidFill>
            <a:miter lim="800000"/>
            <a:headEnd/>
            <a:tailEnd/>
          </a:ln>
        </p:spPr>
        <p:txBody>
          <a:bodyPr anchor="ctr"/>
          <a:lstStyle/>
          <a:p>
            <a:pPr algn="ctr"/>
            <a:r>
              <a:rPr lang="ru-RU" sz="1300">
                <a:latin typeface="Times New Roman" pitchFamily="18" charset="0"/>
                <a:cs typeface="Times New Roman" pitchFamily="18" charset="0"/>
              </a:rPr>
              <a:t>Строительство блочной газовой котельной мощностью 0,4 МВт в с. Б.Трифоново – </a:t>
            </a:r>
          </a:p>
          <a:p>
            <a:pPr algn="ctr"/>
            <a:r>
              <a:rPr lang="ru-RU" sz="1300">
                <a:latin typeface="Times New Roman" pitchFamily="18" charset="0"/>
                <a:cs typeface="Times New Roman" pitchFamily="18" charset="0"/>
              </a:rPr>
              <a:t>5 190,8 тыс. руб.</a:t>
            </a:r>
          </a:p>
        </p:txBody>
      </p:sp>
      <p:sp>
        <p:nvSpPr>
          <p:cNvPr id="17" name="Rectangle 22"/>
          <p:cNvSpPr>
            <a:spLocks noChangeArrowheads="1"/>
          </p:cNvSpPr>
          <p:nvPr/>
        </p:nvSpPr>
        <p:spPr bwMode="auto">
          <a:xfrm>
            <a:off x="214313" y="1916113"/>
            <a:ext cx="2928937" cy="2520950"/>
          </a:xfrm>
          <a:prstGeom prst="rect">
            <a:avLst/>
          </a:prstGeom>
          <a:solidFill>
            <a:schemeClr val="accent6">
              <a:lumMod val="40000"/>
              <a:lumOff val="60000"/>
            </a:schemeClr>
          </a:solidFill>
          <a:ln w="9525">
            <a:solidFill>
              <a:srgbClr val="00FF00"/>
            </a:solidFill>
            <a:miter lim="800000"/>
            <a:headEnd/>
            <a:tailEnd/>
          </a:ln>
        </p:spPr>
        <p:txBody>
          <a:bodyPr anchor="ctr"/>
          <a:lstStyle/>
          <a:p>
            <a:pPr algn="ctr" fontAlgn="auto">
              <a:spcBef>
                <a:spcPts val="0"/>
              </a:spcBef>
              <a:spcAft>
                <a:spcPts val="0"/>
              </a:spcAft>
              <a:defRPr/>
            </a:pPr>
            <a:r>
              <a:rPr lang="ru-RU" sz="1200" dirty="0">
                <a:latin typeface="Times New Roman" pitchFamily="18" charset="0"/>
                <a:cs typeface="Times New Roman" pitchFamily="18" charset="0"/>
              </a:rPr>
              <a:t>Мероприятия за счет средств резервного фонда  Администрации Артемовского городского округа – 1983,7  тыс. руб., из них: 1750,0 тыс. руб. – на погашение просроченной задолженности  по выплате заработной платы работникам МУП «Покровское ЖКХ» и МУП  «ЖКХ п. Буланаш»;140,5 тыс. руб. – на проведение ремонтных и пуско-наладочных работ в здании скважного павильона в п. Красногвардейский; 93,2 тыс. руб. – на приобретение насоса для обеспечения бесперебойной подачи тепловой энергии в жилые дома п. </a:t>
            </a:r>
            <a:r>
              <a:rPr lang="ru-RU" sz="1200" dirty="0" err="1">
                <a:latin typeface="Times New Roman" pitchFamily="18" charset="0"/>
                <a:cs typeface="Times New Roman" pitchFamily="18" charset="0"/>
              </a:rPr>
              <a:t>С.Бор</a:t>
            </a:r>
            <a:endParaRPr lang="ru-RU" sz="1200" dirty="0">
              <a:latin typeface="Times New Roman" pitchFamily="18" charset="0"/>
              <a:cs typeface="Times New Roman" pitchFamily="18" charset="0"/>
            </a:endParaRPr>
          </a:p>
        </p:txBody>
      </p:sp>
      <p:sp>
        <p:nvSpPr>
          <p:cNvPr id="218128" name="Rectangle 22"/>
          <p:cNvSpPr>
            <a:spLocks noChangeArrowheads="1"/>
          </p:cNvSpPr>
          <p:nvPr/>
        </p:nvSpPr>
        <p:spPr bwMode="auto">
          <a:xfrm>
            <a:off x="214313" y="4508500"/>
            <a:ext cx="2928937" cy="777875"/>
          </a:xfrm>
          <a:prstGeom prst="rect">
            <a:avLst/>
          </a:prstGeom>
          <a:solidFill>
            <a:srgbClr val="FF66CC"/>
          </a:solidFill>
          <a:ln w="9525">
            <a:solidFill>
              <a:srgbClr val="00FF00"/>
            </a:solidFill>
            <a:miter lim="800000"/>
            <a:headEnd/>
            <a:tailEnd/>
          </a:ln>
        </p:spPr>
        <p:txBody>
          <a:bodyPr anchor="ctr"/>
          <a:lstStyle/>
          <a:p>
            <a:pPr algn="ctr"/>
            <a:r>
              <a:rPr lang="ru-RU" sz="1300">
                <a:latin typeface="Times New Roman" pitchFamily="18" charset="0"/>
                <a:cs typeface="Times New Roman" pitchFamily="18" charset="0"/>
              </a:rPr>
              <a:t>Мероприятия по строительству водопровода в районе Егоршинского лесхоза в г.  Артемовский – </a:t>
            </a:r>
          </a:p>
          <a:p>
            <a:pPr algn="ctr"/>
            <a:r>
              <a:rPr lang="ru-RU" sz="1300">
                <a:latin typeface="Times New Roman" pitchFamily="18" charset="0"/>
                <a:cs typeface="Times New Roman" pitchFamily="18" charset="0"/>
              </a:rPr>
              <a:t>1169,9  тыс. руб.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62" name="Заголовок 3"/>
          <p:cNvSpPr>
            <a:spLocks noGrp="1"/>
          </p:cNvSpPr>
          <p:nvPr>
            <p:ph type="title" idx="4294967295"/>
          </p:nvPr>
        </p:nvSpPr>
        <p:spPr>
          <a:xfrm>
            <a:off x="179388" y="260350"/>
            <a:ext cx="8713787" cy="1296988"/>
          </a:xfrm>
        </p:spPr>
        <p:txBody>
          <a:bodyPr/>
          <a:lstStyle/>
          <a:p>
            <a:pPr eaLnBrk="1" hangingPunct="1"/>
            <a:r>
              <a:rPr lang="ru-RU" sz="2200" b="1" smtClean="0">
                <a:solidFill>
                  <a:srgbClr val="7030A0"/>
                </a:solidFill>
                <a:latin typeface="Times New Roman" pitchFamily="18" charset="0"/>
                <a:cs typeface="Times New Roman" pitchFamily="18" charset="0"/>
              </a:rPr>
              <a:t>Уточненные плановые  показатели  бюджета Артемовского городского  округа, установленные </a:t>
            </a:r>
            <a:r>
              <a:rPr lang="ru-RU" sz="2200" b="1" u="sng" smtClean="0">
                <a:solidFill>
                  <a:srgbClr val="7030A0"/>
                </a:solidFill>
                <a:latin typeface="Times New Roman" pitchFamily="18" charset="0"/>
                <a:cs typeface="Times New Roman" pitchFamily="18" charset="0"/>
              </a:rPr>
              <a:t>решениями</a:t>
            </a:r>
            <a:r>
              <a:rPr lang="ru-RU" sz="2200" b="1" smtClean="0">
                <a:solidFill>
                  <a:srgbClr val="7030A0"/>
                </a:solidFill>
                <a:latin typeface="Times New Roman" pitchFamily="18" charset="0"/>
                <a:cs typeface="Times New Roman" pitchFamily="18" charset="0"/>
              </a:rPr>
              <a:t> Думы Артемовского  городского  округа  о  бюджете </a:t>
            </a:r>
            <a:br>
              <a:rPr lang="ru-RU" sz="2200" b="1" smtClean="0">
                <a:solidFill>
                  <a:srgbClr val="7030A0"/>
                </a:solidFill>
                <a:latin typeface="Times New Roman" pitchFamily="18" charset="0"/>
                <a:cs typeface="Times New Roman" pitchFamily="18" charset="0"/>
              </a:rPr>
            </a:br>
            <a:r>
              <a:rPr lang="ru-RU" sz="2200" b="1" smtClean="0">
                <a:solidFill>
                  <a:srgbClr val="7030A0"/>
                </a:solidFill>
                <a:latin typeface="Times New Roman" pitchFamily="18" charset="0"/>
                <a:cs typeface="Times New Roman" pitchFamily="18" charset="0"/>
              </a:rPr>
              <a:t>в 2016-2018 годах </a:t>
            </a:r>
          </a:p>
        </p:txBody>
      </p:sp>
      <p:graphicFrame>
        <p:nvGraphicFramePr>
          <p:cNvPr id="172092" name="Group 60"/>
          <p:cNvGraphicFramePr>
            <a:graphicFrameLocks noGrp="1"/>
          </p:cNvGraphicFramePr>
          <p:nvPr>
            <p:ph sz="half" idx="4294967295"/>
          </p:nvPr>
        </p:nvGraphicFramePr>
        <p:xfrm>
          <a:off x="395288" y="4797425"/>
          <a:ext cx="8497887" cy="1792288"/>
        </p:xfrm>
        <a:graphic>
          <a:graphicData uri="http://schemas.openxmlformats.org/drawingml/2006/table">
            <a:tbl>
              <a:tblPr/>
              <a:tblGrid>
                <a:gridCol w="2260600"/>
                <a:gridCol w="2111375"/>
                <a:gridCol w="2185987"/>
                <a:gridCol w="1939925"/>
              </a:tblGrid>
              <a:tr h="6000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Наименование показателя</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2016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2017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2018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524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Доходы, в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 1 758 840,8   </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1 931 729,9</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2 093 615,3</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524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Расходы, в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1 784 478,9   </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1 946 </a:t>
                      </a:r>
                      <a:r>
                        <a:rPr kumimoji="0" lang="ru-RU" sz="1600" b="1" i="0" u="none" strike="noStrike" cap="none" normalizeH="0" baseline="0" smtClean="0">
                          <a:ln>
                            <a:noFill/>
                          </a:ln>
                          <a:solidFill>
                            <a:schemeClr val="tx1"/>
                          </a:solidFill>
                          <a:effectLst/>
                          <a:latin typeface="Times New Roman" pitchFamily="18" charset="0"/>
                          <a:cs typeface="Arial" charset="0"/>
                        </a:rPr>
                        <a:t>126,9   </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2 125 436,0</a:t>
                      </a: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508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Дефицит (-),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Times New Roman" pitchFamily="18" charset="0"/>
                        </a:rPr>
                        <a:t>в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Times New Roman" pitchFamily="18" charset="0"/>
                          <a:cs typeface="Arial" charset="0"/>
                        </a:rPr>
                        <a:t>-25 638,1   </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     -14 397,0   </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Arial" charset="0"/>
                        </a:rPr>
                        <a:t>-31 820,7</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bl>
          </a:graphicData>
        </a:graphic>
      </p:graphicFrame>
      <p:graphicFrame>
        <p:nvGraphicFramePr>
          <p:cNvPr id="172061" name="Диаграмма 4"/>
          <p:cNvGraphicFramePr>
            <a:graphicFrameLocks/>
          </p:cNvGraphicFramePr>
          <p:nvPr/>
        </p:nvGraphicFramePr>
        <p:xfrm>
          <a:off x="900113" y="1484313"/>
          <a:ext cx="7446962" cy="3292475"/>
        </p:xfrm>
        <a:graphic>
          <a:graphicData uri="http://schemas.openxmlformats.org/presentationml/2006/ole">
            <p:oleObj spid="_x0000_s172061" name="Диаграмма" r:id="rId4" imgW="7443861" imgH="3414056" progId="Excel.Chart.8">
              <p:embed/>
            </p:oleObj>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285750" y="188913"/>
            <a:ext cx="8643938" cy="1095375"/>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Направления </a:t>
            </a:r>
            <a:r>
              <a:rPr lang="ru-RU" sz="2800" b="1" dirty="0">
                <a:solidFill>
                  <a:srgbClr val="7030A0"/>
                </a:solidFill>
                <a:latin typeface="Times New Roman" pitchFamily="18" charset="0"/>
                <a:cs typeface="Times New Roman" pitchFamily="18" charset="0"/>
              </a:rPr>
              <a:t>расходов бюджета Артемовского городского округа по подразделу  </a:t>
            </a:r>
            <a:r>
              <a:rPr lang="ru-RU" sz="2800" b="1" dirty="0" smtClean="0">
                <a:solidFill>
                  <a:srgbClr val="7030A0"/>
                </a:solidFill>
                <a:latin typeface="Times New Roman" pitchFamily="18" charset="0"/>
                <a:cs typeface="Times New Roman" pitchFamily="18" charset="0"/>
              </a:rPr>
              <a:t>0503 «Благоустройство» </a:t>
            </a:r>
            <a:r>
              <a:rPr lang="ru-RU" sz="2800" b="1" dirty="0">
                <a:solidFill>
                  <a:srgbClr val="7030A0"/>
                </a:solidFill>
                <a:latin typeface="Times New Roman" pitchFamily="18" charset="0"/>
                <a:cs typeface="Times New Roman" pitchFamily="18" charset="0"/>
              </a:rPr>
              <a:t>в </a:t>
            </a:r>
            <a:r>
              <a:rPr lang="ru-RU" sz="2800" b="1" dirty="0" smtClean="0">
                <a:solidFill>
                  <a:srgbClr val="7030A0"/>
                </a:solidFill>
                <a:latin typeface="Times New Roman" pitchFamily="18" charset="0"/>
                <a:cs typeface="Times New Roman" pitchFamily="18" charset="0"/>
              </a:rPr>
              <a:t>2018 </a:t>
            </a:r>
            <a:r>
              <a:rPr lang="ru-RU" sz="2800" b="1" dirty="0">
                <a:solidFill>
                  <a:srgbClr val="7030A0"/>
                </a:solidFill>
                <a:latin typeface="Times New Roman" pitchFamily="18" charset="0"/>
                <a:cs typeface="Times New Roman" pitchFamily="18" charset="0"/>
              </a:rPr>
              <a:t>году</a:t>
            </a:r>
          </a:p>
        </p:txBody>
      </p:sp>
      <p:sp>
        <p:nvSpPr>
          <p:cNvPr id="12" name="Прямоугольник 11"/>
          <p:cNvSpPr/>
          <p:nvPr/>
        </p:nvSpPr>
        <p:spPr>
          <a:xfrm>
            <a:off x="285750" y="1428750"/>
            <a:ext cx="3857625" cy="8207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Организация уличного освещения –</a:t>
            </a:r>
          </a:p>
          <a:p>
            <a:pPr algn="ctr">
              <a:defRPr/>
            </a:pPr>
            <a:r>
              <a:rPr lang="ru-RU" sz="1400" dirty="0">
                <a:solidFill>
                  <a:schemeClr val="tx1"/>
                </a:solidFill>
                <a:latin typeface="Times New Roman" pitchFamily="18" charset="0"/>
                <a:cs typeface="Times New Roman" pitchFamily="18" charset="0"/>
              </a:rPr>
              <a:t> 18 702,5 тыс. руб.</a:t>
            </a:r>
          </a:p>
        </p:txBody>
      </p:sp>
      <p:sp>
        <p:nvSpPr>
          <p:cNvPr id="13" name="Прямоугольник 12"/>
          <p:cNvSpPr/>
          <p:nvPr/>
        </p:nvSpPr>
        <p:spPr>
          <a:xfrm>
            <a:off x="285750" y="2420938"/>
            <a:ext cx="3857625" cy="7921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Организация и содержание мест захоронения – 3121,7 тыс. руб.</a:t>
            </a:r>
          </a:p>
        </p:txBody>
      </p:sp>
      <p:sp>
        <p:nvSpPr>
          <p:cNvPr id="15" name="Прямоугольник 14"/>
          <p:cNvSpPr/>
          <p:nvPr/>
        </p:nvSpPr>
        <p:spPr>
          <a:xfrm>
            <a:off x="285750" y="3390900"/>
            <a:ext cx="3857625" cy="97472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Реставрация и реконструкция памятников и памятных мест – 922,1 тыс. руб.</a:t>
            </a:r>
          </a:p>
        </p:txBody>
      </p:sp>
      <p:sp>
        <p:nvSpPr>
          <p:cNvPr id="16" name="Прямоугольник 15"/>
          <p:cNvSpPr/>
          <p:nvPr/>
        </p:nvSpPr>
        <p:spPr>
          <a:xfrm>
            <a:off x="4381500" y="1484313"/>
            <a:ext cx="4572000" cy="765175"/>
          </a:xfrm>
          <a:prstGeom prst="rect">
            <a:avLst/>
          </a:prstGeom>
          <a:solidFill>
            <a:srgbClr val="EEF5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600" dirty="0">
              <a:solidFill>
                <a:schemeClr val="tx1"/>
              </a:solidFill>
              <a:latin typeface="Times New Roman" pitchFamily="18" charset="0"/>
              <a:cs typeface="Times New Roman" pitchFamily="18" charset="0"/>
            </a:endParaRPr>
          </a:p>
          <a:p>
            <a:pPr algn="ctr">
              <a:defRPr/>
            </a:pPr>
            <a:r>
              <a:rPr lang="ru-RU" sz="1600" dirty="0">
                <a:solidFill>
                  <a:schemeClr val="tx1"/>
                </a:solidFill>
                <a:latin typeface="Times New Roman" pitchFamily="18" charset="0"/>
                <a:cs typeface="Times New Roman" pitchFamily="18" charset="0"/>
              </a:rPr>
              <a:t>Благоустройство дворовых территорий – </a:t>
            </a:r>
          </a:p>
          <a:p>
            <a:pPr algn="ctr">
              <a:defRPr/>
            </a:pPr>
            <a:r>
              <a:rPr lang="ru-RU" sz="1600" dirty="0">
                <a:solidFill>
                  <a:schemeClr val="tx1"/>
                </a:solidFill>
                <a:latin typeface="Times New Roman" pitchFamily="18" charset="0"/>
                <a:cs typeface="Times New Roman" pitchFamily="18" charset="0"/>
              </a:rPr>
              <a:t>2 691,9 тыс. руб.</a:t>
            </a:r>
          </a:p>
        </p:txBody>
      </p:sp>
      <p:sp>
        <p:nvSpPr>
          <p:cNvPr id="17" name="Прямоугольник 16"/>
          <p:cNvSpPr/>
          <p:nvPr/>
        </p:nvSpPr>
        <p:spPr>
          <a:xfrm>
            <a:off x="4378325" y="3357563"/>
            <a:ext cx="4572000" cy="935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cs typeface="Times New Roman" pitchFamily="18" charset="0"/>
              </a:rPr>
              <a:t>Мероприятия по благоустройству территории Артемовского городского округа – </a:t>
            </a:r>
          </a:p>
          <a:p>
            <a:pPr algn="ctr">
              <a:defRPr/>
            </a:pPr>
            <a:r>
              <a:rPr lang="ru-RU" sz="1600" dirty="0">
                <a:solidFill>
                  <a:schemeClr val="tx1"/>
                </a:solidFill>
                <a:latin typeface="Times New Roman" pitchFamily="18" charset="0"/>
                <a:cs typeface="Times New Roman" pitchFamily="18" charset="0"/>
              </a:rPr>
              <a:t>10 650,2 тыс. руб.</a:t>
            </a:r>
          </a:p>
        </p:txBody>
      </p:sp>
      <p:sp>
        <p:nvSpPr>
          <p:cNvPr id="18" name="Прямоугольник 17"/>
          <p:cNvSpPr/>
          <p:nvPr/>
        </p:nvSpPr>
        <p:spPr>
          <a:xfrm>
            <a:off x="4357688" y="5589588"/>
            <a:ext cx="4572000" cy="935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Формирование уставного капитала муниципальных унитарных предприятий –</a:t>
            </a:r>
          </a:p>
          <a:p>
            <a:pPr algn="ctr">
              <a:defRPr/>
            </a:pPr>
            <a:r>
              <a:rPr lang="ru-RU" sz="1400" dirty="0">
                <a:solidFill>
                  <a:schemeClr val="tx1"/>
                </a:solidFill>
                <a:latin typeface="Times New Roman" pitchFamily="18" charset="0"/>
                <a:cs typeface="Times New Roman" pitchFamily="18" charset="0"/>
              </a:rPr>
              <a:t> 300,0  тыс. руб.</a:t>
            </a:r>
          </a:p>
        </p:txBody>
      </p:sp>
      <p:sp>
        <p:nvSpPr>
          <p:cNvPr id="19" name="Прямоугольник 18"/>
          <p:cNvSpPr/>
          <p:nvPr/>
        </p:nvSpPr>
        <p:spPr>
          <a:xfrm>
            <a:off x="285750" y="5661025"/>
            <a:ext cx="3929063" cy="10541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Мероприятия по озеленению территории Артемовского городского округа – </a:t>
            </a:r>
          </a:p>
          <a:p>
            <a:pPr algn="ctr">
              <a:defRPr/>
            </a:pPr>
            <a:r>
              <a:rPr lang="ru-RU" sz="1400" dirty="0">
                <a:solidFill>
                  <a:schemeClr val="tx1"/>
                </a:solidFill>
                <a:latin typeface="Times New Roman" pitchFamily="18" charset="0"/>
                <a:cs typeface="Times New Roman" pitchFamily="18" charset="0"/>
              </a:rPr>
              <a:t>283,2 тыс. руб.</a:t>
            </a:r>
          </a:p>
        </p:txBody>
      </p:sp>
      <p:sp>
        <p:nvSpPr>
          <p:cNvPr id="10" name="Прямоугольник 9"/>
          <p:cNvSpPr/>
          <p:nvPr/>
        </p:nvSpPr>
        <p:spPr>
          <a:xfrm>
            <a:off x="320675" y="4581525"/>
            <a:ext cx="3857625" cy="863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Расходы по перевозке безродных, невостребованных, неопознанных умерших  – 93,2 тыс. руб.</a:t>
            </a:r>
          </a:p>
        </p:txBody>
      </p:sp>
      <p:sp>
        <p:nvSpPr>
          <p:cNvPr id="11" name="Прямоугольник 10"/>
          <p:cNvSpPr/>
          <p:nvPr/>
        </p:nvSpPr>
        <p:spPr>
          <a:xfrm>
            <a:off x="4378325" y="4437063"/>
            <a:ext cx="4572000" cy="10080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Возмещение расходов по погребению безродных, невостребованных, неопознанных умерших на территории Артемовского городского округа – </a:t>
            </a:r>
          </a:p>
          <a:p>
            <a:pPr algn="ctr">
              <a:defRPr/>
            </a:pPr>
            <a:r>
              <a:rPr lang="ru-RU" sz="1400" dirty="0">
                <a:solidFill>
                  <a:schemeClr val="tx1"/>
                </a:solidFill>
                <a:latin typeface="Times New Roman" pitchFamily="18" charset="0"/>
                <a:cs typeface="Times New Roman" pitchFamily="18" charset="0"/>
              </a:rPr>
              <a:t>98,0 тыс. руб.</a:t>
            </a:r>
          </a:p>
        </p:txBody>
      </p:sp>
      <p:sp>
        <p:nvSpPr>
          <p:cNvPr id="14" name="Прямоугольник 13"/>
          <p:cNvSpPr/>
          <p:nvPr/>
        </p:nvSpPr>
        <p:spPr>
          <a:xfrm>
            <a:off x="4357688" y="2420938"/>
            <a:ext cx="4592637" cy="792162"/>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cs typeface="Times New Roman" pitchFamily="18" charset="0"/>
              </a:rPr>
              <a:t>Мероприятия по благоустройству общественных территорий – 626,9 тыс. руб.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Заголовок 3"/>
          <p:cNvSpPr>
            <a:spLocks noGrp="1"/>
          </p:cNvSpPr>
          <p:nvPr>
            <p:ph type="title" idx="4294967295"/>
          </p:nvPr>
        </p:nvSpPr>
        <p:spPr>
          <a:xfrm>
            <a:off x="285750" y="188913"/>
            <a:ext cx="8501063" cy="1368425"/>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подразделу  0505 «Другие вопросы в области жилищно-коммунального хозяйства»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 2018 году</a:t>
            </a:r>
          </a:p>
        </p:txBody>
      </p:sp>
      <p:sp>
        <p:nvSpPr>
          <p:cNvPr id="6" name="Овал 5"/>
          <p:cNvSpPr/>
          <p:nvPr/>
        </p:nvSpPr>
        <p:spPr>
          <a:xfrm>
            <a:off x="4786313" y="4000500"/>
            <a:ext cx="4214812" cy="271462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Осуществление первичного приема от граждан, проживающих в муниципальном жилищном фонде, документов на регистрацию и снятие с регистрационного учета по месту пребывания и по месту жительства, подготовка и передача в орган регистрационного учета предусмотренных учетных документов – 320,9 тыс. руб. </a:t>
            </a:r>
          </a:p>
        </p:txBody>
      </p:sp>
      <p:sp>
        <p:nvSpPr>
          <p:cNvPr id="11" name="Овал 10"/>
          <p:cNvSpPr/>
          <p:nvPr/>
        </p:nvSpPr>
        <p:spPr>
          <a:xfrm>
            <a:off x="214313" y="1412875"/>
            <a:ext cx="4286250" cy="2447925"/>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Осуществление государственного полномочия Свердловской области по предоставлению гражданам, проживающим на территории Свердловской области, меры социальной поддержки по частичному освобождению от платы за коммунальные услуги – </a:t>
            </a:r>
          </a:p>
          <a:p>
            <a:pPr algn="ctr" fontAlgn="auto">
              <a:spcBef>
                <a:spcPts val="0"/>
              </a:spcBef>
              <a:spcAft>
                <a:spcPts val="0"/>
              </a:spcAft>
              <a:defRPr/>
            </a:pPr>
            <a:r>
              <a:rPr lang="ru-RU" sz="1400" dirty="0">
                <a:solidFill>
                  <a:schemeClr val="tx1"/>
                </a:solidFill>
                <a:latin typeface="Times New Roman" pitchFamily="18" charset="0"/>
                <a:cs typeface="Times New Roman" pitchFamily="18" charset="0"/>
              </a:rPr>
              <a:t>8 290,5 тыс. руб.</a:t>
            </a:r>
          </a:p>
        </p:txBody>
      </p:sp>
      <p:sp>
        <p:nvSpPr>
          <p:cNvPr id="5" name="Овал 4"/>
          <p:cNvSpPr/>
          <p:nvPr/>
        </p:nvSpPr>
        <p:spPr>
          <a:xfrm>
            <a:off x="4643438" y="1557338"/>
            <a:ext cx="4286250" cy="2371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latin typeface="Times New Roman" pitchFamily="18" charset="0"/>
                <a:cs typeface="Times New Roman" pitchFamily="18" charset="0"/>
              </a:rPr>
              <a:t>Содержание и обеспечение деятельности функционального органа Администрации Артемовского городского округа - Управление городского хозяйства Администрации Артемовского городского округа – 6 794,0 тыс. руб.</a:t>
            </a:r>
          </a:p>
        </p:txBody>
      </p:sp>
      <p:sp>
        <p:nvSpPr>
          <p:cNvPr id="7" name="Овал 6"/>
          <p:cNvSpPr/>
          <p:nvPr/>
        </p:nvSpPr>
        <p:spPr>
          <a:xfrm>
            <a:off x="285750" y="4000500"/>
            <a:ext cx="4214813" cy="27146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Организация и обеспечение деятельности МКУ Артемовского городского округа «</a:t>
            </a:r>
            <a:r>
              <a:rPr lang="ru-RU" dirty="0" err="1">
                <a:solidFill>
                  <a:schemeClr val="tx1"/>
                </a:solidFill>
                <a:latin typeface="Times New Roman" pitchFamily="18" charset="0"/>
                <a:cs typeface="Times New Roman" pitchFamily="18" charset="0"/>
              </a:rPr>
              <a:t>Жилкомстрой</a:t>
            </a:r>
            <a:r>
              <a:rPr lang="ru-RU" dirty="0">
                <a:solidFill>
                  <a:schemeClr val="tx1"/>
                </a:solidFill>
                <a:latin typeface="Times New Roman" pitchFamily="18" charset="0"/>
                <a:cs typeface="Times New Roman" pitchFamily="18" charset="0"/>
              </a:rPr>
              <a:t>» – </a:t>
            </a:r>
          </a:p>
          <a:p>
            <a:pPr algn="ctr" fontAlgn="auto">
              <a:spcBef>
                <a:spcPts val="0"/>
              </a:spcBef>
              <a:spcAft>
                <a:spcPts val="0"/>
              </a:spcAft>
              <a:defRPr/>
            </a:pPr>
            <a:r>
              <a:rPr lang="ru-RU" dirty="0">
                <a:solidFill>
                  <a:schemeClr val="tx1"/>
                </a:solidFill>
                <a:latin typeface="Times New Roman" pitchFamily="18" charset="0"/>
                <a:cs typeface="Times New Roman" pitchFamily="18" charset="0"/>
              </a:rPr>
              <a:t>20 615,6  тыс. руб.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0825" y="142875"/>
            <a:ext cx="8642350" cy="1284288"/>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Расходы бюджета Артемовского городского округа по разделу 0600 «Охрана окружающей среды»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2016-2018 годах</a:t>
            </a:r>
          </a:p>
        </p:txBody>
      </p:sp>
      <p:graphicFrame>
        <p:nvGraphicFramePr>
          <p:cNvPr id="210946" name="Объект 6"/>
          <p:cNvGraphicFramePr>
            <a:graphicFrameLocks noGrp="1"/>
          </p:cNvGraphicFramePr>
          <p:nvPr>
            <p:ph sz="half" idx="2"/>
          </p:nvPr>
        </p:nvGraphicFramePr>
        <p:xfrm>
          <a:off x="704850" y="1362075"/>
          <a:ext cx="7878763" cy="4041775"/>
        </p:xfrm>
        <a:graphic>
          <a:graphicData uri="http://schemas.openxmlformats.org/presentationml/2006/ole">
            <p:oleObj spid="_x0000_s210946" r:id="rId3" imgW="7876715" imgH="4041998" progId="Excel.Chart.8">
              <p:embed/>
            </p:oleObj>
          </a:graphicData>
        </a:graphic>
      </p:graphicFrame>
      <p:graphicFrame>
        <p:nvGraphicFramePr>
          <p:cNvPr id="10" name="Содержимое 9"/>
          <p:cNvGraphicFramePr>
            <a:graphicFrameLocks noGrp="1"/>
          </p:cNvGraphicFramePr>
          <p:nvPr>
            <p:ph sz="quarter" idx="4"/>
          </p:nvPr>
        </p:nvGraphicFramePr>
        <p:xfrm>
          <a:off x="357188" y="5516563"/>
          <a:ext cx="8501062" cy="1214437"/>
        </p:xfrm>
        <a:graphic>
          <a:graphicData uri="http://schemas.openxmlformats.org/drawingml/2006/table">
            <a:tbl>
              <a:tblPr firstRow="1" bandRow="1">
                <a:tableStyleId>{D7AC3CCA-C797-4891-BE02-D94E43425B78}</a:tableStyleId>
              </a:tblPr>
              <a:tblGrid>
                <a:gridCol w="1416854"/>
                <a:gridCol w="1416854"/>
                <a:gridCol w="1416854"/>
                <a:gridCol w="1416854"/>
                <a:gridCol w="1416854"/>
                <a:gridCol w="1416854"/>
              </a:tblGrid>
              <a:tr h="404816">
                <a:tc gridSpan="2">
                  <a:txBody>
                    <a:bodyPr/>
                    <a:lstStyle/>
                    <a:p>
                      <a:pPr algn="ctr" fontAlgn="b"/>
                      <a:r>
                        <a:rPr lang="ru-RU" sz="1400" u="none" strike="noStrike" baseline="0" dirty="0" smtClean="0">
                          <a:latin typeface="Times New Roman" pitchFamily="18" charset="0"/>
                          <a:cs typeface="Times New Roman" pitchFamily="18" charset="0"/>
                        </a:rPr>
                        <a:t>2016 </a:t>
                      </a:r>
                      <a:r>
                        <a:rPr lang="ru-RU" sz="1400" u="none" strike="noStrike" baseline="0" dirty="0">
                          <a:latin typeface="Times New Roman" pitchFamily="18" charset="0"/>
                          <a:cs typeface="Times New Roman" pitchFamily="18" charset="0"/>
                        </a:rPr>
                        <a:t>год</a:t>
                      </a:r>
                      <a:endParaRPr lang="ru-RU" sz="14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400" u="none" strike="noStrike" baseline="0" dirty="0" smtClean="0">
                          <a:latin typeface="Times New Roman" pitchFamily="18" charset="0"/>
                          <a:cs typeface="Times New Roman" pitchFamily="18" charset="0"/>
                        </a:rPr>
                        <a:t>2017 </a:t>
                      </a:r>
                      <a:r>
                        <a:rPr lang="ru-RU" sz="1400" u="none" strike="noStrike" baseline="0" dirty="0">
                          <a:latin typeface="Times New Roman" pitchFamily="18" charset="0"/>
                          <a:cs typeface="Times New Roman" pitchFamily="18" charset="0"/>
                        </a:rPr>
                        <a:t>год</a:t>
                      </a:r>
                      <a:endParaRPr lang="ru-RU" sz="14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400" u="none" strike="noStrike" baseline="0" dirty="0" smtClean="0">
                          <a:latin typeface="Times New Roman" pitchFamily="18" charset="0"/>
                          <a:cs typeface="Times New Roman" pitchFamily="18" charset="0"/>
                        </a:rPr>
                        <a:t>2018 </a:t>
                      </a:r>
                      <a:r>
                        <a:rPr lang="ru-RU" sz="1400" u="none" strike="noStrike" baseline="0" dirty="0">
                          <a:latin typeface="Times New Roman" pitchFamily="18" charset="0"/>
                          <a:cs typeface="Times New Roman" pitchFamily="18" charset="0"/>
                        </a:rPr>
                        <a:t>год</a:t>
                      </a:r>
                      <a:endParaRPr lang="ru-RU" sz="14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r>
              <a:tr h="404816">
                <a:tc>
                  <a:txBody>
                    <a:bodyPr/>
                    <a:lstStyle/>
                    <a:p>
                      <a:pPr algn="ctr" fontAlgn="ctr"/>
                      <a:r>
                        <a:rPr lang="ru-RU" sz="1400" b="1" u="none" strike="noStrike" dirty="0">
                          <a:latin typeface="Times New Roman" pitchFamily="18" charset="0"/>
                          <a:cs typeface="Times New Roman" pitchFamily="18" charset="0"/>
                        </a:rPr>
                        <a:t>План</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dirty="0">
                          <a:latin typeface="Times New Roman" pitchFamily="18" charset="0"/>
                          <a:cs typeface="Times New Roman" pitchFamily="18" charset="0"/>
                        </a:rPr>
                        <a:t>Факт</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dirty="0">
                          <a:latin typeface="Times New Roman" pitchFamily="18" charset="0"/>
                          <a:cs typeface="Times New Roman" pitchFamily="18" charset="0"/>
                        </a:rPr>
                        <a:t>План</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dirty="0">
                          <a:latin typeface="Times New Roman" pitchFamily="18" charset="0"/>
                          <a:cs typeface="Times New Roman" pitchFamily="18" charset="0"/>
                        </a:rPr>
                        <a:t>Факт</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dirty="0">
                          <a:latin typeface="Times New Roman" pitchFamily="18" charset="0"/>
                          <a:cs typeface="Times New Roman" pitchFamily="18" charset="0"/>
                        </a:rPr>
                        <a:t>План</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dirty="0">
                          <a:latin typeface="Times New Roman" pitchFamily="18" charset="0"/>
                          <a:cs typeface="Times New Roman" pitchFamily="18" charset="0"/>
                        </a:rPr>
                        <a:t>Факт</a:t>
                      </a:r>
                      <a:endParaRPr lang="ru-RU" sz="1400" b="1" i="0" u="none" strike="noStrike" dirty="0">
                        <a:latin typeface="Times New Roman" pitchFamily="18" charset="0"/>
                        <a:cs typeface="Times New Roman" pitchFamily="18" charset="0"/>
                      </a:endParaRPr>
                    </a:p>
                  </a:txBody>
                  <a:tcPr marL="0" marR="0" marT="0" marB="0" anchor="ctr">
                    <a:solidFill>
                      <a:schemeClr val="accent6">
                        <a:lumMod val="40000"/>
                        <a:lumOff val="60000"/>
                      </a:schemeClr>
                    </a:solidFill>
                  </a:tcPr>
                </a:tc>
              </a:tr>
              <a:tr h="404816">
                <a:tc>
                  <a:txBody>
                    <a:bodyPr/>
                    <a:lstStyle/>
                    <a:p>
                      <a:pPr algn="ctr"/>
                      <a:r>
                        <a:rPr lang="ru-RU" sz="1600" b="1" dirty="0" smtClean="0">
                          <a:latin typeface="Times New Roman" pitchFamily="18" charset="0"/>
                          <a:cs typeface="Times New Roman" pitchFamily="18" charset="0"/>
                        </a:rPr>
                        <a:t>1 584,1</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1 534,3</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3 390,1</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2 944,8</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2 264,9</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1 867,7</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14313" y="115888"/>
            <a:ext cx="8670925" cy="1225550"/>
          </a:xfrm>
        </p:spPr>
        <p:txBody>
          <a:bodyPr rtlCol="0">
            <a:normAutofit fontScale="90000"/>
          </a:bodyPr>
          <a:lstStyle/>
          <a:p>
            <a:pPr eaLnBrk="1" fontAlgn="auto" hangingPunct="1">
              <a:spcAft>
                <a:spcPts val="0"/>
              </a:spcAft>
              <a:defRPr/>
            </a:pPr>
            <a:r>
              <a:rPr lang="ru-RU" sz="2400" b="1" dirty="0" smtClean="0">
                <a:solidFill>
                  <a:srgbClr val="FFFF00"/>
                </a:solidFill>
                <a:latin typeface="Times New Roman" pitchFamily="18" charset="0"/>
                <a:cs typeface="Times New Roman" pitchFamily="18" charset="0"/>
              </a:rPr>
              <a:t/>
            </a:r>
            <a:br>
              <a:rPr lang="ru-RU" sz="2400" b="1" dirty="0" smtClean="0">
                <a:solidFill>
                  <a:srgbClr val="FFFF0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Н</a:t>
            </a:r>
            <a:r>
              <a:rPr lang="ru-RU" sz="2700" b="1" dirty="0" smtClean="0">
                <a:solidFill>
                  <a:srgbClr val="7030A0"/>
                </a:solidFill>
                <a:latin typeface="Times New Roman" pitchFamily="18" charset="0"/>
                <a:cs typeface="Times New Roman" pitchFamily="18" charset="0"/>
              </a:rPr>
              <a:t>аправления  расходов бюджета Артемовского городского округа в 2018 году </a:t>
            </a:r>
            <a:r>
              <a:rPr lang="ru-RU" sz="2700" b="1" dirty="0" smtClean="0">
                <a:solidFill>
                  <a:srgbClr val="7030A0"/>
                </a:solidFill>
                <a:latin typeface="Times New Roman" pitchFamily="18" charset="0"/>
              </a:rPr>
              <a:t>по разделу 0600 </a:t>
            </a:r>
            <a:br>
              <a:rPr lang="ru-RU" sz="2700" b="1" dirty="0" smtClean="0">
                <a:solidFill>
                  <a:srgbClr val="7030A0"/>
                </a:solidFill>
                <a:latin typeface="Times New Roman" pitchFamily="18" charset="0"/>
              </a:rPr>
            </a:br>
            <a:r>
              <a:rPr lang="ru-RU" sz="2700" b="1" dirty="0" smtClean="0">
                <a:solidFill>
                  <a:srgbClr val="7030A0"/>
                </a:solidFill>
                <a:latin typeface="Times New Roman" pitchFamily="18" charset="0"/>
              </a:rPr>
              <a:t>«Охрана окружающей среды»</a:t>
            </a:r>
            <a:endParaRPr lang="ru-RU" sz="2700" b="1" dirty="0">
              <a:solidFill>
                <a:srgbClr val="7030A0"/>
              </a:solidFill>
              <a:latin typeface="Times New Roman" pitchFamily="18" charset="0"/>
            </a:endParaRPr>
          </a:p>
        </p:txBody>
      </p:sp>
      <p:sp>
        <p:nvSpPr>
          <p:cNvPr id="223234" name="AutoShape 5"/>
          <p:cNvSpPr>
            <a:spLocks noChangeArrowheads="1"/>
          </p:cNvSpPr>
          <p:nvPr/>
        </p:nvSpPr>
        <p:spPr bwMode="auto">
          <a:xfrm>
            <a:off x="3492500" y="1647825"/>
            <a:ext cx="2160588" cy="1096963"/>
          </a:xfrm>
          <a:prstGeom prst="roundRect">
            <a:avLst>
              <a:gd name="adj" fmla="val 16667"/>
            </a:avLst>
          </a:prstGeom>
          <a:solidFill>
            <a:srgbClr val="FF66CC"/>
          </a:solidFill>
          <a:ln w="19050">
            <a:solidFill>
              <a:srgbClr val="FFFF00"/>
            </a:solidFill>
            <a:round/>
            <a:headEnd/>
            <a:tailEnd/>
          </a:ln>
        </p:spPr>
        <p:txBody>
          <a:bodyPr lIns="126000" rIns="126000" anchor="ctr"/>
          <a:lstStyle/>
          <a:p>
            <a:pPr algn="ctr"/>
            <a:r>
              <a:rPr lang="ru-RU" sz="2400" b="1">
                <a:latin typeface="Times New Roman" pitchFamily="18" charset="0"/>
              </a:rPr>
              <a:t>1 867,7</a:t>
            </a:r>
          </a:p>
          <a:p>
            <a:pPr algn="ctr"/>
            <a:r>
              <a:rPr lang="ru-RU" sz="2400" b="1">
                <a:latin typeface="Times New Roman" pitchFamily="18" charset="0"/>
              </a:rPr>
              <a:t>тыс. руб.</a:t>
            </a:r>
          </a:p>
        </p:txBody>
      </p:sp>
      <p:sp>
        <p:nvSpPr>
          <p:cNvPr id="223235" name="Rectangle 6"/>
          <p:cNvSpPr>
            <a:spLocks noChangeArrowheads="1"/>
          </p:cNvSpPr>
          <p:nvPr/>
        </p:nvSpPr>
        <p:spPr bwMode="auto">
          <a:xfrm>
            <a:off x="428625" y="3406775"/>
            <a:ext cx="2357438" cy="2236788"/>
          </a:xfrm>
          <a:prstGeom prst="rect">
            <a:avLst/>
          </a:prstGeom>
          <a:solidFill>
            <a:srgbClr val="CCFFCC"/>
          </a:solidFill>
          <a:ln w="19050">
            <a:solidFill>
              <a:srgbClr val="00FF00"/>
            </a:solidFill>
            <a:miter lim="800000"/>
            <a:headEnd/>
            <a:tailEnd/>
          </a:ln>
        </p:spPr>
        <p:txBody>
          <a:bodyPr lIns="108000" tIns="0" rIns="108000" bIns="0" anchor="ctr"/>
          <a:lstStyle/>
          <a:p>
            <a:pPr algn="ctr"/>
            <a:r>
              <a:rPr lang="ru-RU" sz="2000">
                <a:latin typeface="Times New Roman" pitchFamily="18" charset="0"/>
                <a:cs typeface="Times New Roman" pitchFamily="18" charset="0"/>
              </a:rPr>
              <a:t>Разработка проектов зон санитарной охраны водозаборных скважин и сооружений – </a:t>
            </a:r>
          </a:p>
          <a:p>
            <a:pPr algn="ctr"/>
            <a:r>
              <a:rPr lang="ru-RU" sz="2000">
                <a:latin typeface="Times New Roman" pitchFamily="18" charset="0"/>
              </a:rPr>
              <a:t>99,0 тыс. руб.</a:t>
            </a:r>
            <a:endParaRPr lang="ru-RU" sz="2000" b="1">
              <a:latin typeface="Times New Roman" pitchFamily="18" charset="0"/>
            </a:endParaRPr>
          </a:p>
        </p:txBody>
      </p:sp>
      <p:sp>
        <p:nvSpPr>
          <p:cNvPr id="223236" name="Rectangle 8"/>
          <p:cNvSpPr>
            <a:spLocks noChangeArrowheads="1"/>
          </p:cNvSpPr>
          <p:nvPr/>
        </p:nvSpPr>
        <p:spPr bwMode="auto">
          <a:xfrm>
            <a:off x="6286500" y="3402013"/>
            <a:ext cx="2598738" cy="2312987"/>
          </a:xfrm>
          <a:prstGeom prst="rect">
            <a:avLst/>
          </a:prstGeom>
          <a:solidFill>
            <a:srgbClr val="00FFFF"/>
          </a:solidFill>
          <a:ln w="19050">
            <a:solidFill>
              <a:srgbClr val="3366FF"/>
            </a:solidFill>
            <a:miter lim="800000"/>
            <a:headEnd/>
            <a:tailEnd/>
          </a:ln>
        </p:spPr>
        <p:txBody>
          <a:bodyPr lIns="108000" tIns="0" rIns="108000" bIns="0" anchor="ctr"/>
          <a:lstStyle/>
          <a:p>
            <a:pPr algn="ctr"/>
            <a:r>
              <a:rPr lang="ru-RU" sz="2000">
                <a:latin typeface="Times New Roman" pitchFamily="18" charset="0"/>
                <a:cs typeface="Times New Roman" pitchFamily="18" charset="0"/>
              </a:rPr>
              <a:t>Мероприятия в области экологической безопасности –</a:t>
            </a:r>
          </a:p>
          <a:p>
            <a:pPr algn="ctr"/>
            <a:r>
              <a:rPr lang="ru-RU" sz="2000">
                <a:latin typeface="Times New Roman" pitchFamily="18" charset="0"/>
                <a:cs typeface="Times New Roman" pitchFamily="18" charset="0"/>
              </a:rPr>
              <a:t>907,4 тыс. руб.</a:t>
            </a:r>
            <a:endParaRPr lang="ru-RU" sz="2000" b="1">
              <a:latin typeface="Times New Roman" pitchFamily="18" charset="0"/>
              <a:cs typeface="Times New Roman" pitchFamily="18" charset="0"/>
            </a:endParaRPr>
          </a:p>
        </p:txBody>
      </p:sp>
      <p:sp>
        <p:nvSpPr>
          <p:cNvPr id="223237" name="AutoShape 9"/>
          <p:cNvSpPr>
            <a:spLocks noChangeArrowheads="1"/>
          </p:cNvSpPr>
          <p:nvPr/>
        </p:nvSpPr>
        <p:spPr bwMode="auto">
          <a:xfrm rot="2313247">
            <a:off x="5722938" y="2228850"/>
            <a:ext cx="1697037" cy="752475"/>
          </a:xfrm>
          <a:prstGeom prst="curvedDownArrow">
            <a:avLst>
              <a:gd name="adj1" fmla="val 49313"/>
              <a:gd name="adj2" fmla="val 98846"/>
              <a:gd name="adj3" fmla="val 83417"/>
            </a:avLst>
          </a:prstGeom>
          <a:solidFill>
            <a:srgbClr val="FFC000"/>
          </a:solidFill>
          <a:ln w="19050">
            <a:solidFill>
              <a:srgbClr val="3366FF"/>
            </a:solidFill>
            <a:miter lim="800000"/>
            <a:headEnd/>
            <a:tailEnd/>
          </a:ln>
        </p:spPr>
        <p:txBody>
          <a:bodyPr wrap="none" anchor="ctr"/>
          <a:lstStyle/>
          <a:p>
            <a:endParaRPr lang="ru-RU">
              <a:latin typeface="Corbel" pitchFamily="34" charset="0"/>
            </a:endParaRPr>
          </a:p>
        </p:txBody>
      </p:sp>
      <p:sp>
        <p:nvSpPr>
          <p:cNvPr id="223238" name="AutoShape 11"/>
          <p:cNvSpPr>
            <a:spLocks noChangeArrowheads="1"/>
          </p:cNvSpPr>
          <p:nvPr/>
        </p:nvSpPr>
        <p:spPr bwMode="auto">
          <a:xfrm rot="7897213">
            <a:off x="1677988" y="2184400"/>
            <a:ext cx="1611312" cy="814388"/>
          </a:xfrm>
          <a:prstGeom prst="curvedUpArrow">
            <a:avLst>
              <a:gd name="adj1" fmla="val 33800"/>
              <a:gd name="adj2" fmla="val 72730"/>
              <a:gd name="adj3" fmla="val 74671"/>
            </a:avLst>
          </a:prstGeom>
          <a:solidFill>
            <a:srgbClr val="00B050"/>
          </a:solidFill>
          <a:ln w="19050">
            <a:solidFill>
              <a:srgbClr val="00FF00"/>
            </a:solidFill>
            <a:miter lim="800000"/>
            <a:headEnd/>
            <a:tailEnd/>
          </a:ln>
        </p:spPr>
        <p:txBody>
          <a:bodyPr wrap="none" anchor="ctr"/>
          <a:lstStyle/>
          <a:p>
            <a:endParaRPr lang="ru-RU">
              <a:latin typeface="Corbel" pitchFamily="34" charset="0"/>
            </a:endParaRPr>
          </a:p>
        </p:txBody>
      </p:sp>
      <p:sp>
        <p:nvSpPr>
          <p:cNvPr id="223239" name="Rectangle 8"/>
          <p:cNvSpPr>
            <a:spLocks noChangeArrowheads="1"/>
          </p:cNvSpPr>
          <p:nvPr/>
        </p:nvSpPr>
        <p:spPr bwMode="auto">
          <a:xfrm>
            <a:off x="2928938" y="3429000"/>
            <a:ext cx="3214687" cy="3286125"/>
          </a:xfrm>
          <a:prstGeom prst="rect">
            <a:avLst/>
          </a:prstGeom>
          <a:solidFill>
            <a:srgbClr val="FFFF00"/>
          </a:solidFill>
          <a:ln w="19050">
            <a:solidFill>
              <a:srgbClr val="3366FF"/>
            </a:solidFill>
            <a:miter lim="800000"/>
            <a:headEnd/>
            <a:tailEnd/>
          </a:ln>
        </p:spPr>
        <p:txBody>
          <a:bodyPr lIns="108000" tIns="0" rIns="108000" bIns="0" anchor="ctr"/>
          <a:lstStyle/>
          <a:p>
            <a:pPr algn="ctr"/>
            <a:r>
              <a:rPr lang="ru-RU" sz="1600">
                <a:latin typeface="Times New Roman" pitchFamily="18" charset="0"/>
                <a:cs typeface="Times New Roman" pitchFamily="18" charset="0"/>
              </a:rPr>
              <a:t>Выполнение работ по ликвидации места несанкционированного размещения нефтеотходов, с планировкой территории после уборки отходов, расположенных в районе промплощадки по ул. Дзержинского, 1 в г. Артемовский Свердловской области (за счет средств резервного фонда Администрации Артемовского городского округа) –</a:t>
            </a:r>
          </a:p>
          <a:p>
            <a:pPr algn="ctr"/>
            <a:r>
              <a:rPr lang="ru-RU" sz="1600">
                <a:latin typeface="Times New Roman" pitchFamily="18" charset="0"/>
                <a:cs typeface="Times New Roman" pitchFamily="18" charset="0"/>
              </a:rPr>
              <a:t>861,3 тыс. руб.</a:t>
            </a:r>
            <a:endParaRPr lang="ru-RU" sz="1600" b="1">
              <a:latin typeface="Times New Roman" pitchFamily="18" charset="0"/>
              <a:cs typeface="Times New Roman" pitchFamily="18" charset="0"/>
            </a:endParaRPr>
          </a:p>
        </p:txBody>
      </p:sp>
      <p:sp>
        <p:nvSpPr>
          <p:cNvPr id="9" name="Стрелка вниз 8"/>
          <p:cNvSpPr/>
          <p:nvPr/>
        </p:nvSpPr>
        <p:spPr>
          <a:xfrm>
            <a:off x="4286250" y="2714625"/>
            <a:ext cx="484188"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Содержимое 2"/>
          <p:cNvSpPr>
            <a:spLocks noGrp="1"/>
          </p:cNvSpPr>
          <p:nvPr>
            <p:ph idx="4294967295"/>
          </p:nvPr>
        </p:nvSpPr>
        <p:spPr>
          <a:xfrm>
            <a:off x="755650" y="1628775"/>
            <a:ext cx="7345363" cy="2232025"/>
          </a:xfrm>
        </p:spPr>
        <p:txBody>
          <a:bodyPr/>
          <a:lstStyle/>
          <a:p>
            <a:pPr algn="ctr" eaLnBrk="1" hangingPunct="1">
              <a:buFont typeface="Wingdings" pitchFamily="2" charset="2"/>
              <a:buNone/>
            </a:pPr>
            <a:r>
              <a:rPr lang="ru-RU" sz="2800" b="1" smtClean="0">
                <a:solidFill>
                  <a:srgbClr val="7030A0"/>
                </a:solidFill>
                <a:latin typeface="Times New Roman" pitchFamily="18" charset="0"/>
                <a:cs typeface="Times New Roman" pitchFamily="18" charset="0"/>
              </a:rPr>
              <a:t>Объем расходов бюджета Артемовского городского округа на образование </a:t>
            </a:r>
          </a:p>
          <a:p>
            <a:pPr algn="ctr" eaLnBrk="1" hangingPunct="1">
              <a:buFont typeface="Wingdings" pitchFamily="2" charset="2"/>
              <a:buNone/>
            </a:pPr>
            <a:r>
              <a:rPr lang="ru-RU" sz="2800" b="1" smtClean="0">
                <a:solidFill>
                  <a:srgbClr val="7030A0"/>
                </a:solidFill>
                <a:latin typeface="Times New Roman" pitchFamily="18" charset="0"/>
                <a:cs typeface="Times New Roman" pitchFamily="18" charset="0"/>
              </a:rPr>
              <a:t>в 2018 году составил</a:t>
            </a:r>
          </a:p>
          <a:p>
            <a:pPr algn="ctr" eaLnBrk="1" hangingPunct="1">
              <a:buFont typeface="Wingdings" pitchFamily="2" charset="2"/>
              <a:buNone/>
            </a:pPr>
            <a:r>
              <a:rPr lang="ru-RU" sz="2800" b="1" smtClean="0">
                <a:solidFill>
                  <a:srgbClr val="7030A0"/>
                </a:solidFill>
                <a:latin typeface="Times New Roman" pitchFamily="18" charset="0"/>
                <a:cs typeface="Times New Roman" pitchFamily="18" charset="0"/>
              </a:rPr>
              <a:t> – 1 042 433,9 тыс. руб.</a:t>
            </a:r>
          </a:p>
        </p:txBody>
      </p:sp>
      <p:pic>
        <p:nvPicPr>
          <p:cNvPr id="237570" name="Рисунок 3" descr="images (1).jpg"/>
          <p:cNvPicPr>
            <a:picLocks noChangeAspect="1"/>
          </p:cNvPicPr>
          <p:nvPr/>
        </p:nvPicPr>
        <p:blipFill>
          <a:blip r:embed="rId2"/>
          <a:srcRect/>
          <a:stretch>
            <a:fillRect/>
          </a:stretch>
        </p:blipFill>
        <p:spPr bwMode="auto">
          <a:xfrm>
            <a:off x="0" y="4149725"/>
            <a:ext cx="3059113" cy="2060575"/>
          </a:xfrm>
          <a:prstGeom prst="rect">
            <a:avLst/>
          </a:prstGeom>
          <a:noFill/>
          <a:ln w="9525">
            <a:noFill/>
            <a:miter lim="800000"/>
            <a:headEnd/>
            <a:tailEnd/>
          </a:ln>
        </p:spPr>
      </p:pic>
      <p:pic>
        <p:nvPicPr>
          <p:cNvPr id="237571" name="Рисунок 4" descr="DSC_0065.JPG"/>
          <p:cNvPicPr>
            <a:picLocks noChangeAspect="1"/>
          </p:cNvPicPr>
          <p:nvPr/>
        </p:nvPicPr>
        <p:blipFill>
          <a:blip r:embed="rId3"/>
          <a:srcRect/>
          <a:stretch>
            <a:fillRect/>
          </a:stretch>
        </p:blipFill>
        <p:spPr bwMode="auto">
          <a:xfrm>
            <a:off x="6227763" y="4149725"/>
            <a:ext cx="2916237" cy="2060575"/>
          </a:xfrm>
          <a:prstGeom prst="rect">
            <a:avLst/>
          </a:prstGeom>
          <a:noFill/>
          <a:ln w="9525">
            <a:noFill/>
            <a:miter lim="800000"/>
            <a:headEnd/>
            <a:tailEnd/>
          </a:ln>
        </p:spPr>
      </p:pic>
      <p:pic>
        <p:nvPicPr>
          <p:cNvPr id="237572" name="Рисунок 5" descr="b8ebf4d7060c8c0782ba9bad3b6ea67e.jpg"/>
          <p:cNvPicPr>
            <a:picLocks noChangeAspect="1"/>
          </p:cNvPicPr>
          <p:nvPr/>
        </p:nvPicPr>
        <p:blipFill>
          <a:blip r:embed="rId4"/>
          <a:srcRect/>
          <a:stretch>
            <a:fillRect/>
          </a:stretch>
        </p:blipFill>
        <p:spPr bwMode="auto">
          <a:xfrm>
            <a:off x="3059113" y="4149725"/>
            <a:ext cx="3205162"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0825" y="214313"/>
            <a:ext cx="8642350" cy="1343025"/>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Расходы бюджета Артемовского городского округа по разделу 0700 «Образование»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 2016-2018 годах</a:t>
            </a:r>
          </a:p>
        </p:txBody>
      </p:sp>
      <p:graphicFrame>
        <p:nvGraphicFramePr>
          <p:cNvPr id="214018" name="Объект 6"/>
          <p:cNvGraphicFramePr>
            <a:graphicFrameLocks noGrp="1"/>
          </p:cNvGraphicFramePr>
          <p:nvPr>
            <p:ph sz="half" idx="2"/>
          </p:nvPr>
        </p:nvGraphicFramePr>
        <p:xfrm>
          <a:off x="849313" y="1506538"/>
          <a:ext cx="7661275" cy="3629025"/>
        </p:xfrm>
        <a:graphic>
          <a:graphicData uri="http://schemas.openxmlformats.org/presentationml/2006/ole">
            <p:oleObj spid="_x0000_s214018" r:id="rId3" imgW="7663336" imgH="3633531" progId="Excel.Chart.8">
              <p:embed/>
            </p:oleObj>
          </a:graphicData>
        </a:graphic>
      </p:graphicFrame>
      <p:graphicFrame>
        <p:nvGraphicFramePr>
          <p:cNvPr id="10" name="Содержимое 9"/>
          <p:cNvGraphicFramePr>
            <a:graphicFrameLocks noGrp="1"/>
          </p:cNvGraphicFramePr>
          <p:nvPr>
            <p:ph sz="quarter" idx="4"/>
          </p:nvPr>
        </p:nvGraphicFramePr>
        <p:xfrm>
          <a:off x="755650" y="5357813"/>
          <a:ext cx="7900988" cy="1357312"/>
        </p:xfrm>
        <a:graphic>
          <a:graphicData uri="http://schemas.openxmlformats.org/drawingml/2006/table">
            <a:tbl>
              <a:tblPr firstRow="1" bandRow="1">
                <a:tableStyleId>{D7AC3CCA-C797-4891-BE02-D94E43425B78}</a:tableStyleId>
              </a:tblPr>
              <a:tblGrid>
                <a:gridCol w="1316831"/>
                <a:gridCol w="1316831"/>
                <a:gridCol w="1316831"/>
                <a:gridCol w="1316831"/>
                <a:gridCol w="1316831"/>
                <a:gridCol w="1316831"/>
              </a:tblGrid>
              <a:tr h="530205">
                <a:tc gridSpan="2">
                  <a:txBody>
                    <a:bodyPr/>
                    <a:lstStyle/>
                    <a:p>
                      <a:pPr algn="ctr" fontAlgn="b"/>
                      <a:r>
                        <a:rPr lang="ru-RU" sz="1800" u="none" strike="noStrike" baseline="0" dirty="0" smtClean="0">
                          <a:latin typeface="Times New Roman" pitchFamily="18" charset="0"/>
                          <a:cs typeface="Times New Roman" pitchFamily="18" charset="0"/>
                        </a:rPr>
                        <a:t>2016 </a:t>
                      </a:r>
                      <a:r>
                        <a:rPr lang="ru-RU" sz="1800" u="none" strike="noStrike" baseline="0" dirty="0">
                          <a:latin typeface="Times New Roman" pitchFamily="18" charset="0"/>
                          <a:cs typeface="Times New Roman" pitchFamily="18" charset="0"/>
                        </a:rPr>
                        <a:t>год</a:t>
                      </a:r>
                      <a:endParaRPr lang="ru-RU" sz="1800" b="1"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800" u="none" strike="noStrike" baseline="0" dirty="0" smtClean="0">
                          <a:latin typeface="Times New Roman" pitchFamily="18" charset="0"/>
                          <a:cs typeface="Times New Roman" pitchFamily="18" charset="0"/>
                        </a:rPr>
                        <a:t>2017 </a:t>
                      </a:r>
                      <a:r>
                        <a:rPr lang="ru-RU" sz="1800" u="none" strike="noStrike" baseline="0" dirty="0">
                          <a:latin typeface="Times New Roman" pitchFamily="18" charset="0"/>
                          <a:cs typeface="Times New Roman" pitchFamily="18" charset="0"/>
                        </a:rPr>
                        <a:t>год</a:t>
                      </a:r>
                      <a:endParaRPr lang="ru-RU" sz="1800" b="1"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800" u="none" strike="noStrike" baseline="0" dirty="0" smtClean="0">
                          <a:latin typeface="Times New Roman" pitchFamily="18" charset="0"/>
                          <a:cs typeface="Times New Roman" pitchFamily="18" charset="0"/>
                        </a:rPr>
                        <a:t>2018 </a:t>
                      </a:r>
                      <a:r>
                        <a:rPr lang="ru-RU" sz="1800" u="none" strike="noStrike" baseline="0" dirty="0">
                          <a:latin typeface="Times New Roman" pitchFamily="18" charset="0"/>
                          <a:cs typeface="Times New Roman" pitchFamily="18" charset="0"/>
                        </a:rPr>
                        <a:t>год</a:t>
                      </a:r>
                      <a:endParaRPr lang="ru-RU" sz="1800" b="1" i="0" u="none" strike="noStrike" baseline="0" dirty="0">
                        <a:solidFill>
                          <a:schemeClr val="tx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r>
              <a:tr h="296913">
                <a:tc>
                  <a:txBody>
                    <a:bodyPr/>
                    <a:lstStyle/>
                    <a:p>
                      <a:pPr algn="ctr" fontAlgn="ctr"/>
                      <a:r>
                        <a:rPr lang="ru-RU" sz="1400" b="1" u="none" strike="noStrike" baseline="0" dirty="0">
                          <a:latin typeface="Times New Roman" pitchFamily="18" charset="0"/>
                          <a:cs typeface="Times New Roman" pitchFamily="18" charset="0"/>
                        </a:rPr>
                        <a:t>План</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baseline="0" dirty="0">
                          <a:latin typeface="Times New Roman" pitchFamily="18" charset="0"/>
                          <a:cs typeface="Times New Roman" pitchFamily="18" charset="0"/>
                        </a:rPr>
                        <a:t>Факт</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baseline="0" dirty="0">
                          <a:latin typeface="Times New Roman" pitchFamily="18" charset="0"/>
                          <a:cs typeface="Times New Roman" pitchFamily="18" charset="0"/>
                        </a:rPr>
                        <a:t>План</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baseline="0" dirty="0">
                          <a:latin typeface="Times New Roman" pitchFamily="18" charset="0"/>
                          <a:cs typeface="Times New Roman" pitchFamily="18" charset="0"/>
                        </a:rPr>
                        <a:t>Факт</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baseline="0" dirty="0">
                          <a:latin typeface="Times New Roman" pitchFamily="18" charset="0"/>
                          <a:cs typeface="Times New Roman" pitchFamily="18" charset="0"/>
                        </a:rPr>
                        <a:t>План</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400" b="1" u="none" strike="noStrike" baseline="0" dirty="0">
                          <a:latin typeface="Times New Roman" pitchFamily="18" charset="0"/>
                          <a:cs typeface="Times New Roman" pitchFamily="18" charset="0"/>
                        </a:rPr>
                        <a:t>Факт</a:t>
                      </a:r>
                      <a:endParaRPr lang="ru-RU" sz="1400" b="1"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r>
              <a:tr h="530205">
                <a:tc>
                  <a:txBody>
                    <a:bodyPr/>
                    <a:lstStyle/>
                    <a:p>
                      <a:pPr algn="ctr"/>
                      <a:r>
                        <a:rPr lang="ru-RU" sz="1600" b="1" dirty="0" smtClean="0">
                          <a:latin typeface="Times New Roman" pitchFamily="18" charset="0"/>
                          <a:cs typeface="Times New Roman" pitchFamily="18" charset="0"/>
                        </a:rPr>
                        <a:t>965 383,1</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954 372,7</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1 000 373,1</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986 606,7</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1 050 167,1</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sz="1600" b="1" dirty="0" smtClean="0">
                          <a:latin typeface="Times New Roman" pitchFamily="18" charset="0"/>
                          <a:cs typeface="Times New Roman" pitchFamily="18" charset="0"/>
                        </a:rPr>
                        <a:t>1 042 433,9</a:t>
                      </a:r>
                      <a:endParaRPr lang="ru-RU" sz="1600"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214313" y="142875"/>
            <a:ext cx="8699500" cy="982663"/>
          </a:xfrm>
        </p:spPr>
        <p:txBody>
          <a:bodyPr/>
          <a:lstStyle/>
          <a:p>
            <a:pPr eaLnBrk="1" hangingPunct="1"/>
            <a:r>
              <a:rPr lang="ru-RU" sz="2800" b="1" smtClean="0">
                <a:solidFill>
                  <a:srgbClr val="7030A0"/>
                </a:solidFill>
                <a:latin typeface="Times New Roman" pitchFamily="18" charset="0"/>
                <a:cs typeface="Times New Roman" pitchFamily="18" charset="0"/>
              </a:rPr>
              <a:t>Расходы бюджета Артемовского городского округа</a:t>
            </a:r>
            <a:br>
              <a:rPr lang="ru-RU" sz="2800" b="1" smtClean="0">
                <a:solidFill>
                  <a:srgbClr val="7030A0"/>
                </a:solidFill>
                <a:latin typeface="Times New Roman" pitchFamily="18" charset="0"/>
                <a:cs typeface="Times New Roman" pitchFamily="18" charset="0"/>
              </a:rPr>
            </a:br>
            <a:r>
              <a:rPr lang="ru-RU" sz="2800" b="1" smtClean="0">
                <a:solidFill>
                  <a:srgbClr val="7030A0"/>
                </a:solidFill>
                <a:latin typeface="Times New Roman" pitchFamily="18" charset="0"/>
                <a:cs typeface="Times New Roman" pitchFamily="18" charset="0"/>
              </a:rPr>
              <a:t> в 2018 году</a:t>
            </a:r>
          </a:p>
        </p:txBody>
      </p:sp>
      <p:sp>
        <p:nvSpPr>
          <p:cNvPr id="226306" name="AutoShape 6"/>
          <p:cNvSpPr>
            <a:spLocks noChangeArrowheads="1"/>
          </p:cNvSpPr>
          <p:nvPr/>
        </p:nvSpPr>
        <p:spPr bwMode="auto">
          <a:xfrm>
            <a:off x="3492500" y="1697038"/>
            <a:ext cx="2160588" cy="1096962"/>
          </a:xfrm>
          <a:prstGeom prst="roundRect">
            <a:avLst>
              <a:gd name="adj" fmla="val 16667"/>
            </a:avLst>
          </a:prstGeom>
          <a:solidFill>
            <a:srgbClr val="FF66CC"/>
          </a:solidFill>
          <a:ln w="19050">
            <a:solidFill>
              <a:srgbClr val="FF0000"/>
            </a:solidFill>
            <a:round/>
            <a:headEnd/>
            <a:tailEnd/>
          </a:ln>
        </p:spPr>
        <p:txBody>
          <a:bodyPr lIns="126000" rIns="126000" anchor="ctr"/>
          <a:lstStyle/>
          <a:p>
            <a:pPr algn="ctr"/>
            <a:r>
              <a:rPr lang="ru-RU" sz="2400" b="1">
                <a:latin typeface="Times New Roman" pitchFamily="18" charset="0"/>
              </a:rPr>
              <a:t>1 042 433,9</a:t>
            </a:r>
          </a:p>
          <a:p>
            <a:pPr algn="ctr"/>
            <a:r>
              <a:rPr lang="ru-RU" sz="2400" b="1">
                <a:latin typeface="Times New Roman" pitchFamily="18" charset="0"/>
              </a:rPr>
              <a:t> тыс. руб.</a:t>
            </a:r>
          </a:p>
        </p:txBody>
      </p:sp>
      <p:sp>
        <p:nvSpPr>
          <p:cNvPr id="226307" name="Rectangle 7"/>
          <p:cNvSpPr>
            <a:spLocks noChangeArrowheads="1"/>
          </p:cNvSpPr>
          <p:nvPr/>
        </p:nvSpPr>
        <p:spPr bwMode="auto">
          <a:xfrm>
            <a:off x="357188" y="3429000"/>
            <a:ext cx="2000250" cy="3000375"/>
          </a:xfrm>
          <a:prstGeom prst="rect">
            <a:avLst/>
          </a:prstGeom>
          <a:solidFill>
            <a:srgbClr val="CCFFCC"/>
          </a:solidFill>
          <a:ln w="19050">
            <a:solidFill>
              <a:srgbClr val="00FF00"/>
            </a:solidFill>
            <a:miter lim="800000"/>
            <a:headEnd/>
            <a:tailEnd/>
          </a:ln>
        </p:spPr>
        <p:txBody>
          <a:bodyPr lIns="108000" tIns="0" rIns="108000" bIns="0" anchor="ctr"/>
          <a:lstStyle/>
          <a:p>
            <a:pPr algn="ctr"/>
            <a:r>
              <a:rPr lang="ru-RU" sz="2000" b="1">
                <a:latin typeface="Times New Roman" pitchFamily="18" charset="0"/>
              </a:rPr>
              <a:t>Дошкольное образование - </a:t>
            </a:r>
          </a:p>
          <a:p>
            <a:pPr algn="ctr"/>
            <a:r>
              <a:rPr lang="ru-RU" sz="2000" b="1">
                <a:latin typeface="Times New Roman" pitchFamily="18" charset="0"/>
              </a:rPr>
              <a:t>340 448,6</a:t>
            </a:r>
          </a:p>
          <a:p>
            <a:pPr algn="ctr"/>
            <a:r>
              <a:rPr lang="ru-RU" sz="2000" b="1">
                <a:latin typeface="Times New Roman" pitchFamily="18" charset="0"/>
              </a:rPr>
              <a:t> тыс. руб.</a:t>
            </a:r>
          </a:p>
        </p:txBody>
      </p:sp>
      <p:sp>
        <p:nvSpPr>
          <p:cNvPr id="226308" name="Rectangle 8"/>
          <p:cNvSpPr>
            <a:spLocks noChangeArrowheads="1"/>
          </p:cNvSpPr>
          <p:nvPr/>
        </p:nvSpPr>
        <p:spPr bwMode="auto">
          <a:xfrm>
            <a:off x="2500313" y="3452813"/>
            <a:ext cx="1857375" cy="1976437"/>
          </a:xfrm>
          <a:prstGeom prst="rect">
            <a:avLst/>
          </a:prstGeom>
          <a:solidFill>
            <a:srgbClr val="00B0F0"/>
          </a:solidFill>
          <a:ln w="19050">
            <a:solidFill>
              <a:srgbClr val="0070C0"/>
            </a:solidFill>
            <a:miter lim="800000"/>
            <a:headEnd/>
            <a:tailEnd/>
          </a:ln>
        </p:spPr>
        <p:txBody>
          <a:bodyPr lIns="108000" tIns="0" rIns="108000" bIns="0" anchor="ctr"/>
          <a:lstStyle/>
          <a:p>
            <a:pPr algn="ctr"/>
            <a:r>
              <a:rPr lang="ru-RU" sz="2000" b="1">
                <a:latin typeface="Times New Roman" pitchFamily="18" charset="0"/>
              </a:rPr>
              <a:t>Общее образование - </a:t>
            </a:r>
          </a:p>
          <a:p>
            <a:pPr algn="ctr"/>
            <a:r>
              <a:rPr lang="ru-RU" sz="2000" b="1">
                <a:latin typeface="Times New Roman" pitchFamily="18" charset="0"/>
              </a:rPr>
              <a:t>538 728,6</a:t>
            </a:r>
          </a:p>
          <a:p>
            <a:pPr algn="ctr"/>
            <a:r>
              <a:rPr lang="ru-RU" sz="2000" b="1">
                <a:latin typeface="Times New Roman" pitchFamily="18" charset="0"/>
              </a:rPr>
              <a:t>тыс. руб.</a:t>
            </a:r>
          </a:p>
        </p:txBody>
      </p:sp>
      <p:sp>
        <p:nvSpPr>
          <p:cNvPr id="226309" name="Rectangle 9"/>
          <p:cNvSpPr>
            <a:spLocks noChangeArrowheads="1"/>
          </p:cNvSpPr>
          <p:nvPr/>
        </p:nvSpPr>
        <p:spPr bwMode="auto">
          <a:xfrm>
            <a:off x="6858000" y="3435350"/>
            <a:ext cx="2055813" cy="2994025"/>
          </a:xfrm>
          <a:prstGeom prst="rect">
            <a:avLst/>
          </a:prstGeom>
          <a:solidFill>
            <a:srgbClr val="00FFFF"/>
          </a:solidFill>
          <a:ln w="19050">
            <a:solidFill>
              <a:srgbClr val="0000FF"/>
            </a:solidFill>
            <a:miter lim="800000"/>
            <a:headEnd/>
            <a:tailEnd/>
          </a:ln>
        </p:spPr>
        <p:txBody>
          <a:bodyPr lIns="108000" tIns="0" rIns="108000" bIns="0" anchor="ctr"/>
          <a:lstStyle/>
          <a:p>
            <a:pPr algn="ctr"/>
            <a:r>
              <a:rPr lang="ru-RU" sz="2000" b="1">
                <a:latin typeface="Times New Roman" pitchFamily="18" charset="0"/>
              </a:rPr>
              <a:t>Другие вопросы в области образования - </a:t>
            </a:r>
          </a:p>
          <a:p>
            <a:pPr algn="ctr"/>
            <a:r>
              <a:rPr lang="ru-RU" sz="2000" b="1">
                <a:latin typeface="Times New Roman" pitchFamily="18" charset="0"/>
              </a:rPr>
              <a:t>45 866,8</a:t>
            </a:r>
          </a:p>
          <a:p>
            <a:pPr algn="ctr"/>
            <a:r>
              <a:rPr lang="ru-RU" sz="2000" b="1">
                <a:latin typeface="Times New Roman" pitchFamily="18" charset="0"/>
              </a:rPr>
              <a:t> тыс. руб.</a:t>
            </a:r>
          </a:p>
        </p:txBody>
      </p:sp>
      <p:sp>
        <p:nvSpPr>
          <p:cNvPr id="226310" name="AutoShape 10"/>
          <p:cNvSpPr>
            <a:spLocks noChangeArrowheads="1"/>
          </p:cNvSpPr>
          <p:nvPr/>
        </p:nvSpPr>
        <p:spPr bwMode="auto">
          <a:xfrm rot="8357928">
            <a:off x="1266825" y="1995488"/>
            <a:ext cx="1893888" cy="1163637"/>
          </a:xfrm>
          <a:prstGeom prst="curvedUpArrow">
            <a:avLst>
              <a:gd name="adj1" fmla="val 34005"/>
              <a:gd name="adj2" fmla="val 72690"/>
              <a:gd name="adj3" fmla="val 74009"/>
            </a:avLst>
          </a:prstGeom>
          <a:solidFill>
            <a:srgbClr val="FFC000"/>
          </a:solidFill>
          <a:ln w="19050">
            <a:solidFill>
              <a:srgbClr val="00FF00"/>
            </a:solidFill>
            <a:miter lim="800000"/>
            <a:headEnd/>
            <a:tailEnd/>
          </a:ln>
        </p:spPr>
        <p:txBody>
          <a:bodyPr wrap="none" anchor="ctr"/>
          <a:lstStyle/>
          <a:p>
            <a:endParaRPr lang="ru-RU">
              <a:latin typeface="Corbel" pitchFamily="34" charset="0"/>
            </a:endParaRPr>
          </a:p>
        </p:txBody>
      </p:sp>
      <p:sp>
        <p:nvSpPr>
          <p:cNvPr id="226311" name="AutoShape 11"/>
          <p:cNvSpPr>
            <a:spLocks noChangeArrowheads="1"/>
          </p:cNvSpPr>
          <p:nvPr/>
        </p:nvSpPr>
        <p:spPr bwMode="auto">
          <a:xfrm rot="2313247">
            <a:off x="6010275" y="2125663"/>
            <a:ext cx="2087563" cy="990600"/>
          </a:xfrm>
          <a:prstGeom prst="curvedDownArrow">
            <a:avLst>
              <a:gd name="adj1" fmla="val 49172"/>
              <a:gd name="adj2" fmla="val 98598"/>
              <a:gd name="adj3" fmla="val 83417"/>
            </a:avLst>
          </a:prstGeom>
          <a:solidFill>
            <a:srgbClr val="00B050"/>
          </a:solidFill>
          <a:ln w="19050">
            <a:solidFill>
              <a:srgbClr val="0000FF"/>
            </a:solidFill>
            <a:miter lim="800000"/>
            <a:headEnd/>
            <a:tailEnd/>
          </a:ln>
        </p:spPr>
        <p:txBody>
          <a:bodyPr wrap="none" anchor="ctr"/>
          <a:lstStyle/>
          <a:p>
            <a:endParaRPr lang="ru-RU">
              <a:latin typeface="Corbel" pitchFamily="34" charset="0"/>
            </a:endParaRPr>
          </a:p>
        </p:txBody>
      </p:sp>
      <p:sp>
        <p:nvSpPr>
          <p:cNvPr id="226312" name="AutoShape 12"/>
          <p:cNvSpPr>
            <a:spLocks noChangeArrowheads="1"/>
          </p:cNvSpPr>
          <p:nvPr/>
        </p:nvSpPr>
        <p:spPr bwMode="auto">
          <a:xfrm>
            <a:off x="4935538" y="2852738"/>
            <a:ext cx="708025" cy="492125"/>
          </a:xfrm>
          <a:prstGeom prst="downArrow">
            <a:avLst>
              <a:gd name="adj1" fmla="val 50000"/>
              <a:gd name="adj2" fmla="val 25000"/>
            </a:avLst>
          </a:prstGeom>
          <a:solidFill>
            <a:srgbClr val="6699FF"/>
          </a:solidFill>
          <a:ln w="15875">
            <a:solidFill>
              <a:srgbClr val="ACE0EA"/>
            </a:solidFill>
            <a:miter lim="800000"/>
            <a:headEnd/>
            <a:tailEnd/>
          </a:ln>
        </p:spPr>
        <p:txBody>
          <a:bodyPr wrap="none" anchor="ctr"/>
          <a:lstStyle/>
          <a:p>
            <a:endParaRPr lang="ru-RU">
              <a:latin typeface="Corbel" pitchFamily="34" charset="0"/>
            </a:endParaRPr>
          </a:p>
        </p:txBody>
      </p:sp>
      <p:sp>
        <p:nvSpPr>
          <p:cNvPr id="13" name="AutoShape 12"/>
          <p:cNvSpPr>
            <a:spLocks noChangeArrowheads="1"/>
          </p:cNvSpPr>
          <p:nvPr/>
        </p:nvSpPr>
        <p:spPr bwMode="auto">
          <a:xfrm>
            <a:off x="3514725" y="2859088"/>
            <a:ext cx="706438" cy="492125"/>
          </a:xfrm>
          <a:prstGeom prst="downArrow">
            <a:avLst>
              <a:gd name="adj1" fmla="val 50000"/>
              <a:gd name="adj2" fmla="val 28472"/>
            </a:avLst>
          </a:prstGeom>
          <a:solidFill>
            <a:schemeClr val="accent5"/>
          </a:solidFill>
          <a:ln w="15875">
            <a:solidFill>
              <a:srgbClr val="FFFF00"/>
            </a:solidFill>
            <a:miter lim="800000"/>
            <a:headEnd/>
            <a:tailEnd/>
          </a:ln>
        </p:spPr>
        <p:txBody>
          <a:bodyPr wrap="none" anchor="ctr"/>
          <a:lstStyle/>
          <a:p>
            <a:pPr>
              <a:defRPr/>
            </a:pPr>
            <a:endParaRPr lang="ru-RU">
              <a:latin typeface="Corbel" pitchFamily="34" charset="0"/>
              <a:cs typeface="+mn-cs"/>
            </a:endParaRPr>
          </a:p>
        </p:txBody>
      </p:sp>
      <p:sp>
        <p:nvSpPr>
          <p:cNvPr id="226314" name="Rectangle 8"/>
          <p:cNvSpPr>
            <a:spLocks noChangeArrowheads="1"/>
          </p:cNvSpPr>
          <p:nvPr/>
        </p:nvSpPr>
        <p:spPr bwMode="auto">
          <a:xfrm>
            <a:off x="4714875" y="3429000"/>
            <a:ext cx="2071688" cy="2000250"/>
          </a:xfrm>
          <a:prstGeom prst="rect">
            <a:avLst/>
          </a:prstGeom>
          <a:solidFill>
            <a:srgbClr val="92D050"/>
          </a:solidFill>
          <a:ln w="19050">
            <a:solidFill>
              <a:srgbClr val="FFFF00"/>
            </a:solidFill>
            <a:miter lim="800000"/>
            <a:headEnd/>
            <a:tailEnd/>
          </a:ln>
        </p:spPr>
        <p:txBody>
          <a:bodyPr lIns="108000" tIns="0" rIns="108000" bIns="0" anchor="ctr"/>
          <a:lstStyle/>
          <a:p>
            <a:pPr algn="ctr"/>
            <a:r>
              <a:rPr lang="ru-RU" sz="2000" b="1">
                <a:latin typeface="Times New Roman" pitchFamily="18" charset="0"/>
              </a:rPr>
              <a:t>Молодежная политика и оздоровление детей - </a:t>
            </a:r>
          </a:p>
          <a:p>
            <a:pPr algn="ctr"/>
            <a:r>
              <a:rPr lang="ru-RU" sz="2000" b="1">
                <a:latin typeface="Times New Roman" pitchFamily="18" charset="0"/>
              </a:rPr>
              <a:t>33 028,6</a:t>
            </a:r>
          </a:p>
          <a:p>
            <a:pPr algn="ctr"/>
            <a:r>
              <a:rPr lang="ru-RU" sz="2000" b="1">
                <a:latin typeface="Times New Roman" pitchFamily="18" charset="0"/>
              </a:rPr>
              <a:t>тыс. руб.</a:t>
            </a:r>
          </a:p>
        </p:txBody>
      </p:sp>
      <p:sp>
        <p:nvSpPr>
          <p:cNvPr id="226315" name="Rectangle 3"/>
          <p:cNvSpPr txBox="1">
            <a:spLocks noChangeArrowheads="1"/>
          </p:cNvSpPr>
          <p:nvPr/>
        </p:nvSpPr>
        <p:spPr bwMode="auto">
          <a:xfrm>
            <a:off x="468313" y="1000125"/>
            <a:ext cx="8229600" cy="500063"/>
          </a:xfrm>
          <a:prstGeom prst="rect">
            <a:avLst/>
          </a:prstGeom>
          <a:noFill/>
          <a:ln w="9525">
            <a:noFill/>
            <a:miter lim="800000"/>
            <a:headEnd/>
            <a:tailEnd/>
          </a:ln>
        </p:spPr>
        <p:txBody>
          <a:bodyPr/>
          <a:lstStyle/>
          <a:p>
            <a:pPr algn="ctr">
              <a:lnSpc>
                <a:spcPct val="90000"/>
              </a:lnSpc>
              <a:spcBef>
                <a:spcPts val="700"/>
              </a:spcBef>
              <a:buClr>
                <a:schemeClr val="tx2"/>
              </a:buClr>
              <a:buSzPct val="95000"/>
            </a:pPr>
            <a:r>
              <a:rPr lang="ru-RU" sz="2800" b="1">
                <a:solidFill>
                  <a:srgbClr val="FF0000"/>
                </a:solidFill>
                <a:latin typeface="Times New Roman" pitchFamily="18" charset="0"/>
              </a:rPr>
              <a:t>Раздел 0700 «Образование»</a:t>
            </a:r>
          </a:p>
        </p:txBody>
      </p:sp>
      <p:sp>
        <p:nvSpPr>
          <p:cNvPr id="226316" name="Rectangle 8"/>
          <p:cNvSpPr>
            <a:spLocks noChangeArrowheads="1"/>
          </p:cNvSpPr>
          <p:nvPr/>
        </p:nvSpPr>
        <p:spPr bwMode="auto">
          <a:xfrm>
            <a:off x="2714625" y="5500688"/>
            <a:ext cx="3857625" cy="1214437"/>
          </a:xfrm>
          <a:prstGeom prst="rect">
            <a:avLst/>
          </a:prstGeom>
          <a:solidFill>
            <a:srgbClr val="FFC000"/>
          </a:solidFill>
          <a:ln w="19050">
            <a:solidFill>
              <a:srgbClr val="0070C0"/>
            </a:solidFill>
            <a:miter lim="800000"/>
            <a:headEnd/>
            <a:tailEnd/>
          </a:ln>
        </p:spPr>
        <p:txBody>
          <a:bodyPr lIns="108000" tIns="0" rIns="108000" bIns="0" anchor="ctr"/>
          <a:lstStyle/>
          <a:p>
            <a:pPr algn="ctr"/>
            <a:r>
              <a:rPr lang="ru-RU" sz="2000" b="1">
                <a:latin typeface="Times New Roman" pitchFamily="18" charset="0"/>
              </a:rPr>
              <a:t>Дополнительное образование - </a:t>
            </a:r>
          </a:p>
          <a:p>
            <a:pPr algn="ctr"/>
            <a:r>
              <a:rPr lang="ru-RU" sz="2000" b="1">
                <a:latin typeface="Times New Roman" pitchFamily="18" charset="0"/>
              </a:rPr>
              <a:t>84 361,2</a:t>
            </a:r>
          </a:p>
          <a:p>
            <a:pPr algn="ctr"/>
            <a:r>
              <a:rPr lang="ru-RU" sz="2000" b="1">
                <a:latin typeface="Times New Roman" pitchFamily="18" charset="0"/>
              </a:rPr>
              <a:t>тыс. руб.</a:t>
            </a:r>
          </a:p>
        </p:txBody>
      </p:sp>
      <p:sp>
        <p:nvSpPr>
          <p:cNvPr id="18" name="Стрелка вниз 17"/>
          <p:cNvSpPr/>
          <p:nvPr/>
        </p:nvSpPr>
        <p:spPr>
          <a:xfrm>
            <a:off x="4429125" y="2857500"/>
            <a:ext cx="214313" cy="26431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ChangeArrowheads="1"/>
          </p:cNvSpPr>
          <p:nvPr>
            <p:ph type="title" idx="4294967295"/>
          </p:nvPr>
        </p:nvSpPr>
        <p:spPr>
          <a:xfrm>
            <a:off x="357188" y="188913"/>
            <a:ext cx="8429625" cy="954087"/>
          </a:xfrm>
        </p:spPr>
        <p:txBody>
          <a:bodyPr/>
          <a:lstStyle/>
          <a:p>
            <a:pPr eaLnBrk="1" hangingPunct="1"/>
            <a:r>
              <a:rPr lang="ru-RU" sz="2400" b="1" smtClean="0">
                <a:solidFill>
                  <a:srgbClr val="7030A0"/>
                </a:solidFill>
                <a:latin typeface="Times New Roman" pitchFamily="18" charset="0"/>
                <a:cs typeface="Times New Roman" pitchFamily="18" charset="0"/>
              </a:rPr>
              <a:t>Направления  расходов бюджета Артемовского городского округа в 2018 году по разделу 070 «Образование»</a:t>
            </a:r>
          </a:p>
        </p:txBody>
      </p:sp>
      <p:sp>
        <p:nvSpPr>
          <p:cNvPr id="18" name="Прямоугольник 17"/>
          <p:cNvSpPr/>
          <p:nvPr/>
        </p:nvSpPr>
        <p:spPr>
          <a:xfrm>
            <a:off x="214313" y="4143375"/>
            <a:ext cx="3714750" cy="1500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ПИР по объекту «Строительство здания общеобразовательной организации по ул. Терешковой в г. Артемовский» </a:t>
            </a:r>
            <a:r>
              <a:rPr lang="ru-RU" sz="1200" b="1" dirty="0">
                <a:solidFill>
                  <a:schemeClr val="tx1"/>
                </a:solidFill>
                <a:latin typeface="Times New Roman" pitchFamily="18" charset="0"/>
              </a:rPr>
              <a:t>– </a:t>
            </a:r>
          </a:p>
          <a:p>
            <a:pPr algn="ctr" fontAlgn="auto">
              <a:spcBef>
                <a:spcPts val="0"/>
              </a:spcBef>
              <a:spcAft>
                <a:spcPts val="0"/>
              </a:spcAft>
              <a:defRPr/>
            </a:pPr>
            <a:r>
              <a:rPr lang="ru-RU" sz="1400" b="1" dirty="0">
                <a:solidFill>
                  <a:schemeClr val="tx1"/>
                </a:solidFill>
                <a:latin typeface="Times New Roman" pitchFamily="18" charset="0"/>
              </a:rPr>
              <a:t> 3 467,2  тыс. руб.</a:t>
            </a:r>
            <a:endParaRPr lang="ru-RU" sz="1400" dirty="0">
              <a:solidFill>
                <a:schemeClr val="tx1"/>
              </a:solidFill>
            </a:endParaRPr>
          </a:p>
        </p:txBody>
      </p:sp>
      <p:sp>
        <p:nvSpPr>
          <p:cNvPr id="27" name="Прямоугольник 26"/>
          <p:cNvSpPr/>
          <p:nvPr/>
        </p:nvSpPr>
        <p:spPr>
          <a:xfrm>
            <a:off x="5072063" y="2214563"/>
            <a:ext cx="3929062" cy="10001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cs typeface="Times New Roman" pitchFamily="18" charset="0"/>
              </a:rPr>
              <a:t>Создание в общеобразовательных организациях, расположенных в сельской местности, условий для занятий физической культурой и спортом – </a:t>
            </a:r>
          </a:p>
          <a:p>
            <a:pPr algn="ctr" fontAlgn="auto">
              <a:spcBef>
                <a:spcPts val="0"/>
              </a:spcBef>
              <a:spcAft>
                <a:spcPts val="0"/>
              </a:spcAft>
              <a:defRPr/>
            </a:pPr>
            <a:r>
              <a:rPr lang="ru-RU" sz="1200" b="1" dirty="0">
                <a:solidFill>
                  <a:schemeClr val="tx1"/>
                </a:solidFill>
                <a:latin typeface="Times New Roman" pitchFamily="18" charset="0"/>
                <a:cs typeface="Times New Roman" pitchFamily="18" charset="0"/>
              </a:rPr>
              <a:t>1 173,9 тыс. руб.</a:t>
            </a:r>
            <a:r>
              <a:rPr lang="ru-RU" sz="1200" b="1" dirty="0">
                <a:solidFill>
                  <a:schemeClr val="bg1"/>
                </a:solidFill>
                <a:latin typeface="Times New Roman" pitchFamily="18" charset="0"/>
              </a:rPr>
              <a:t> </a:t>
            </a:r>
          </a:p>
        </p:txBody>
      </p:sp>
      <p:sp>
        <p:nvSpPr>
          <p:cNvPr id="28" name="Прямоугольник 27"/>
          <p:cNvSpPr/>
          <p:nvPr/>
        </p:nvSpPr>
        <p:spPr>
          <a:xfrm>
            <a:off x="5929313" y="3286125"/>
            <a:ext cx="3071812" cy="85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Мероприятия по организации отдыха и оздоровления детей в каникулярное время – </a:t>
            </a:r>
          </a:p>
          <a:p>
            <a:pPr algn="ctr" fontAlgn="auto">
              <a:spcBef>
                <a:spcPts val="0"/>
              </a:spcBef>
              <a:spcAft>
                <a:spcPts val="0"/>
              </a:spcAft>
              <a:defRPr/>
            </a:pPr>
            <a:r>
              <a:rPr lang="ru-RU" sz="1200" b="1" dirty="0">
                <a:solidFill>
                  <a:schemeClr val="tx1"/>
                </a:solidFill>
                <a:latin typeface="Times New Roman" pitchFamily="18" charset="0"/>
              </a:rPr>
              <a:t>24 025,7 тыс. руб. </a:t>
            </a:r>
          </a:p>
        </p:txBody>
      </p:sp>
      <p:sp>
        <p:nvSpPr>
          <p:cNvPr id="30" name="Прямоугольник 29"/>
          <p:cNvSpPr/>
          <p:nvPr/>
        </p:nvSpPr>
        <p:spPr>
          <a:xfrm>
            <a:off x="214313" y="1214438"/>
            <a:ext cx="4357687" cy="7858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Организация дошкольного образования, в том числе содержание детских дошкольных образовательных учреждений –  </a:t>
            </a:r>
          </a:p>
          <a:p>
            <a:pPr algn="ctr" fontAlgn="auto">
              <a:spcBef>
                <a:spcPts val="0"/>
              </a:spcBef>
              <a:spcAft>
                <a:spcPts val="0"/>
              </a:spcAft>
              <a:defRPr/>
            </a:pPr>
            <a:r>
              <a:rPr lang="ru-RU" sz="1200" b="1" dirty="0">
                <a:solidFill>
                  <a:schemeClr val="tx1"/>
                </a:solidFill>
                <a:latin typeface="Times New Roman" pitchFamily="18" charset="0"/>
              </a:rPr>
              <a:t>340 448,6 тыс.  руб. </a:t>
            </a:r>
          </a:p>
        </p:txBody>
      </p:sp>
      <p:sp>
        <p:nvSpPr>
          <p:cNvPr id="31" name="Прямоугольник 30"/>
          <p:cNvSpPr/>
          <p:nvPr/>
        </p:nvSpPr>
        <p:spPr>
          <a:xfrm>
            <a:off x="214313" y="2071688"/>
            <a:ext cx="3714750" cy="10715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Организация предоставления общего образования и создание условий для содержания детей в муниципальных образовательных учреждениях –</a:t>
            </a:r>
          </a:p>
          <a:p>
            <a:pPr algn="ctr" fontAlgn="auto">
              <a:spcBef>
                <a:spcPts val="0"/>
              </a:spcBef>
              <a:spcAft>
                <a:spcPts val="0"/>
              </a:spcAft>
              <a:defRPr/>
            </a:pPr>
            <a:r>
              <a:rPr lang="ru-RU" sz="1200" b="1" dirty="0">
                <a:solidFill>
                  <a:schemeClr val="tx1"/>
                </a:solidFill>
                <a:latin typeface="Times New Roman" pitchFamily="18" charset="0"/>
              </a:rPr>
              <a:t>470 479,9  тыс. руб.</a:t>
            </a:r>
          </a:p>
        </p:txBody>
      </p:sp>
      <p:sp>
        <p:nvSpPr>
          <p:cNvPr id="32" name="Прямоугольник 31"/>
          <p:cNvSpPr/>
          <p:nvPr/>
        </p:nvSpPr>
        <p:spPr>
          <a:xfrm>
            <a:off x="5857875" y="1214438"/>
            <a:ext cx="3143250" cy="928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Организация предоставления </a:t>
            </a:r>
          </a:p>
          <a:p>
            <a:pPr algn="ctr" fontAlgn="auto">
              <a:spcBef>
                <a:spcPts val="0"/>
              </a:spcBef>
              <a:spcAft>
                <a:spcPts val="0"/>
              </a:spcAft>
              <a:defRPr/>
            </a:pPr>
            <a:r>
              <a:rPr lang="ru-RU" sz="1200" b="1" dirty="0">
                <a:solidFill>
                  <a:schemeClr val="tx1"/>
                </a:solidFill>
                <a:latin typeface="Times New Roman" pitchFamily="18" charset="0"/>
              </a:rPr>
              <a:t>дополнительного образования </a:t>
            </a:r>
          </a:p>
          <a:p>
            <a:pPr algn="ctr" fontAlgn="auto">
              <a:spcBef>
                <a:spcPts val="0"/>
              </a:spcBef>
              <a:spcAft>
                <a:spcPts val="0"/>
              </a:spcAft>
              <a:defRPr/>
            </a:pPr>
            <a:r>
              <a:rPr lang="ru-RU" sz="1200" b="1" dirty="0">
                <a:solidFill>
                  <a:schemeClr val="tx1"/>
                </a:solidFill>
                <a:latin typeface="Times New Roman" pitchFamily="18" charset="0"/>
              </a:rPr>
              <a:t>детей в муниципальных </a:t>
            </a:r>
          </a:p>
          <a:p>
            <a:pPr algn="ctr" fontAlgn="auto">
              <a:spcBef>
                <a:spcPts val="0"/>
              </a:spcBef>
              <a:spcAft>
                <a:spcPts val="0"/>
              </a:spcAft>
              <a:defRPr/>
            </a:pPr>
            <a:r>
              <a:rPr lang="ru-RU" sz="1200" b="1" dirty="0">
                <a:solidFill>
                  <a:schemeClr val="tx1"/>
                </a:solidFill>
                <a:latin typeface="Times New Roman" pitchFamily="18" charset="0"/>
              </a:rPr>
              <a:t>учреждениях дополнительного </a:t>
            </a:r>
          </a:p>
          <a:p>
            <a:pPr algn="ctr" fontAlgn="auto">
              <a:spcBef>
                <a:spcPts val="0"/>
              </a:spcBef>
              <a:spcAft>
                <a:spcPts val="0"/>
              </a:spcAft>
              <a:defRPr/>
            </a:pPr>
            <a:r>
              <a:rPr lang="ru-RU" sz="1200" b="1" dirty="0">
                <a:solidFill>
                  <a:schemeClr val="tx1"/>
                </a:solidFill>
                <a:latin typeface="Times New Roman" pitchFamily="18" charset="0"/>
              </a:rPr>
              <a:t>образования -  84 361,2тыс. руб.</a:t>
            </a:r>
            <a:endParaRPr lang="ru-RU" sz="1200" dirty="0">
              <a:solidFill>
                <a:schemeClr val="tx1"/>
              </a:solidFill>
            </a:endParaRPr>
          </a:p>
        </p:txBody>
      </p:sp>
      <p:sp>
        <p:nvSpPr>
          <p:cNvPr id="33" name="Прямоугольник 32"/>
          <p:cNvSpPr/>
          <p:nvPr/>
        </p:nvSpPr>
        <p:spPr>
          <a:xfrm>
            <a:off x="5072063" y="4214813"/>
            <a:ext cx="3929062" cy="15001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Оказание услуг в сфере молодежной политики и мероприятия по работе с детьми и молодежью –</a:t>
            </a:r>
          </a:p>
          <a:p>
            <a:pPr algn="ctr" fontAlgn="auto">
              <a:spcBef>
                <a:spcPts val="0"/>
              </a:spcBef>
              <a:spcAft>
                <a:spcPts val="0"/>
              </a:spcAft>
              <a:defRPr/>
            </a:pPr>
            <a:r>
              <a:rPr lang="ru-RU" sz="1200" b="1" dirty="0">
                <a:solidFill>
                  <a:schemeClr val="tx1"/>
                </a:solidFill>
                <a:latin typeface="Times New Roman" pitchFamily="18" charset="0"/>
              </a:rPr>
              <a:t> 9 002,9 тыс. руб., </a:t>
            </a:r>
          </a:p>
          <a:p>
            <a:pPr algn="ctr" fontAlgn="auto">
              <a:spcBef>
                <a:spcPts val="0"/>
              </a:spcBef>
              <a:spcAft>
                <a:spcPts val="0"/>
              </a:spcAft>
              <a:defRPr/>
            </a:pPr>
            <a:r>
              <a:rPr lang="ru-RU" sz="1200" b="1" dirty="0">
                <a:solidFill>
                  <a:schemeClr val="tx1"/>
                </a:solidFill>
                <a:latin typeface="Times New Roman" pitchFamily="18" charset="0"/>
              </a:rPr>
              <a:t>в том числе трудоустройство несовершеннолетних граждан в возрасте от 14 до 18 лет – </a:t>
            </a:r>
          </a:p>
          <a:p>
            <a:pPr algn="ctr" fontAlgn="auto">
              <a:spcBef>
                <a:spcPts val="0"/>
              </a:spcBef>
              <a:spcAft>
                <a:spcPts val="0"/>
              </a:spcAft>
              <a:defRPr/>
            </a:pPr>
            <a:r>
              <a:rPr lang="ru-RU" sz="1200" b="1" dirty="0">
                <a:solidFill>
                  <a:schemeClr val="tx1"/>
                </a:solidFill>
                <a:latin typeface="Times New Roman" pitchFamily="18" charset="0"/>
              </a:rPr>
              <a:t>600,0  тыс. руб.</a:t>
            </a:r>
          </a:p>
        </p:txBody>
      </p:sp>
      <p:sp>
        <p:nvSpPr>
          <p:cNvPr id="34" name="Прямоугольник 33"/>
          <p:cNvSpPr/>
          <p:nvPr/>
        </p:nvSpPr>
        <p:spPr>
          <a:xfrm>
            <a:off x="214313" y="3214688"/>
            <a:ext cx="4429125" cy="8572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Организации питания в муниципальных общеобразовательных организациях  – </a:t>
            </a:r>
          </a:p>
          <a:p>
            <a:pPr algn="ctr" fontAlgn="auto">
              <a:spcBef>
                <a:spcPts val="0"/>
              </a:spcBef>
              <a:spcAft>
                <a:spcPts val="0"/>
              </a:spcAft>
              <a:defRPr/>
            </a:pPr>
            <a:r>
              <a:rPr lang="ru-RU" sz="1200" b="1" dirty="0">
                <a:solidFill>
                  <a:schemeClr val="tx1"/>
                </a:solidFill>
                <a:latin typeface="Times New Roman" pitchFamily="18" charset="0"/>
              </a:rPr>
              <a:t>63 607,6 тыс. руб.</a:t>
            </a:r>
          </a:p>
        </p:txBody>
      </p:sp>
      <p:sp>
        <p:nvSpPr>
          <p:cNvPr id="35" name="Прямоугольник 34"/>
          <p:cNvSpPr/>
          <p:nvPr/>
        </p:nvSpPr>
        <p:spPr>
          <a:xfrm>
            <a:off x="214313" y="5715000"/>
            <a:ext cx="4357687" cy="10271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Содержание  и обеспечение деятельности аппарата Управления образования Артемовского городского округа – 4 464,0 тыс. руб. </a:t>
            </a:r>
          </a:p>
        </p:txBody>
      </p:sp>
      <p:sp>
        <p:nvSpPr>
          <p:cNvPr id="36" name="Прямоугольник 35"/>
          <p:cNvSpPr/>
          <p:nvPr/>
        </p:nvSpPr>
        <p:spPr>
          <a:xfrm>
            <a:off x="5580063" y="5805488"/>
            <a:ext cx="3421062" cy="936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itchFamily="18" charset="0"/>
              </a:rPr>
              <a:t>Обеспечение деятельности учреждений, осуществляющих экономическое, бухгалтерское, хозяйственное сопровождение предоставления услуг в сфере образования –   </a:t>
            </a:r>
          </a:p>
          <a:p>
            <a:pPr algn="ctr" fontAlgn="auto">
              <a:spcBef>
                <a:spcPts val="0"/>
              </a:spcBef>
              <a:spcAft>
                <a:spcPts val="0"/>
              </a:spcAft>
              <a:defRPr/>
            </a:pPr>
            <a:r>
              <a:rPr lang="ru-RU" sz="1200" b="1" dirty="0">
                <a:solidFill>
                  <a:schemeClr val="tx1"/>
                </a:solidFill>
                <a:latin typeface="Times New Roman" pitchFamily="18" charset="0"/>
              </a:rPr>
              <a:t>41 402,9 тыс. руб.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Содержимое 2"/>
          <p:cNvSpPr>
            <a:spLocks noGrp="1"/>
          </p:cNvSpPr>
          <p:nvPr>
            <p:ph idx="4294967295"/>
          </p:nvPr>
        </p:nvSpPr>
        <p:spPr>
          <a:xfrm>
            <a:off x="323850" y="1700213"/>
            <a:ext cx="8640763" cy="1728787"/>
          </a:xfrm>
        </p:spPr>
        <p:txBody>
          <a:bodyPr/>
          <a:lstStyle/>
          <a:p>
            <a:pPr algn="ctr" eaLnBrk="1" hangingPunct="1">
              <a:lnSpc>
                <a:spcPct val="90000"/>
              </a:lnSpc>
              <a:buFont typeface="Wingdings" pitchFamily="2" charset="2"/>
              <a:buNone/>
            </a:pPr>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на культуру  и  кинематографию в 2018 году    составили – 147 261,7 тыс. руб.</a:t>
            </a:r>
          </a:p>
        </p:txBody>
      </p:sp>
      <p:pic>
        <p:nvPicPr>
          <p:cNvPr id="229378" name="Рисунок 3" descr="49677828.jpg"/>
          <p:cNvPicPr>
            <a:picLocks noChangeAspect="1"/>
          </p:cNvPicPr>
          <p:nvPr/>
        </p:nvPicPr>
        <p:blipFill>
          <a:blip r:embed="rId2"/>
          <a:srcRect/>
          <a:stretch>
            <a:fillRect/>
          </a:stretch>
        </p:blipFill>
        <p:spPr bwMode="auto">
          <a:xfrm>
            <a:off x="0" y="4076700"/>
            <a:ext cx="2916238" cy="2781300"/>
          </a:xfrm>
          <a:prstGeom prst="rect">
            <a:avLst/>
          </a:prstGeom>
          <a:noFill/>
          <a:ln w="9525">
            <a:noFill/>
            <a:miter lim="800000"/>
            <a:headEnd/>
            <a:tailEnd/>
          </a:ln>
        </p:spPr>
      </p:pic>
      <p:pic>
        <p:nvPicPr>
          <p:cNvPr id="229379" name="Рисунок 4" descr="m.jpg"/>
          <p:cNvPicPr>
            <a:picLocks noChangeAspect="1"/>
          </p:cNvPicPr>
          <p:nvPr/>
        </p:nvPicPr>
        <p:blipFill>
          <a:blip r:embed="rId3"/>
          <a:srcRect/>
          <a:stretch>
            <a:fillRect/>
          </a:stretch>
        </p:blipFill>
        <p:spPr bwMode="auto">
          <a:xfrm>
            <a:off x="2916238" y="4076700"/>
            <a:ext cx="3370262" cy="2781300"/>
          </a:xfrm>
          <a:prstGeom prst="rect">
            <a:avLst/>
          </a:prstGeom>
          <a:noFill/>
          <a:ln w="9525">
            <a:noFill/>
            <a:miter lim="800000"/>
            <a:headEnd/>
            <a:tailEnd/>
          </a:ln>
        </p:spPr>
      </p:pic>
      <p:pic>
        <p:nvPicPr>
          <p:cNvPr id="229380" name="Рисунок 5" descr="загруженное.jpg"/>
          <p:cNvPicPr>
            <a:picLocks noChangeAspect="1"/>
          </p:cNvPicPr>
          <p:nvPr/>
        </p:nvPicPr>
        <p:blipFill>
          <a:blip r:embed="rId4"/>
          <a:srcRect/>
          <a:stretch>
            <a:fillRect/>
          </a:stretch>
        </p:blipFill>
        <p:spPr bwMode="auto">
          <a:xfrm>
            <a:off x="6286500" y="4076700"/>
            <a:ext cx="28575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6" name="Заголовок 8"/>
          <p:cNvSpPr>
            <a:spLocks noGrp="1"/>
          </p:cNvSpPr>
          <p:nvPr>
            <p:ph type="title" idx="4294967295"/>
          </p:nvPr>
        </p:nvSpPr>
        <p:spPr>
          <a:xfrm>
            <a:off x="250825" y="0"/>
            <a:ext cx="8713788" cy="1700213"/>
          </a:xfrm>
        </p:spPr>
        <p:txBody>
          <a:bodyPr/>
          <a:lstStyle/>
          <a:p>
            <a:pPr eaLnBrk="1" hangingPunct="1"/>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по разделу  0800 «Культура и кинематография» </a:t>
            </a:r>
            <a:br>
              <a:rPr lang="ru-RU" sz="2800" b="1" smtClean="0">
                <a:solidFill>
                  <a:srgbClr val="7030A0"/>
                </a:solidFill>
                <a:latin typeface="Times New Roman" pitchFamily="18" charset="0"/>
                <a:cs typeface="Times New Roman" pitchFamily="18" charset="0"/>
              </a:rPr>
            </a:br>
            <a:r>
              <a:rPr lang="ru-RU" sz="2800" b="1" smtClean="0">
                <a:solidFill>
                  <a:srgbClr val="7030A0"/>
                </a:solidFill>
                <a:latin typeface="Times New Roman" pitchFamily="18" charset="0"/>
                <a:cs typeface="Times New Roman" pitchFamily="18" charset="0"/>
              </a:rPr>
              <a:t>в 2016-2018 годах</a:t>
            </a:r>
          </a:p>
        </p:txBody>
      </p:sp>
      <p:graphicFrame>
        <p:nvGraphicFramePr>
          <p:cNvPr id="157727" name="Group 31"/>
          <p:cNvGraphicFramePr>
            <a:graphicFrameLocks noGrp="1"/>
          </p:cNvGraphicFramePr>
          <p:nvPr>
            <p:ph sz="half" idx="4294967295"/>
          </p:nvPr>
        </p:nvGraphicFramePr>
        <p:xfrm>
          <a:off x="323850" y="5445125"/>
          <a:ext cx="8640763" cy="1190625"/>
        </p:xfrm>
        <a:graphic>
          <a:graphicData uri="http://schemas.openxmlformats.org/drawingml/2006/table">
            <a:tbl>
              <a:tblPr/>
              <a:tblGrid>
                <a:gridCol w="1439582"/>
                <a:gridCol w="1441316"/>
                <a:gridCol w="1439582"/>
                <a:gridCol w="1439582"/>
                <a:gridCol w="1441316"/>
                <a:gridCol w="1439582"/>
              </a:tblGrid>
              <a:tr h="381000">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2016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2017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2018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endParaRPr lang="ru-RU"/>
                    </a:p>
                  </a:txBody>
                  <a:tcPr/>
                </a:tc>
              </a:tr>
              <a:tr h="428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План</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Факт</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81000">
                <a:tc>
                  <a:txBody>
                    <a:bodyPr/>
                    <a:lstStyle/>
                    <a:p>
                      <a:pPr algn="ctr"/>
                      <a:r>
                        <a:rPr lang="ru-RU" b="1" dirty="0" smtClean="0">
                          <a:latin typeface="Times New Roman" pitchFamily="18" charset="0"/>
                          <a:cs typeface="Times New Roman" pitchFamily="18" charset="0"/>
                        </a:rPr>
                        <a:t>102 263,6</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algn="ctr"/>
                      <a:r>
                        <a:rPr lang="ru-RU" b="1" dirty="0" smtClean="0">
                          <a:latin typeface="Times New Roman" pitchFamily="18" charset="0"/>
                          <a:cs typeface="Times New Roman" pitchFamily="18" charset="0"/>
                        </a:rPr>
                        <a:t>102 244,7</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algn="ctr"/>
                      <a:r>
                        <a:rPr lang="ru-RU" b="1" dirty="0" smtClean="0">
                          <a:latin typeface="Times New Roman" pitchFamily="18" charset="0"/>
                          <a:cs typeface="Times New Roman" pitchFamily="18" charset="0"/>
                        </a:rPr>
                        <a:t>138 006,7</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algn="ctr"/>
                      <a:r>
                        <a:rPr lang="ru-RU" b="1" dirty="0" smtClean="0">
                          <a:latin typeface="Times New Roman" pitchFamily="18" charset="0"/>
                          <a:cs typeface="Times New Roman" pitchFamily="18" charset="0"/>
                        </a:rPr>
                        <a:t>137 915,5</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algn="ctr"/>
                      <a:r>
                        <a:rPr lang="ru-RU" b="1" dirty="0" smtClean="0">
                          <a:latin typeface="Times New Roman" pitchFamily="18" charset="0"/>
                          <a:cs typeface="Times New Roman" pitchFamily="18" charset="0"/>
                        </a:rPr>
                        <a:t>147 271,1</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algn="ctr"/>
                      <a:r>
                        <a:rPr lang="ru-RU" b="1" dirty="0" smtClean="0">
                          <a:latin typeface="Times New Roman" pitchFamily="18" charset="0"/>
                          <a:cs typeface="Times New Roman" pitchFamily="18" charset="0"/>
                        </a:rPr>
                        <a:t>147 261,7</a:t>
                      </a:r>
                      <a:endParaRPr lang="ru-RU" b="1" dirty="0">
                        <a:latin typeface="Times New Roman" pitchFamily="18" charset="0"/>
                        <a:cs typeface="Times New Roman" pitchFamily="18" charset="0"/>
                      </a:endParaRP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bl>
          </a:graphicData>
        </a:graphic>
      </p:graphicFrame>
      <p:graphicFrame>
        <p:nvGraphicFramePr>
          <p:cNvPr id="219165" name="Диаграмма 4"/>
          <p:cNvGraphicFramePr>
            <a:graphicFrameLocks/>
          </p:cNvGraphicFramePr>
          <p:nvPr/>
        </p:nvGraphicFramePr>
        <p:xfrm>
          <a:off x="633413" y="1506538"/>
          <a:ext cx="8021637" cy="3773487"/>
        </p:xfrm>
        <a:graphic>
          <a:graphicData uri="http://schemas.openxmlformats.org/presentationml/2006/ole">
            <p:oleObj spid="_x0000_s219165" r:id="rId4" imgW="8023031" imgH="3773751"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Заголовок 4"/>
          <p:cNvSpPr>
            <a:spLocks noGrp="1"/>
          </p:cNvSpPr>
          <p:nvPr>
            <p:ph type="title" idx="4294967295"/>
          </p:nvPr>
        </p:nvSpPr>
        <p:spPr>
          <a:xfrm>
            <a:off x="250825" y="188913"/>
            <a:ext cx="8642350" cy="1295400"/>
          </a:xfrm>
        </p:spPr>
        <p:txBody>
          <a:bodyPr rtlCol="0">
            <a:normAutofit fontScale="90000"/>
          </a:bodyPr>
          <a:lstStyle/>
          <a:p>
            <a:pPr eaLnBrk="1" fontAlgn="auto" hangingPunct="1">
              <a:spcAft>
                <a:spcPts val="0"/>
              </a:spcAft>
              <a:defRPr/>
            </a:pPr>
            <a:r>
              <a:rPr lang="ru-RU" sz="2800" b="1" dirty="0" smtClean="0">
                <a:solidFill>
                  <a:srgbClr val="7030A0"/>
                </a:solidFill>
                <a:latin typeface="Times New Roman" pitchFamily="18" charset="0"/>
                <a:cs typeface="Times New Roman" pitchFamily="18" charset="0"/>
              </a:rPr>
              <a:t>Показатели  исполнения  бюджета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Артемовского городского  округа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 2016-2018 годах</a:t>
            </a:r>
          </a:p>
        </p:txBody>
      </p:sp>
      <p:graphicFrame>
        <p:nvGraphicFramePr>
          <p:cNvPr id="110658" name="Group 66"/>
          <p:cNvGraphicFramePr>
            <a:graphicFrameLocks noGrp="1"/>
          </p:cNvGraphicFramePr>
          <p:nvPr>
            <p:ph idx="4294967295"/>
          </p:nvPr>
        </p:nvGraphicFramePr>
        <p:xfrm>
          <a:off x="179388" y="1571625"/>
          <a:ext cx="8712200" cy="3152775"/>
        </p:xfrm>
        <a:graphic>
          <a:graphicData uri="http://schemas.openxmlformats.org/drawingml/2006/table">
            <a:tbl>
              <a:tblPr/>
              <a:tblGrid>
                <a:gridCol w="1274897"/>
                <a:gridCol w="888907"/>
                <a:gridCol w="977217"/>
                <a:gridCol w="558407"/>
                <a:gridCol w="907417"/>
                <a:gridCol w="907417"/>
                <a:gridCol w="628209"/>
                <a:gridCol w="1047018"/>
                <a:gridCol w="907417"/>
                <a:gridCol w="616061"/>
              </a:tblGrid>
              <a:tr h="426239">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показателя</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2016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2017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2018 год</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733262">
                <a:tc v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План</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План</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План</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r>
              <a:tr h="6173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Доходы,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1758840,8</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1731236,9</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98,4</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1931729,9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1875132,9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97,1</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2093615,3</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2083222,8</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99,5</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r>
              <a:tr h="6418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Расходы</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1808558,0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1748809,0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96,7</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1946126,9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1819283,1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93,5</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2149214,5</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2009130,6</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93,5</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r>
              <a:tr h="7348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Дефицит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Профицит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тыс. руб.</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- 49717,2</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-17572,1</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4397,0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55849,8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-55599,2</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74092,2</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marL="0" marR="0" marT="0" marB="0" anchor="b">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pic>
        <p:nvPicPr>
          <p:cNvPr id="179263" name="Picture 2"/>
          <p:cNvPicPr>
            <a:picLocks noChangeAspect="1" noChangeArrowheads="1"/>
          </p:cNvPicPr>
          <p:nvPr/>
        </p:nvPicPr>
        <p:blipFill>
          <a:blip r:embed="rId2"/>
          <a:srcRect/>
          <a:stretch>
            <a:fillRect/>
          </a:stretch>
        </p:blipFill>
        <p:spPr bwMode="auto">
          <a:xfrm>
            <a:off x="2339975" y="5805488"/>
            <a:ext cx="1516063" cy="862012"/>
          </a:xfrm>
          <a:prstGeom prst="rect">
            <a:avLst/>
          </a:prstGeom>
          <a:noFill/>
          <a:ln w="9525">
            <a:noFill/>
            <a:miter lim="800000"/>
            <a:headEnd/>
            <a:tailEnd/>
          </a:ln>
        </p:spPr>
      </p:pic>
      <p:pic>
        <p:nvPicPr>
          <p:cNvPr id="179264" name="Picture 3"/>
          <p:cNvPicPr>
            <a:picLocks noChangeAspect="1" noChangeArrowheads="1"/>
          </p:cNvPicPr>
          <p:nvPr/>
        </p:nvPicPr>
        <p:blipFill>
          <a:blip r:embed="rId3"/>
          <a:srcRect/>
          <a:stretch>
            <a:fillRect/>
          </a:stretch>
        </p:blipFill>
        <p:spPr bwMode="auto">
          <a:xfrm>
            <a:off x="4932363" y="5902325"/>
            <a:ext cx="1577975" cy="869950"/>
          </a:xfrm>
          <a:prstGeom prst="rect">
            <a:avLst/>
          </a:prstGeom>
          <a:noFill/>
          <a:ln w="9525">
            <a:noFill/>
            <a:miter lim="800000"/>
            <a:headEnd/>
            <a:tailEnd/>
          </a:ln>
        </p:spPr>
      </p:pic>
      <p:sp>
        <p:nvSpPr>
          <p:cNvPr id="179265" name="Rectangle 67"/>
          <p:cNvSpPr>
            <a:spLocks noChangeArrowheads="1"/>
          </p:cNvSpPr>
          <p:nvPr/>
        </p:nvSpPr>
        <p:spPr bwMode="auto">
          <a:xfrm>
            <a:off x="250825" y="4868863"/>
            <a:ext cx="8642350" cy="942975"/>
          </a:xfrm>
          <a:prstGeom prst="rect">
            <a:avLst/>
          </a:prstGeom>
          <a:noFill/>
          <a:ln w="9525">
            <a:noFill/>
            <a:miter lim="800000"/>
            <a:headEnd/>
            <a:tailEnd/>
          </a:ln>
        </p:spPr>
        <p:txBody>
          <a:bodyPr>
            <a:spAutoFit/>
          </a:bodyPr>
          <a:lstStyle/>
          <a:p>
            <a:pPr algn="ctr" fontAlgn="b"/>
            <a:r>
              <a:rPr lang="ru-RU" sz="1400" b="1"/>
              <a:t>Плановые бюджетные назначения сводной бюджетной росписи Артемовского городского округа по состоянию на 31 декабря 2018 года  превышают бюджетные назначения, утвержденные решением Думы Артемовского городского округа на сумму 23778,5 тыс.руб. за счет межбюджетных трансфертов, поступивших после принятия решения Думы.</a:t>
            </a:r>
            <a:endParaRPr lang="ru-RU" sz="140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50825" y="214313"/>
            <a:ext cx="8634413" cy="1270000"/>
          </a:xfrm>
        </p:spPr>
        <p:txBody>
          <a:bodyPr rtlCol="0">
            <a:normAutofit fontScale="90000"/>
          </a:bodyPr>
          <a:lstStyle/>
          <a:p>
            <a:pPr eaLnBrk="1" fontAlgn="auto" hangingPunct="1">
              <a:spcAft>
                <a:spcPts val="0"/>
              </a:spcAft>
              <a:defRPr/>
            </a:pPr>
            <a:r>
              <a:rPr lang="ru-RU" sz="2700" b="1" dirty="0"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в 2018 году </a:t>
            </a:r>
            <a:r>
              <a:rPr lang="ru-RU" sz="2700" b="1" dirty="0" smtClean="0">
                <a:solidFill>
                  <a:srgbClr val="7030A0"/>
                </a:solidFill>
                <a:latin typeface="Times New Roman" pitchFamily="18" charset="0"/>
              </a:rPr>
              <a:t>по разделу 0800 </a:t>
            </a:r>
            <a:br>
              <a:rPr lang="ru-RU" sz="2700" b="1" dirty="0" smtClean="0">
                <a:solidFill>
                  <a:srgbClr val="7030A0"/>
                </a:solidFill>
                <a:latin typeface="Times New Roman" pitchFamily="18" charset="0"/>
              </a:rPr>
            </a:br>
            <a:r>
              <a:rPr lang="ru-RU" sz="2700" b="1" dirty="0" smtClean="0">
                <a:solidFill>
                  <a:srgbClr val="7030A0"/>
                </a:solidFill>
                <a:latin typeface="Times New Roman" pitchFamily="18" charset="0"/>
              </a:rPr>
              <a:t>«Культура и кинематография»</a:t>
            </a:r>
            <a:endParaRPr lang="ru-RU" sz="2700" b="1" dirty="0">
              <a:solidFill>
                <a:srgbClr val="7030A0"/>
              </a:solidFill>
              <a:latin typeface="Times New Roman" pitchFamily="18" charset="0"/>
            </a:endParaRPr>
          </a:p>
        </p:txBody>
      </p:sp>
      <p:sp>
        <p:nvSpPr>
          <p:cNvPr id="233474" name="AutoShape 5"/>
          <p:cNvSpPr>
            <a:spLocks noChangeArrowheads="1"/>
          </p:cNvSpPr>
          <p:nvPr/>
        </p:nvSpPr>
        <p:spPr bwMode="auto">
          <a:xfrm>
            <a:off x="3492500" y="1647825"/>
            <a:ext cx="2160588" cy="1096963"/>
          </a:xfrm>
          <a:prstGeom prst="roundRect">
            <a:avLst>
              <a:gd name="adj" fmla="val 16667"/>
            </a:avLst>
          </a:prstGeom>
          <a:solidFill>
            <a:srgbClr val="FF66CC"/>
          </a:solidFill>
          <a:ln w="19050">
            <a:solidFill>
              <a:srgbClr val="FFFF00"/>
            </a:solidFill>
            <a:round/>
            <a:headEnd/>
            <a:tailEnd/>
          </a:ln>
        </p:spPr>
        <p:txBody>
          <a:bodyPr lIns="126000" rIns="126000" anchor="ctr"/>
          <a:lstStyle/>
          <a:p>
            <a:pPr algn="ctr"/>
            <a:r>
              <a:rPr lang="ru-RU" sz="2400" b="1">
                <a:latin typeface="Times New Roman" pitchFamily="18" charset="0"/>
              </a:rPr>
              <a:t>147 261,7</a:t>
            </a:r>
          </a:p>
          <a:p>
            <a:pPr algn="ctr"/>
            <a:r>
              <a:rPr lang="ru-RU" sz="2400" b="1">
                <a:latin typeface="Times New Roman" pitchFamily="18" charset="0"/>
              </a:rPr>
              <a:t>тыс. руб.</a:t>
            </a:r>
          </a:p>
        </p:txBody>
      </p:sp>
      <p:sp>
        <p:nvSpPr>
          <p:cNvPr id="233475" name="Rectangle 6"/>
          <p:cNvSpPr>
            <a:spLocks noChangeArrowheads="1"/>
          </p:cNvSpPr>
          <p:nvPr/>
        </p:nvSpPr>
        <p:spPr bwMode="auto">
          <a:xfrm>
            <a:off x="428625" y="3406775"/>
            <a:ext cx="3571875" cy="2236788"/>
          </a:xfrm>
          <a:prstGeom prst="rect">
            <a:avLst/>
          </a:prstGeom>
          <a:solidFill>
            <a:srgbClr val="CCFFCC"/>
          </a:solidFill>
          <a:ln w="19050">
            <a:solidFill>
              <a:srgbClr val="00FF00"/>
            </a:solidFill>
            <a:miter lim="800000"/>
            <a:headEnd/>
            <a:tailEnd/>
          </a:ln>
        </p:spPr>
        <p:txBody>
          <a:bodyPr lIns="108000" tIns="0" rIns="108000" bIns="0" anchor="ctr"/>
          <a:lstStyle/>
          <a:p>
            <a:pPr algn="ctr"/>
            <a:r>
              <a:rPr lang="ru-RU" sz="2000" b="1">
                <a:latin typeface="Times New Roman" pitchFamily="18" charset="0"/>
              </a:rPr>
              <a:t>Подраздел 0801 </a:t>
            </a:r>
          </a:p>
          <a:p>
            <a:pPr algn="ctr"/>
            <a:r>
              <a:rPr lang="ru-RU" sz="2000" b="1">
                <a:latin typeface="Times New Roman" pitchFamily="18" charset="0"/>
              </a:rPr>
              <a:t>«Культура» –</a:t>
            </a:r>
          </a:p>
          <a:p>
            <a:pPr algn="ctr"/>
            <a:r>
              <a:rPr lang="ru-RU" sz="2000" b="1">
                <a:latin typeface="Times New Roman" pitchFamily="18" charset="0"/>
              </a:rPr>
              <a:t> 140 153,2 тыс. руб.</a:t>
            </a:r>
          </a:p>
        </p:txBody>
      </p:sp>
      <p:sp>
        <p:nvSpPr>
          <p:cNvPr id="233476" name="Rectangle 8"/>
          <p:cNvSpPr>
            <a:spLocks noChangeArrowheads="1"/>
          </p:cNvSpPr>
          <p:nvPr/>
        </p:nvSpPr>
        <p:spPr bwMode="auto">
          <a:xfrm>
            <a:off x="5143500" y="3402013"/>
            <a:ext cx="3741738" cy="2170112"/>
          </a:xfrm>
          <a:prstGeom prst="rect">
            <a:avLst/>
          </a:prstGeom>
          <a:solidFill>
            <a:srgbClr val="00FFFF"/>
          </a:solidFill>
          <a:ln w="19050">
            <a:solidFill>
              <a:srgbClr val="3366FF"/>
            </a:solidFill>
            <a:miter lim="800000"/>
            <a:headEnd/>
            <a:tailEnd/>
          </a:ln>
        </p:spPr>
        <p:txBody>
          <a:bodyPr lIns="108000" tIns="0" rIns="108000" bIns="0" anchor="ctr"/>
          <a:lstStyle/>
          <a:p>
            <a:pPr algn="ctr"/>
            <a:r>
              <a:rPr lang="ru-RU" sz="2000" b="1">
                <a:latin typeface="Times New Roman" pitchFamily="18" charset="0"/>
                <a:cs typeface="Times New Roman" pitchFamily="18" charset="0"/>
              </a:rPr>
              <a:t>Подраздел 0804</a:t>
            </a:r>
          </a:p>
          <a:p>
            <a:pPr algn="ctr"/>
            <a:r>
              <a:rPr lang="ru-RU" sz="2000" b="1">
                <a:latin typeface="Times New Roman" pitchFamily="18" charset="0"/>
                <a:cs typeface="Times New Roman" pitchFamily="18" charset="0"/>
              </a:rPr>
              <a:t> «Другие вопросы в области культуры, кинематографии» – 7 108,5 тыс. руб.</a:t>
            </a:r>
          </a:p>
        </p:txBody>
      </p:sp>
      <p:sp>
        <p:nvSpPr>
          <p:cNvPr id="233477" name="AutoShape 9"/>
          <p:cNvSpPr>
            <a:spLocks noChangeArrowheads="1"/>
          </p:cNvSpPr>
          <p:nvPr/>
        </p:nvSpPr>
        <p:spPr bwMode="auto">
          <a:xfrm rot="2313247">
            <a:off x="5702300" y="2236788"/>
            <a:ext cx="1697038" cy="752475"/>
          </a:xfrm>
          <a:prstGeom prst="curvedDownArrow">
            <a:avLst>
              <a:gd name="adj1" fmla="val 49313"/>
              <a:gd name="adj2" fmla="val 98846"/>
              <a:gd name="adj3" fmla="val 83417"/>
            </a:avLst>
          </a:prstGeom>
          <a:solidFill>
            <a:srgbClr val="FFC000"/>
          </a:solidFill>
          <a:ln w="19050">
            <a:solidFill>
              <a:srgbClr val="3366FF"/>
            </a:solidFill>
            <a:miter lim="800000"/>
            <a:headEnd/>
            <a:tailEnd/>
          </a:ln>
        </p:spPr>
        <p:txBody>
          <a:bodyPr wrap="none" anchor="ctr"/>
          <a:lstStyle/>
          <a:p>
            <a:endParaRPr lang="ru-RU">
              <a:latin typeface="Corbel" pitchFamily="34" charset="0"/>
            </a:endParaRPr>
          </a:p>
        </p:txBody>
      </p:sp>
      <p:sp>
        <p:nvSpPr>
          <p:cNvPr id="233478" name="AutoShape 11"/>
          <p:cNvSpPr>
            <a:spLocks noChangeArrowheads="1"/>
          </p:cNvSpPr>
          <p:nvPr/>
        </p:nvSpPr>
        <p:spPr bwMode="auto">
          <a:xfrm rot="7897213">
            <a:off x="1677988" y="2184400"/>
            <a:ext cx="1611312" cy="814388"/>
          </a:xfrm>
          <a:prstGeom prst="curvedUpArrow">
            <a:avLst>
              <a:gd name="adj1" fmla="val 33800"/>
              <a:gd name="adj2" fmla="val 72730"/>
              <a:gd name="adj3" fmla="val 74671"/>
            </a:avLst>
          </a:prstGeom>
          <a:solidFill>
            <a:srgbClr val="00B050"/>
          </a:solidFill>
          <a:ln w="19050">
            <a:solidFill>
              <a:srgbClr val="00FF00"/>
            </a:solidFill>
            <a:miter lim="800000"/>
            <a:headEnd/>
            <a:tailEnd/>
          </a:ln>
        </p:spPr>
        <p:txBody>
          <a:bodyPr wrap="none" anchor="ctr"/>
          <a:lstStyle/>
          <a:p>
            <a:endParaRPr lang="ru-RU">
              <a:latin typeface="Corbe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14313" y="188913"/>
            <a:ext cx="8715375" cy="892175"/>
          </a:xfrm>
        </p:spPr>
        <p:txBody>
          <a:bodyPr rtlCol="0">
            <a:normAutofit fontScale="90000"/>
          </a:bodyPr>
          <a:lstStyle/>
          <a:p>
            <a:pPr eaLnBrk="1" fontAlgn="auto" hangingPunct="1">
              <a:spcAft>
                <a:spcPts val="0"/>
              </a:spcAft>
              <a:defRPr/>
            </a:pPr>
            <a:r>
              <a:rPr lang="ru-RU" sz="2400" b="1" dirty="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подразделу 0801 «Культура»  </a:t>
            </a:r>
            <a:br>
              <a:rPr lang="ru-RU" sz="2400" b="1" dirty="0">
                <a:solidFill>
                  <a:srgbClr val="7030A0"/>
                </a:solidFill>
                <a:latin typeface="Times New Roman" pitchFamily="18" charset="0"/>
                <a:cs typeface="Times New Roman" pitchFamily="18" charset="0"/>
              </a:rPr>
            </a:br>
            <a:r>
              <a:rPr lang="ru-RU" sz="2400" b="1" dirty="0">
                <a:solidFill>
                  <a:srgbClr val="7030A0"/>
                </a:solidFill>
                <a:latin typeface="Times New Roman" pitchFamily="18" charset="0"/>
                <a:cs typeface="Times New Roman" pitchFamily="18" charset="0"/>
              </a:rPr>
              <a:t>в </a:t>
            </a:r>
            <a:r>
              <a:rPr lang="ru-RU" sz="2400" b="1" dirty="0" smtClean="0">
                <a:solidFill>
                  <a:srgbClr val="7030A0"/>
                </a:solidFill>
                <a:latin typeface="Times New Roman" pitchFamily="18" charset="0"/>
                <a:cs typeface="Times New Roman" pitchFamily="18" charset="0"/>
              </a:rPr>
              <a:t>2018 </a:t>
            </a:r>
            <a:r>
              <a:rPr lang="ru-RU" sz="2400" b="1" dirty="0">
                <a:solidFill>
                  <a:srgbClr val="7030A0"/>
                </a:solidFill>
                <a:latin typeface="Times New Roman" pitchFamily="18" charset="0"/>
                <a:cs typeface="Times New Roman" pitchFamily="18" charset="0"/>
              </a:rPr>
              <a:t>году </a:t>
            </a:r>
          </a:p>
        </p:txBody>
      </p:sp>
      <p:sp>
        <p:nvSpPr>
          <p:cNvPr id="249858" name="AutoShape 4"/>
          <p:cNvSpPr>
            <a:spLocks noChangeArrowheads="1"/>
          </p:cNvSpPr>
          <p:nvPr/>
        </p:nvSpPr>
        <p:spPr bwMode="auto">
          <a:xfrm rot="-5400000">
            <a:off x="3254375" y="2889251"/>
            <a:ext cx="2643187" cy="1865312"/>
          </a:xfrm>
          <a:prstGeom prst="upDownArrowCallout">
            <a:avLst>
              <a:gd name="adj1" fmla="val 24995"/>
              <a:gd name="adj2" fmla="val 25001"/>
              <a:gd name="adj3" fmla="val 16921"/>
              <a:gd name="adj4" fmla="val 50000"/>
            </a:avLst>
          </a:prstGeom>
          <a:solidFill>
            <a:srgbClr val="FF66CC"/>
          </a:solidFill>
          <a:ln w="19050">
            <a:solidFill>
              <a:srgbClr val="FF00FF"/>
            </a:solidFill>
            <a:miter lim="800000"/>
            <a:headEnd/>
            <a:tailEnd/>
          </a:ln>
        </p:spPr>
        <p:txBody>
          <a:bodyPr vert="eaVert" wrap="none" anchor="ctr"/>
          <a:lstStyle/>
          <a:p>
            <a:pPr algn="ctr"/>
            <a:r>
              <a:rPr lang="ru-RU" sz="2000" b="1">
                <a:latin typeface="Times New Roman" pitchFamily="18" charset="0"/>
              </a:rPr>
              <a:t>140 153,2</a:t>
            </a:r>
          </a:p>
          <a:p>
            <a:pPr algn="ctr"/>
            <a:r>
              <a:rPr lang="ru-RU" sz="2000" b="1">
                <a:latin typeface="Times New Roman" pitchFamily="18" charset="0"/>
              </a:rPr>
              <a:t>тыс. руб</a:t>
            </a:r>
            <a:r>
              <a:rPr lang="ru-RU" sz="2400" b="1">
                <a:solidFill>
                  <a:schemeClr val="bg1"/>
                </a:solidFill>
                <a:latin typeface="Times New Roman" pitchFamily="18" charset="0"/>
              </a:rPr>
              <a:t>.</a:t>
            </a:r>
          </a:p>
        </p:txBody>
      </p:sp>
      <p:sp>
        <p:nvSpPr>
          <p:cNvPr id="18" name="Прямоугольник 17"/>
          <p:cNvSpPr/>
          <p:nvPr/>
        </p:nvSpPr>
        <p:spPr>
          <a:xfrm>
            <a:off x="142875" y="4429125"/>
            <a:ext cx="3421063" cy="24288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Информатизация муниципальных библиотек, в том числе комплектование книжных фондов (включая приобретение электронных версий книг и приобретение (подписку) периодических изданий), приобретение компьютерного оборудования и лицензионного программного обеспечения, подключение муниципальных библиотек к сети «Интернет»  - 561,0 тыс. руб</a:t>
            </a:r>
            <a:r>
              <a:rPr lang="ru-RU" sz="1200" b="1" dirty="0">
                <a:solidFill>
                  <a:schemeClr val="tx1"/>
                </a:solidFill>
                <a:latin typeface="Times New Roman" pitchFamily="18" charset="0"/>
                <a:cs typeface="Times New Roman" pitchFamily="18" charset="0"/>
              </a:rPr>
              <a:t>.</a:t>
            </a:r>
          </a:p>
        </p:txBody>
      </p:sp>
      <p:sp>
        <p:nvSpPr>
          <p:cNvPr id="27" name="Прямоугольник 26"/>
          <p:cNvSpPr/>
          <p:nvPr/>
        </p:nvSpPr>
        <p:spPr>
          <a:xfrm>
            <a:off x="5500688" y="1143000"/>
            <a:ext cx="3500437" cy="2357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Проведение ремонтных работ зданий, помещений и сооружений муниципальных учреждений культуры, приведение в соответствие с требованиями норм пожарной безопасности, </a:t>
            </a:r>
          </a:p>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антитеррористической, </a:t>
            </a:r>
          </a:p>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противодиверсионной защищенности, гражданской обороны и санитарного законодательства – 793,3 тыс. руб. </a:t>
            </a:r>
          </a:p>
        </p:txBody>
      </p:sp>
      <p:sp>
        <p:nvSpPr>
          <p:cNvPr id="30" name="Прямоугольник 29"/>
          <p:cNvSpPr/>
          <p:nvPr/>
        </p:nvSpPr>
        <p:spPr>
          <a:xfrm>
            <a:off x="142875" y="981075"/>
            <a:ext cx="3429000" cy="1162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Обеспечение деятельности культурно-досуговых учреждений, организация и проведение культурных проектов, культурно-массовых мероприятий – </a:t>
            </a:r>
          </a:p>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94 030,9 тыс. руб.</a:t>
            </a:r>
          </a:p>
        </p:txBody>
      </p:sp>
      <p:sp>
        <p:nvSpPr>
          <p:cNvPr id="31" name="Прямоугольник 30"/>
          <p:cNvSpPr/>
          <p:nvPr/>
        </p:nvSpPr>
        <p:spPr>
          <a:xfrm>
            <a:off x="142875" y="2214563"/>
            <a:ext cx="3421063" cy="92868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Организация деятельности муниципального музея, приобретение и хранение музейных предметов и музейных коллекций – 5 224,0 тыс. руб.</a:t>
            </a:r>
          </a:p>
        </p:txBody>
      </p:sp>
      <p:sp>
        <p:nvSpPr>
          <p:cNvPr id="33" name="Прямоугольник 32"/>
          <p:cNvSpPr/>
          <p:nvPr/>
        </p:nvSpPr>
        <p:spPr>
          <a:xfrm>
            <a:off x="5500688" y="5072063"/>
            <a:ext cx="3500437" cy="17859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chemeClr val="tx1"/>
                </a:solidFill>
                <a:latin typeface="Times New Roman" pitchFamily="18" charset="0"/>
                <a:cs typeface="Times New Roman" pitchFamily="18" charset="0"/>
              </a:rPr>
              <a:t>Проведение мероприятий, направленных на модернизацию  материально-технической и фондовой базы муниципальных учреждений культуры, создания условий для внедрения инновационных муниципальных услуг, оказываемых населению в сфере культуры – 1 345,8 тыс. руб. </a:t>
            </a:r>
          </a:p>
        </p:txBody>
      </p:sp>
      <p:sp>
        <p:nvSpPr>
          <p:cNvPr id="34" name="Прямоугольник 33"/>
          <p:cNvSpPr/>
          <p:nvPr/>
        </p:nvSpPr>
        <p:spPr>
          <a:xfrm>
            <a:off x="142875" y="3213100"/>
            <a:ext cx="34290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rPr>
              <a:t>Организация библиотечного обслуживания населения, формирование и хранение библиотечных фондов муниципальных библиотек  - 28 428,3 тыс. руб.</a:t>
            </a:r>
          </a:p>
        </p:txBody>
      </p:sp>
      <p:sp>
        <p:nvSpPr>
          <p:cNvPr id="11" name="Прямоугольник 10"/>
          <p:cNvSpPr/>
          <p:nvPr/>
        </p:nvSpPr>
        <p:spPr>
          <a:xfrm>
            <a:off x="5572125" y="3643313"/>
            <a:ext cx="3429000" cy="12858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Реализация мер по поэтапному повышению средней заработной платы работников муниципальных учреждений культуры ( за счет средств областного бюджета) – 9 544,4 тыс. руб.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Заголовок 1"/>
          <p:cNvSpPr>
            <a:spLocks noGrp="1"/>
          </p:cNvSpPr>
          <p:nvPr>
            <p:ph type="title" idx="4294967295"/>
          </p:nvPr>
        </p:nvSpPr>
        <p:spPr>
          <a:xfrm>
            <a:off x="250825" y="1196975"/>
            <a:ext cx="8642350" cy="3168650"/>
          </a:xfrm>
        </p:spPr>
        <p:txBody>
          <a:bodyPr/>
          <a:lstStyle/>
          <a:p>
            <a:pPr eaLnBrk="1" hangingPunct="1"/>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на социальную политику в 2018 году составили </a:t>
            </a:r>
            <a:br>
              <a:rPr lang="ru-RU" sz="2800" b="1" smtClean="0">
                <a:solidFill>
                  <a:srgbClr val="7030A0"/>
                </a:solidFill>
                <a:latin typeface="Times New Roman" pitchFamily="18" charset="0"/>
                <a:cs typeface="Times New Roman" pitchFamily="18" charset="0"/>
              </a:rPr>
            </a:br>
            <a:r>
              <a:rPr lang="ru-RU" sz="2800" b="1" smtClean="0">
                <a:solidFill>
                  <a:srgbClr val="7030A0"/>
                </a:solidFill>
                <a:latin typeface="Times New Roman" pitchFamily="18" charset="0"/>
                <a:cs typeface="Times New Roman" pitchFamily="18" charset="0"/>
              </a:rPr>
              <a:t>248 552,9 тыс. руб.</a:t>
            </a:r>
          </a:p>
        </p:txBody>
      </p:sp>
      <p:pic>
        <p:nvPicPr>
          <p:cNvPr id="235522" name="Picture 2" descr="N:\Кабинет 20\Шиленко\отчет об исп бюджета\images.jpg"/>
          <p:cNvPicPr>
            <a:picLocks noGrp="1" noChangeAspect="1" noChangeArrowheads="1"/>
          </p:cNvPicPr>
          <p:nvPr>
            <p:ph idx="4294967295"/>
          </p:nvPr>
        </p:nvPicPr>
        <p:blipFill>
          <a:blip r:embed="rId2"/>
          <a:srcRect/>
          <a:stretch>
            <a:fillRect/>
          </a:stretch>
        </p:blipFill>
        <p:spPr>
          <a:xfrm>
            <a:off x="0" y="4508500"/>
            <a:ext cx="3059113" cy="2209800"/>
          </a:xfrm>
        </p:spPr>
      </p:pic>
      <p:pic>
        <p:nvPicPr>
          <p:cNvPr id="235523" name="Picture 3" descr="N:\Кабинет 20\Шиленко\отчет об исп бюджета\torzhestvennoe-vruchenie-pamyatnykh-znakov-blokadnikam-leningrada-_3_.jpg"/>
          <p:cNvPicPr>
            <a:picLocks noChangeAspect="1" noChangeArrowheads="1"/>
          </p:cNvPicPr>
          <p:nvPr/>
        </p:nvPicPr>
        <p:blipFill>
          <a:blip r:embed="rId3"/>
          <a:srcRect/>
          <a:stretch>
            <a:fillRect/>
          </a:stretch>
        </p:blipFill>
        <p:spPr bwMode="auto">
          <a:xfrm>
            <a:off x="6072188" y="4508500"/>
            <a:ext cx="3071812" cy="2206625"/>
          </a:xfrm>
          <a:prstGeom prst="rect">
            <a:avLst/>
          </a:prstGeom>
          <a:noFill/>
          <a:ln w="9525">
            <a:noFill/>
            <a:miter lim="800000"/>
            <a:headEnd/>
            <a:tailEnd/>
          </a:ln>
        </p:spPr>
      </p:pic>
      <p:pic>
        <p:nvPicPr>
          <p:cNvPr id="235524" name="Picture 2" descr="N:\Кабинет 20\Шиленко\отчет об исп бюджета\f92ff5bf9c1b91edb7f83dcd3e5e26a5.jpg"/>
          <p:cNvPicPr>
            <a:picLocks noChangeAspect="1" noChangeArrowheads="1"/>
          </p:cNvPicPr>
          <p:nvPr/>
        </p:nvPicPr>
        <p:blipFill>
          <a:blip r:embed="rId4"/>
          <a:srcRect/>
          <a:stretch>
            <a:fillRect/>
          </a:stretch>
        </p:blipFill>
        <p:spPr bwMode="auto">
          <a:xfrm>
            <a:off x="3059113" y="4508500"/>
            <a:ext cx="3001962"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0825" y="188913"/>
            <a:ext cx="8713788" cy="1223962"/>
          </a:xfrm>
        </p:spPr>
        <p:txBody>
          <a:bodyPr rtlCol="0">
            <a:normAutofit fontScale="90000"/>
          </a:bodyPr>
          <a:lstStyle/>
          <a:p>
            <a:pPr eaLnBrk="1" fontAlgn="auto" hangingPunct="1">
              <a:spcAft>
                <a:spcPts val="0"/>
              </a:spcAft>
              <a:defRPr/>
            </a:pPr>
            <a:r>
              <a:rPr lang="ru-RU" sz="2800" b="1" dirty="0">
                <a:solidFill>
                  <a:srgbClr val="7030A0"/>
                </a:solidFill>
                <a:latin typeface="Times New Roman" pitchFamily="18" charset="0"/>
                <a:cs typeface="Times New Roman" pitchFamily="18" charset="0"/>
              </a:rPr>
              <a:t>Расходы бюджета Артемовского городского округа по разделу 1000 «Социальная политика» </a:t>
            </a:r>
            <a:br>
              <a:rPr lang="ru-RU" sz="2800" b="1" dirty="0">
                <a:solidFill>
                  <a:srgbClr val="7030A0"/>
                </a:solidFill>
                <a:latin typeface="Times New Roman" pitchFamily="18" charset="0"/>
                <a:cs typeface="Times New Roman" pitchFamily="18" charset="0"/>
              </a:rPr>
            </a:br>
            <a:r>
              <a:rPr lang="ru-RU" sz="2800" b="1" dirty="0">
                <a:solidFill>
                  <a:srgbClr val="7030A0"/>
                </a:solidFill>
                <a:latin typeface="Times New Roman" pitchFamily="18" charset="0"/>
                <a:cs typeface="Times New Roman" pitchFamily="18" charset="0"/>
              </a:rPr>
              <a:t>в </a:t>
            </a:r>
            <a:r>
              <a:rPr lang="ru-RU" sz="2800" b="1" dirty="0" smtClean="0">
                <a:solidFill>
                  <a:srgbClr val="7030A0"/>
                </a:solidFill>
                <a:latin typeface="Times New Roman" pitchFamily="18" charset="0"/>
                <a:cs typeface="Times New Roman" pitchFamily="18" charset="0"/>
              </a:rPr>
              <a:t>2016- 2018  </a:t>
            </a:r>
            <a:r>
              <a:rPr lang="ru-RU" sz="2800" b="1" dirty="0">
                <a:solidFill>
                  <a:srgbClr val="7030A0"/>
                </a:solidFill>
                <a:latin typeface="Times New Roman" pitchFamily="18" charset="0"/>
                <a:cs typeface="Times New Roman" pitchFamily="18" charset="0"/>
              </a:rPr>
              <a:t>годах</a:t>
            </a:r>
          </a:p>
        </p:txBody>
      </p:sp>
      <p:graphicFrame>
        <p:nvGraphicFramePr>
          <p:cNvPr id="7" name="Содержимое 6"/>
          <p:cNvGraphicFramePr>
            <a:graphicFrameLocks noGrp="1"/>
          </p:cNvGraphicFramePr>
          <p:nvPr>
            <p:ph sz="half" idx="4294967295"/>
          </p:nvPr>
        </p:nvGraphicFramePr>
        <p:xfrm>
          <a:off x="323850" y="5300663"/>
          <a:ext cx="8569325" cy="1285875"/>
        </p:xfrm>
        <a:graphic>
          <a:graphicData uri="http://schemas.openxmlformats.org/drawingml/2006/table">
            <a:tbl>
              <a:tblPr firstRow="1" bandRow="1">
                <a:tableStyleId>{D7AC3CCA-C797-4891-BE02-D94E43425B78}</a:tableStyleId>
              </a:tblPr>
              <a:tblGrid>
                <a:gridCol w="1428159"/>
                <a:gridCol w="1428159"/>
                <a:gridCol w="1428159"/>
                <a:gridCol w="1428159"/>
                <a:gridCol w="1428159"/>
                <a:gridCol w="1428159"/>
              </a:tblGrid>
              <a:tr h="428632">
                <a:tc gridSpan="2">
                  <a:txBody>
                    <a:bodyPr/>
                    <a:lstStyle/>
                    <a:p>
                      <a:pPr algn="ctr" fontAlgn="b"/>
                      <a:r>
                        <a:rPr lang="ru-RU" sz="1600" u="none" strike="noStrike" baseline="0" dirty="0" smtClean="0">
                          <a:latin typeface="Times New Roman" pitchFamily="18" charset="0"/>
                          <a:cs typeface="Times New Roman" pitchFamily="18" charset="0"/>
                        </a:rPr>
                        <a:t>2016 </a:t>
                      </a:r>
                      <a:r>
                        <a:rPr lang="ru-RU" sz="1600" u="none" strike="noStrike" baseline="0" dirty="0">
                          <a:latin typeface="Times New Roman" pitchFamily="18" charset="0"/>
                          <a:cs typeface="Times New Roman" pitchFamily="18" charset="0"/>
                        </a:rPr>
                        <a:t>год</a:t>
                      </a:r>
                      <a:endParaRPr lang="ru-RU" sz="16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600" u="none" strike="noStrike" baseline="0" dirty="0" smtClean="0">
                          <a:latin typeface="Times New Roman" pitchFamily="18" charset="0"/>
                          <a:cs typeface="Times New Roman" pitchFamily="18" charset="0"/>
                        </a:rPr>
                        <a:t>2017 </a:t>
                      </a:r>
                      <a:r>
                        <a:rPr lang="ru-RU" sz="1600" u="none" strike="noStrike" baseline="0" dirty="0">
                          <a:latin typeface="Times New Roman" pitchFamily="18" charset="0"/>
                          <a:cs typeface="Times New Roman" pitchFamily="18" charset="0"/>
                        </a:rPr>
                        <a:t>год</a:t>
                      </a:r>
                      <a:endParaRPr lang="ru-RU" sz="16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c gridSpan="2">
                  <a:txBody>
                    <a:bodyPr/>
                    <a:lstStyle/>
                    <a:p>
                      <a:pPr algn="ctr" fontAlgn="b"/>
                      <a:r>
                        <a:rPr lang="ru-RU" sz="1600" u="none" strike="noStrike" baseline="0" dirty="0" smtClean="0">
                          <a:latin typeface="Times New Roman" pitchFamily="18" charset="0"/>
                          <a:cs typeface="Times New Roman" pitchFamily="18" charset="0"/>
                        </a:rPr>
                        <a:t>2018 </a:t>
                      </a:r>
                      <a:r>
                        <a:rPr lang="ru-RU" sz="1600" u="none" strike="noStrike" baseline="0" dirty="0">
                          <a:latin typeface="Times New Roman" pitchFamily="18" charset="0"/>
                          <a:cs typeface="Times New Roman" pitchFamily="18" charset="0"/>
                        </a:rPr>
                        <a:t>год</a:t>
                      </a:r>
                      <a:endParaRPr lang="ru-RU" sz="1600" b="0" i="0" u="none" strike="noStrike" baseline="0" dirty="0">
                        <a:solidFill>
                          <a:schemeClr val="bg1"/>
                        </a:solidFill>
                        <a:latin typeface="Times New Roman" pitchFamily="18" charset="0"/>
                        <a:cs typeface="Times New Roman" pitchFamily="18" charset="0"/>
                      </a:endParaRPr>
                    </a:p>
                  </a:txBody>
                  <a:tcPr marL="0" marR="0" marT="0" marB="0" anchor="b">
                    <a:solidFill>
                      <a:schemeClr val="accent6">
                        <a:lumMod val="40000"/>
                        <a:lumOff val="60000"/>
                      </a:schemeClr>
                    </a:solidFill>
                  </a:tcPr>
                </a:tc>
                <a:tc hMerge="1">
                  <a:txBody>
                    <a:bodyPr/>
                    <a:lstStyle/>
                    <a:p>
                      <a:endParaRPr lang="ru-RU"/>
                    </a:p>
                  </a:txBody>
                  <a:tcPr/>
                </a:tc>
              </a:tr>
              <a:tr h="428632">
                <a:tc>
                  <a:txBody>
                    <a:bodyPr/>
                    <a:lstStyle/>
                    <a:p>
                      <a:pPr algn="ctr" fontAlgn="ctr"/>
                      <a:r>
                        <a:rPr lang="ru-RU" sz="1600" u="none" strike="noStrike" baseline="0" dirty="0">
                          <a:latin typeface="Times New Roman" pitchFamily="18" charset="0"/>
                          <a:cs typeface="Times New Roman" pitchFamily="18" charset="0"/>
                        </a:rPr>
                        <a:t>План</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600" u="none" strike="noStrike" baseline="0" dirty="0">
                          <a:latin typeface="Times New Roman" pitchFamily="18" charset="0"/>
                          <a:cs typeface="Times New Roman" pitchFamily="18" charset="0"/>
                        </a:rPr>
                        <a:t>Факт</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600" u="none" strike="noStrike" baseline="0" dirty="0">
                          <a:latin typeface="Times New Roman" pitchFamily="18" charset="0"/>
                          <a:cs typeface="Times New Roman" pitchFamily="18" charset="0"/>
                        </a:rPr>
                        <a:t>План</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600" u="none" strike="noStrike" baseline="0" dirty="0">
                          <a:latin typeface="Times New Roman" pitchFamily="18" charset="0"/>
                          <a:cs typeface="Times New Roman" pitchFamily="18" charset="0"/>
                        </a:rPr>
                        <a:t>Факт</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600" u="none" strike="noStrike" baseline="0" dirty="0">
                          <a:latin typeface="Times New Roman" pitchFamily="18" charset="0"/>
                          <a:cs typeface="Times New Roman" pitchFamily="18" charset="0"/>
                        </a:rPr>
                        <a:t>План</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c>
                  <a:txBody>
                    <a:bodyPr/>
                    <a:lstStyle/>
                    <a:p>
                      <a:pPr algn="ctr" fontAlgn="ctr"/>
                      <a:r>
                        <a:rPr lang="ru-RU" sz="1600" u="none" strike="noStrike" baseline="0" dirty="0">
                          <a:latin typeface="Times New Roman" pitchFamily="18" charset="0"/>
                          <a:cs typeface="Times New Roman" pitchFamily="18" charset="0"/>
                        </a:rPr>
                        <a:t>Факт</a:t>
                      </a:r>
                      <a:endParaRPr lang="ru-RU" sz="1600" b="0" i="0" u="none" strike="noStrike" baseline="0" dirty="0">
                        <a:latin typeface="Times New Roman" pitchFamily="18" charset="0"/>
                        <a:cs typeface="Times New Roman" pitchFamily="18" charset="0"/>
                      </a:endParaRPr>
                    </a:p>
                  </a:txBody>
                  <a:tcPr marL="0" marR="0" marT="0" marB="0" anchor="ctr">
                    <a:solidFill>
                      <a:schemeClr val="accent6">
                        <a:lumMod val="40000"/>
                        <a:lumOff val="60000"/>
                      </a:schemeClr>
                    </a:solidFill>
                  </a:tcPr>
                </a:tc>
              </a:tr>
              <a:tr h="428632">
                <a:tc>
                  <a:txBody>
                    <a:bodyPr/>
                    <a:lstStyle/>
                    <a:p>
                      <a:pPr algn="ctr"/>
                      <a:r>
                        <a:rPr lang="ru-RU" b="1" dirty="0" smtClean="0">
                          <a:latin typeface="Times New Roman" pitchFamily="18" charset="0"/>
                          <a:cs typeface="Times New Roman" pitchFamily="18" charset="0"/>
                        </a:rPr>
                        <a:t>268 377,9</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b="1" dirty="0" smtClean="0">
                          <a:latin typeface="Times New Roman" pitchFamily="18" charset="0"/>
                          <a:cs typeface="Times New Roman" pitchFamily="18" charset="0"/>
                        </a:rPr>
                        <a:t>233 894,9</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b="1" dirty="0" smtClean="0">
                          <a:latin typeface="Times New Roman" pitchFamily="18" charset="0"/>
                          <a:cs typeface="Times New Roman" pitchFamily="18" charset="0"/>
                        </a:rPr>
                        <a:t>281 383,2</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b="1" dirty="0" smtClean="0">
                          <a:latin typeface="Times New Roman" pitchFamily="18" charset="0"/>
                          <a:cs typeface="Times New Roman" pitchFamily="18" charset="0"/>
                        </a:rPr>
                        <a:t>230 422,1</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b="1" dirty="0" smtClean="0">
                          <a:latin typeface="Times New Roman" pitchFamily="18" charset="0"/>
                          <a:cs typeface="Times New Roman" pitchFamily="18" charset="0"/>
                        </a:rPr>
                        <a:t>291 945,1</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a:r>
                        <a:rPr lang="ru-RU" b="1" dirty="0" smtClean="0">
                          <a:latin typeface="Times New Roman" pitchFamily="18" charset="0"/>
                          <a:cs typeface="Times New Roman" pitchFamily="18" charset="0"/>
                        </a:rPr>
                        <a:t>248 552,9</a:t>
                      </a:r>
                      <a:endParaRPr lang="ru-RU" b="1" dirty="0">
                        <a:latin typeface="Times New Roman" pitchFamily="18" charset="0"/>
                        <a:cs typeface="Times New Roman" pitchFamily="18" charset="0"/>
                      </a:endParaRPr>
                    </a:p>
                  </a:txBody>
                  <a:tcPr marL="9525" marR="9525" marT="9525" marB="0" anchor="ctr">
                    <a:solidFill>
                      <a:schemeClr val="accent6">
                        <a:lumMod val="40000"/>
                        <a:lumOff val="60000"/>
                      </a:schemeClr>
                    </a:solidFill>
                  </a:tcPr>
                </a:tc>
              </a:tr>
            </a:tbl>
          </a:graphicData>
        </a:graphic>
      </p:graphicFrame>
      <p:graphicFrame>
        <p:nvGraphicFramePr>
          <p:cNvPr id="224285" name="Диаграмма 4"/>
          <p:cNvGraphicFramePr>
            <a:graphicFrameLocks/>
          </p:cNvGraphicFramePr>
          <p:nvPr/>
        </p:nvGraphicFramePr>
        <p:xfrm>
          <a:off x="488950" y="1362075"/>
          <a:ext cx="8094663" cy="3702050"/>
        </p:xfrm>
        <a:graphic>
          <a:graphicData uri="http://schemas.openxmlformats.org/presentationml/2006/ole">
            <p:oleObj spid="_x0000_s224285" r:id="rId3" imgW="8096190" imgH="3706689" progId="Excel.Char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9" name="Заголовок 1"/>
          <p:cNvSpPr>
            <a:spLocks noGrp="1"/>
          </p:cNvSpPr>
          <p:nvPr>
            <p:ph type="title" idx="4294967295"/>
          </p:nvPr>
        </p:nvSpPr>
        <p:spPr>
          <a:xfrm>
            <a:off x="285750" y="188913"/>
            <a:ext cx="8643938" cy="1152525"/>
          </a:xfrm>
        </p:spPr>
        <p:txBody>
          <a:bodyPr/>
          <a:lstStyle/>
          <a:p>
            <a:pPr eaLnBrk="1" hangingPunct="1"/>
            <a:r>
              <a:rPr lang="ru-RU" sz="2200" b="1" smtClean="0">
                <a:solidFill>
                  <a:srgbClr val="7030A0"/>
                </a:solidFill>
                <a:latin typeface="Times New Roman" pitchFamily="18" charset="0"/>
                <a:cs typeface="Times New Roman" pitchFamily="18" charset="0"/>
              </a:rPr>
              <a:t>Структура расходов бюджета Артемовского городского округа по разделу 1000 «Социальная политика» в 2018 </a:t>
            </a:r>
            <a:r>
              <a:rPr lang="ru-RU" sz="2000" b="1" smtClean="0">
                <a:solidFill>
                  <a:srgbClr val="7030A0"/>
                </a:solidFill>
                <a:latin typeface="Times New Roman" pitchFamily="18" charset="0"/>
                <a:cs typeface="Times New Roman" pitchFamily="18" charset="0"/>
              </a:rPr>
              <a:t>году</a:t>
            </a:r>
            <a:endParaRPr lang="ru-RU" sz="2000" smtClean="0">
              <a:solidFill>
                <a:srgbClr val="7030A0"/>
              </a:solidFill>
            </a:endParaRPr>
          </a:p>
        </p:txBody>
      </p:sp>
      <p:graphicFrame>
        <p:nvGraphicFramePr>
          <p:cNvPr id="163898" name="Group 58"/>
          <p:cNvGraphicFramePr>
            <a:graphicFrameLocks noGrp="1"/>
          </p:cNvGraphicFramePr>
          <p:nvPr>
            <p:ph sz="half" idx="4294967295"/>
          </p:nvPr>
        </p:nvGraphicFramePr>
        <p:xfrm>
          <a:off x="285750" y="4273550"/>
          <a:ext cx="8643938" cy="2381250"/>
        </p:xfrm>
        <a:graphic>
          <a:graphicData uri="http://schemas.openxmlformats.org/drawingml/2006/table">
            <a:tbl>
              <a:tblPr>
                <a:tableStyleId>{D7AC3CCA-C797-4891-BE02-D94E43425B78}</a:tableStyleId>
              </a:tblPr>
              <a:tblGrid>
                <a:gridCol w="2390439"/>
                <a:gridCol w="490893"/>
                <a:gridCol w="1441487"/>
                <a:gridCol w="1439846"/>
                <a:gridCol w="1441487"/>
                <a:gridCol w="1439845"/>
              </a:tblGrid>
              <a:tr h="31591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Наименование показателя</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Разд.,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err="1" smtClean="0">
                          <a:ln>
                            <a:noFill/>
                          </a:ln>
                          <a:effectLst/>
                          <a:latin typeface="Times New Roman" pitchFamily="18" charset="0"/>
                          <a:cs typeface="Times New Roman" pitchFamily="18" charset="0"/>
                        </a:rPr>
                        <a:t>Подр</a:t>
                      </a:r>
                      <a:r>
                        <a:rPr kumimoji="0" lang="ru-RU" sz="1400" u="none" strike="noStrike" cap="none" normalizeH="0" baseline="0" dirty="0" smtClean="0">
                          <a:ln>
                            <a:noFill/>
                          </a:ln>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2018 год</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91908">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План</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Факт</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исполнения </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Структура, в %</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r>
              <a:tr h="41135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    СОЦИАЛЬНАЯ ПОЛИТИКА</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1000</a:t>
                      </a:r>
                      <a:endParaRPr kumimoji="0" 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291 945,1 </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248 552,9</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85,1</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100,0</a:t>
                      </a:r>
                    </a:p>
                  </a:txBody>
                  <a:tcPr marL="9525" marR="9525" marT="9525" marB="0" anchor="ctr" horzOverflow="overflow">
                    <a:solidFill>
                      <a:schemeClr val="accent6">
                        <a:lumMod val="40000"/>
                        <a:lumOff val="60000"/>
                      </a:schemeClr>
                    </a:solidFill>
                  </a:tcPr>
                </a:tc>
              </a:tr>
              <a:tr h="23873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Пенсионное обеспечение</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1001</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10 266,0</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10 084,4</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98,2</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4,0</a:t>
                      </a:r>
                    </a:p>
                  </a:txBody>
                  <a:tcPr marL="9525" marR="9525" marT="9525" marB="0" anchor="ctr" horzOverflow="overflow">
                    <a:solidFill>
                      <a:schemeClr val="accent6">
                        <a:lumMod val="40000"/>
                        <a:lumOff val="60000"/>
                      </a:schemeClr>
                    </a:solidFill>
                  </a:tcPr>
                </a:tc>
              </a:tr>
              <a:tr h="41105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Социальное обеспечение населения</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1003</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265 701,1</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222 679,8</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83,8</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89,6</a:t>
                      </a:r>
                    </a:p>
                  </a:txBody>
                  <a:tcPr marL="9525" marR="9525" marT="9525" marB="0" anchor="ctr" horzOverflow="overflow">
                    <a:solidFill>
                      <a:schemeClr val="accent6">
                        <a:lumMod val="40000"/>
                        <a:lumOff val="60000"/>
                      </a:schemeClr>
                    </a:solidFill>
                  </a:tcPr>
                </a:tc>
              </a:tr>
              <a:tr h="5624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Другие вопросы в области социальной политики</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1006</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15 978,0</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15 788,7</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98,8</a:t>
                      </a: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6,4</a:t>
                      </a:r>
                    </a:p>
                  </a:txBody>
                  <a:tcPr marL="9525" marR="9525" marT="9525" marB="0" anchor="ctr" horzOverflow="overflow">
                    <a:solidFill>
                      <a:schemeClr val="accent6">
                        <a:lumMod val="40000"/>
                        <a:lumOff val="60000"/>
                      </a:schemeClr>
                    </a:solidFill>
                  </a:tcPr>
                </a:tc>
              </a:tr>
            </a:tbl>
          </a:graphicData>
        </a:graphic>
      </p:graphicFrame>
      <p:graphicFrame>
        <p:nvGraphicFramePr>
          <p:cNvPr id="225328" name="Диаграмма 5"/>
          <p:cNvGraphicFramePr>
            <a:graphicFrameLocks/>
          </p:cNvGraphicFramePr>
          <p:nvPr/>
        </p:nvGraphicFramePr>
        <p:xfrm>
          <a:off x="704850" y="1290638"/>
          <a:ext cx="7734300" cy="2909887"/>
        </p:xfrm>
        <a:graphic>
          <a:graphicData uri="http://schemas.openxmlformats.org/presentationml/2006/ole">
            <p:oleObj spid="_x0000_s225328" r:id="rId3" imgW="7730398" imgH="2908044"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50825" y="260350"/>
            <a:ext cx="8642350" cy="882650"/>
          </a:xfrm>
        </p:spPr>
        <p:txBody>
          <a:bodyPr rtlCol="0">
            <a:normAutofit fontScale="90000"/>
          </a:bodyPr>
          <a:lstStyle/>
          <a:p>
            <a:pPr eaLnBrk="1" fontAlgn="auto" hangingPunct="1">
              <a:spcAft>
                <a:spcPts val="0"/>
              </a:spcAft>
              <a:defRPr/>
            </a:pPr>
            <a:r>
              <a:rPr lang="ru-RU" sz="2400" b="1" dirty="0" smtClean="0">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подразделу 1003 «Социальное обеспечение населения»  в 2018 году</a:t>
            </a:r>
          </a:p>
        </p:txBody>
      </p:sp>
      <p:sp>
        <p:nvSpPr>
          <p:cNvPr id="239618" name="AutoShape 4"/>
          <p:cNvSpPr>
            <a:spLocks noChangeArrowheads="1"/>
          </p:cNvSpPr>
          <p:nvPr/>
        </p:nvSpPr>
        <p:spPr bwMode="auto">
          <a:xfrm rot="-5400000">
            <a:off x="3571875" y="2714626"/>
            <a:ext cx="2643187" cy="2214562"/>
          </a:xfrm>
          <a:prstGeom prst="upDownArrowCallout">
            <a:avLst>
              <a:gd name="adj1" fmla="val 24998"/>
              <a:gd name="adj2" fmla="val 24998"/>
              <a:gd name="adj3" fmla="val 16921"/>
              <a:gd name="adj4" fmla="val 50000"/>
            </a:avLst>
          </a:prstGeom>
          <a:solidFill>
            <a:srgbClr val="FF66CC"/>
          </a:solidFill>
          <a:ln w="19050">
            <a:solidFill>
              <a:srgbClr val="FF00FF"/>
            </a:solidFill>
            <a:miter lim="800000"/>
            <a:headEnd/>
            <a:tailEnd/>
          </a:ln>
        </p:spPr>
        <p:txBody>
          <a:bodyPr vert="eaVert" wrap="none" anchor="ctr"/>
          <a:lstStyle/>
          <a:p>
            <a:pPr algn="ctr"/>
            <a:r>
              <a:rPr lang="ru-RU" sz="2400" b="1">
                <a:latin typeface="Times New Roman" pitchFamily="18" charset="0"/>
              </a:rPr>
              <a:t>222 679,8</a:t>
            </a:r>
          </a:p>
          <a:p>
            <a:pPr algn="ctr"/>
            <a:r>
              <a:rPr lang="ru-RU" sz="2400" b="1">
                <a:latin typeface="Times New Roman" pitchFamily="18" charset="0"/>
              </a:rPr>
              <a:t>тыс. руб.</a:t>
            </a:r>
          </a:p>
        </p:txBody>
      </p:sp>
      <p:sp>
        <p:nvSpPr>
          <p:cNvPr id="239619" name="Line 16"/>
          <p:cNvSpPr>
            <a:spLocks noChangeShapeType="1"/>
          </p:cNvSpPr>
          <p:nvPr/>
        </p:nvSpPr>
        <p:spPr bwMode="auto">
          <a:xfrm>
            <a:off x="285750" y="1214438"/>
            <a:ext cx="8496300" cy="0"/>
          </a:xfrm>
          <a:prstGeom prst="line">
            <a:avLst/>
          </a:prstGeom>
          <a:noFill/>
          <a:ln w="47625" cmpd="dbl">
            <a:solidFill>
              <a:schemeClr val="accent2"/>
            </a:solidFill>
            <a:round/>
            <a:headEnd/>
            <a:tailEnd/>
          </a:ln>
        </p:spPr>
        <p:txBody>
          <a:bodyPr/>
          <a:lstStyle/>
          <a:p>
            <a:endParaRPr lang="ru-RU"/>
          </a:p>
        </p:txBody>
      </p:sp>
      <p:sp>
        <p:nvSpPr>
          <p:cNvPr id="18" name="Прямоугольник 17"/>
          <p:cNvSpPr/>
          <p:nvPr/>
        </p:nvSpPr>
        <p:spPr>
          <a:xfrm>
            <a:off x="357188" y="5715000"/>
            <a:ext cx="3357562" cy="92868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Выплата материальной помощи Почетным гражданам Артемовского городского округа (19 получателей) –220,0 тыс. руб. </a:t>
            </a:r>
          </a:p>
        </p:txBody>
      </p:sp>
      <p:sp>
        <p:nvSpPr>
          <p:cNvPr id="27" name="Прямоугольник 26"/>
          <p:cNvSpPr/>
          <p:nvPr/>
        </p:nvSpPr>
        <p:spPr>
          <a:xfrm>
            <a:off x="6072188" y="1285875"/>
            <a:ext cx="2928937" cy="15716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 за счет средств федерального бюджета –  31 053,9 тыс. руб.</a:t>
            </a:r>
          </a:p>
        </p:txBody>
      </p:sp>
      <p:sp>
        <p:nvSpPr>
          <p:cNvPr id="30" name="Прямоугольник 29"/>
          <p:cNvSpPr/>
          <p:nvPr/>
        </p:nvSpPr>
        <p:spPr>
          <a:xfrm>
            <a:off x="285750" y="1357313"/>
            <a:ext cx="3429000" cy="15001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Осуществление государственного полномочия Свердловской области  по предоставлению гражданам субсидий на оплату жилого помещения и коммунальных услуг за счет средств областного бюджета – </a:t>
            </a:r>
          </a:p>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55 909,4 тыс. руб. </a:t>
            </a:r>
          </a:p>
        </p:txBody>
      </p:sp>
      <p:sp>
        <p:nvSpPr>
          <p:cNvPr id="31" name="Прямоугольник 30"/>
          <p:cNvSpPr/>
          <p:nvPr/>
        </p:nvSpPr>
        <p:spPr>
          <a:xfrm>
            <a:off x="323850" y="2928938"/>
            <a:ext cx="3390900" cy="17145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Осуществление государственного полномочия Свердловской области  по предоставлению отдельным категориям граждан компенсации расходов на оплату жилого помещения и коммунальных услуг за счет средств областного бюджета – </a:t>
            </a:r>
          </a:p>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122 313,4 тыс. руб</a:t>
            </a:r>
            <a:r>
              <a:rPr lang="ru-RU" sz="1400" b="1" dirty="0">
                <a:solidFill>
                  <a:schemeClr val="tx1"/>
                </a:solidFill>
              </a:rPr>
              <a:t>.</a:t>
            </a:r>
            <a:endParaRPr lang="ru-RU" sz="1400" b="1" dirty="0">
              <a:solidFill>
                <a:schemeClr val="tx1"/>
              </a:solidFill>
              <a:latin typeface="Times New Roman" pitchFamily="18" charset="0"/>
              <a:cs typeface="Times New Roman" pitchFamily="18" charset="0"/>
            </a:endParaRPr>
          </a:p>
        </p:txBody>
      </p:sp>
      <p:sp>
        <p:nvSpPr>
          <p:cNvPr id="33" name="Прямоугольник 32"/>
          <p:cNvSpPr/>
          <p:nvPr/>
        </p:nvSpPr>
        <p:spPr>
          <a:xfrm>
            <a:off x="6072188" y="2928938"/>
            <a:ext cx="2928937" cy="9286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300"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Предоставление социальных выплат молодым семьям на приобретение (строительство) жилья – 9 939,6 тыс. руб. </a:t>
            </a:r>
          </a:p>
          <a:p>
            <a:pPr algn="ctr" fontAlgn="auto">
              <a:spcBef>
                <a:spcPts val="0"/>
              </a:spcBef>
              <a:spcAft>
                <a:spcPts val="0"/>
              </a:spcAft>
              <a:defRPr/>
            </a:pPr>
            <a:endParaRPr lang="ru-RU" sz="1400" b="1" dirty="0">
              <a:solidFill>
                <a:schemeClr val="bg1"/>
              </a:solidFill>
              <a:latin typeface="Times New Roman" pitchFamily="18" charset="0"/>
              <a:cs typeface="Times New Roman" pitchFamily="18" charset="0"/>
            </a:endParaRPr>
          </a:p>
        </p:txBody>
      </p:sp>
      <p:sp>
        <p:nvSpPr>
          <p:cNvPr id="34" name="Прямоугольник 33"/>
          <p:cNvSpPr/>
          <p:nvPr/>
        </p:nvSpPr>
        <p:spPr>
          <a:xfrm>
            <a:off x="357188" y="4714875"/>
            <a:ext cx="3357562" cy="9286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Выплата материальной помощи малоимущим гражданам и погорельцам – 46,0 тыс. руб. </a:t>
            </a:r>
          </a:p>
        </p:txBody>
      </p:sp>
      <p:sp>
        <p:nvSpPr>
          <p:cNvPr id="36" name="Прямоугольник 35"/>
          <p:cNvSpPr/>
          <p:nvPr/>
        </p:nvSpPr>
        <p:spPr>
          <a:xfrm>
            <a:off x="6072188" y="3929063"/>
            <a:ext cx="2928937" cy="121443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Приобретение жилья гражданам и молодым специалистам, проживающим и работающим в сельской местности – </a:t>
            </a:r>
          </a:p>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3 069,3  тыс. руб. </a:t>
            </a:r>
          </a:p>
        </p:txBody>
      </p:sp>
      <p:sp>
        <p:nvSpPr>
          <p:cNvPr id="12" name="Прямоугольник 11"/>
          <p:cNvSpPr/>
          <p:nvPr/>
        </p:nvSpPr>
        <p:spPr>
          <a:xfrm>
            <a:off x="6072188" y="5214938"/>
            <a:ext cx="2928937" cy="14287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Доставка  малоимущих жителей сельской местности к месту проведения профилактических </a:t>
            </a:r>
            <a:r>
              <a:rPr lang="ru-RU" sz="1300" b="1" dirty="0" err="1">
                <a:solidFill>
                  <a:schemeClr val="tx1"/>
                </a:solidFill>
                <a:latin typeface="Times New Roman" pitchFamily="18" charset="0"/>
                <a:cs typeface="Times New Roman" pitchFamily="18" charset="0"/>
              </a:rPr>
              <a:t>флюрографических</a:t>
            </a:r>
            <a:r>
              <a:rPr lang="ru-RU" sz="1300" b="1" dirty="0">
                <a:solidFill>
                  <a:schemeClr val="tx1"/>
                </a:solidFill>
                <a:latin typeface="Times New Roman" pitchFamily="18" charset="0"/>
                <a:cs typeface="Times New Roman" pitchFamily="18" charset="0"/>
              </a:rPr>
              <a:t> осмотров – </a:t>
            </a:r>
          </a:p>
          <a:p>
            <a:pPr algn="ctr" fontAlgn="auto">
              <a:spcBef>
                <a:spcPts val="0"/>
              </a:spcBef>
              <a:spcAft>
                <a:spcPts val="0"/>
              </a:spcAft>
              <a:defRPr/>
            </a:pPr>
            <a:r>
              <a:rPr lang="ru-RU" sz="1300" b="1" dirty="0">
                <a:solidFill>
                  <a:schemeClr val="tx1"/>
                </a:solidFill>
                <a:latin typeface="Times New Roman" pitchFamily="18" charset="0"/>
                <a:cs typeface="Times New Roman" pitchFamily="18" charset="0"/>
              </a:rPr>
              <a:t>42,3 тыс. руб.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Содержимое 2"/>
          <p:cNvSpPr>
            <a:spLocks noGrp="1"/>
          </p:cNvSpPr>
          <p:nvPr>
            <p:ph idx="4294967295"/>
          </p:nvPr>
        </p:nvSpPr>
        <p:spPr>
          <a:xfrm>
            <a:off x="250825" y="1773238"/>
            <a:ext cx="8642350" cy="1800225"/>
          </a:xfrm>
        </p:spPr>
        <p:txBody>
          <a:bodyPr/>
          <a:lstStyle/>
          <a:p>
            <a:pPr algn="ctr" eaLnBrk="1" hangingPunct="1">
              <a:buFont typeface="Wingdings" pitchFamily="2" charset="2"/>
              <a:buNone/>
            </a:pPr>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на физическую культуру и спорт в 2018 году составили -   54 219,0 тыс. руб.</a:t>
            </a:r>
          </a:p>
          <a:p>
            <a:pPr algn="ctr" eaLnBrk="1" hangingPunct="1">
              <a:buFontTx/>
              <a:buChar char="-"/>
            </a:pPr>
            <a:endParaRPr lang="ru-RU" sz="2800" smtClean="0">
              <a:latin typeface="Times New Roman" pitchFamily="18" charset="0"/>
              <a:cs typeface="Times New Roman" pitchFamily="18" charset="0"/>
            </a:endParaRPr>
          </a:p>
          <a:p>
            <a:pPr eaLnBrk="1" hangingPunct="1"/>
            <a:endParaRPr lang="ru-RU" smtClean="0"/>
          </a:p>
        </p:txBody>
      </p:sp>
      <p:pic>
        <p:nvPicPr>
          <p:cNvPr id="240642" name="Рисунок 3" descr="mao_56_1.jpg"/>
          <p:cNvPicPr>
            <a:picLocks noChangeAspect="1"/>
          </p:cNvPicPr>
          <p:nvPr/>
        </p:nvPicPr>
        <p:blipFill>
          <a:blip r:embed="rId2"/>
          <a:srcRect/>
          <a:stretch>
            <a:fillRect/>
          </a:stretch>
        </p:blipFill>
        <p:spPr bwMode="auto">
          <a:xfrm>
            <a:off x="0" y="4581525"/>
            <a:ext cx="2916238" cy="2276475"/>
          </a:xfrm>
          <a:prstGeom prst="rect">
            <a:avLst/>
          </a:prstGeom>
          <a:noFill/>
          <a:ln w="9525">
            <a:noFill/>
            <a:miter lim="800000"/>
            <a:headEnd/>
            <a:tailEnd/>
          </a:ln>
        </p:spPr>
      </p:pic>
      <p:pic>
        <p:nvPicPr>
          <p:cNvPr id="240643" name="Рисунок 5" descr="DSC04493.JPG"/>
          <p:cNvPicPr>
            <a:picLocks noChangeAspect="1"/>
          </p:cNvPicPr>
          <p:nvPr/>
        </p:nvPicPr>
        <p:blipFill>
          <a:blip r:embed="rId3"/>
          <a:srcRect/>
          <a:stretch>
            <a:fillRect/>
          </a:stretch>
        </p:blipFill>
        <p:spPr bwMode="auto">
          <a:xfrm>
            <a:off x="5940425" y="4581525"/>
            <a:ext cx="3203575" cy="2276475"/>
          </a:xfrm>
          <a:prstGeom prst="rect">
            <a:avLst/>
          </a:prstGeom>
          <a:noFill/>
          <a:ln w="9525">
            <a:noFill/>
            <a:miter lim="800000"/>
            <a:headEnd/>
            <a:tailEnd/>
          </a:ln>
        </p:spPr>
      </p:pic>
      <p:pic>
        <p:nvPicPr>
          <p:cNvPr id="240644" name="Рисунок 4" descr="wa_08_md.jpg"/>
          <p:cNvPicPr>
            <a:picLocks noChangeAspect="1"/>
          </p:cNvPicPr>
          <p:nvPr/>
        </p:nvPicPr>
        <p:blipFill>
          <a:blip r:embed="rId4"/>
          <a:srcRect/>
          <a:stretch>
            <a:fillRect/>
          </a:stretch>
        </p:blipFill>
        <p:spPr bwMode="auto">
          <a:xfrm>
            <a:off x="2771775" y="4562475"/>
            <a:ext cx="3084513"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83" name="Заголовок 5"/>
          <p:cNvSpPr>
            <a:spLocks noGrp="1"/>
          </p:cNvSpPr>
          <p:nvPr>
            <p:ph type="title" idx="4294967295"/>
          </p:nvPr>
        </p:nvSpPr>
        <p:spPr>
          <a:xfrm>
            <a:off x="250825" y="0"/>
            <a:ext cx="8642350" cy="1628775"/>
          </a:xfrm>
        </p:spPr>
        <p:txBody>
          <a:bodyPr/>
          <a:lstStyle/>
          <a:p>
            <a:pPr eaLnBrk="1" hangingPunct="1"/>
            <a:r>
              <a:rPr lang="ru-RU" sz="2800" b="1" smtClean="0">
                <a:solidFill>
                  <a:srgbClr val="7030A0"/>
                </a:solidFill>
                <a:latin typeface="Times New Roman" pitchFamily="18" charset="0"/>
                <a:cs typeface="Times New Roman" pitchFamily="18" charset="0"/>
              </a:rPr>
              <a:t>Расходы бюджета Артемовского городского округа по разделу 1100 «Физическая культура и спорт» </a:t>
            </a:r>
            <a:br>
              <a:rPr lang="ru-RU" sz="2800" b="1" smtClean="0">
                <a:solidFill>
                  <a:srgbClr val="7030A0"/>
                </a:solidFill>
                <a:latin typeface="Times New Roman" pitchFamily="18" charset="0"/>
                <a:cs typeface="Times New Roman" pitchFamily="18" charset="0"/>
              </a:rPr>
            </a:br>
            <a:r>
              <a:rPr lang="ru-RU" sz="2800" b="1" smtClean="0">
                <a:solidFill>
                  <a:srgbClr val="7030A0"/>
                </a:solidFill>
                <a:latin typeface="Times New Roman" pitchFamily="18" charset="0"/>
                <a:cs typeface="Times New Roman" pitchFamily="18" charset="0"/>
              </a:rPr>
              <a:t>в 2016-2018 год</a:t>
            </a:r>
            <a:r>
              <a:rPr lang="ru-RU" sz="2800" b="1" smtClean="0">
                <a:solidFill>
                  <a:srgbClr val="7030A0"/>
                </a:solidFill>
                <a:latin typeface="Times New Roman" pitchFamily="18" charset="0"/>
              </a:rPr>
              <a:t>ах</a:t>
            </a:r>
          </a:p>
        </p:txBody>
      </p:sp>
      <p:sp>
        <p:nvSpPr>
          <p:cNvPr id="228384" name="Содержимое 2"/>
          <p:cNvSpPr>
            <a:spLocks noGrp="1"/>
          </p:cNvSpPr>
          <p:nvPr>
            <p:ph sz="half" idx="4294967295"/>
          </p:nvPr>
        </p:nvSpPr>
        <p:spPr>
          <a:xfrm>
            <a:off x="0" y="1770063"/>
            <a:ext cx="4038600" cy="4525962"/>
          </a:xfrm>
        </p:spPr>
        <p:txBody>
          <a:bodyPr/>
          <a:lstStyle/>
          <a:p>
            <a:pPr eaLnBrk="1" hangingPunct="1">
              <a:buFont typeface="Wingdings" pitchFamily="2" charset="2"/>
              <a:buNone/>
            </a:pPr>
            <a:r>
              <a:rPr lang="ru-RU" sz="1700" smtClean="0"/>
              <a:t>	</a:t>
            </a:r>
            <a:endParaRPr lang="ru-RU" sz="1800" smtClean="0">
              <a:latin typeface="Times New Roman" pitchFamily="18" charset="0"/>
              <a:cs typeface="Times New Roman" pitchFamily="18" charset="0"/>
            </a:endParaRPr>
          </a:p>
          <a:p>
            <a:pPr eaLnBrk="1" hangingPunct="1">
              <a:buFont typeface="Wingdings" pitchFamily="2" charset="2"/>
              <a:buNone/>
            </a:pPr>
            <a:endParaRPr lang="ru-RU" sz="1700" smtClean="0"/>
          </a:p>
        </p:txBody>
      </p:sp>
      <p:graphicFrame>
        <p:nvGraphicFramePr>
          <p:cNvPr id="166947" name="Group 35"/>
          <p:cNvGraphicFramePr>
            <a:graphicFrameLocks noGrp="1"/>
          </p:cNvGraphicFramePr>
          <p:nvPr>
            <p:ph sz="half" idx="4294967295"/>
          </p:nvPr>
        </p:nvGraphicFramePr>
        <p:xfrm>
          <a:off x="250825" y="4929188"/>
          <a:ext cx="8712200" cy="1785937"/>
        </p:xfrm>
        <a:graphic>
          <a:graphicData uri="http://schemas.openxmlformats.org/drawingml/2006/table">
            <a:tbl>
              <a:tblPr>
                <a:tableStyleId>{D7AC3CCA-C797-4891-BE02-D94E43425B78}</a:tableStyleId>
              </a:tblPr>
              <a:tblGrid>
                <a:gridCol w="1523649"/>
                <a:gridCol w="1381207"/>
                <a:gridCol w="1379606"/>
                <a:gridCol w="1523649"/>
                <a:gridCol w="1379606"/>
                <a:gridCol w="1525250"/>
              </a:tblGrid>
              <a:tr h="529778">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2016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2017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2018 год</a:t>
                      </a:r>
                      <a:endParaRPr kumimoji="0" lang="ru-RU"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hMerge="1">
                  <a:txBody>
                    <a:bodyPr/>
                    <a:lstStyle/>
                    <a:p>
                      <a:endParaRPr lang="ru-RU"/>
                    </a:p>
                  </a:txBody>
                  <a:tcPr/>
                </a:tc>
              </a:tr>
              <a:tr h="52795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smtClean="0">
                          <a:ln>
                            <a:noFill/>
                          </a:ln>
                          <a:effectLst/>
                          <a:latin typeface="Times New Roman" pitchFamily="18" charset="0"/>
                          <a:cs typeface="Times New Roman" pitchFamily="18" charset="0"/>
                        </a:rPr>
                        <a:t>План</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smtClean="0">
                          <a:ln>
                            <a:noFill/>
                          </a:ln>
                          <a:effectLst/>
                          <a:latin typeface="Times New Roman" pitchFamily="18" charset="0"/>
                          <a:cs typeface="Times New Roman" pitchFamily="18" charset="0"/>
                        </a:rPr>
                        <a:t>Факт</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План</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Факт</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План</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u="none" strike="noStrike" cap="none" normalizeH="0" baseline="0" dirty="0" smtClean="0">
                          <a:ln>
                            <a:noFill/>
                          </a:ln>
                          <a:effectLst/>
                          <a:latin typeface="Times New Roman" pitchFamily="18" charset="0"/>
                          <a:cs typeface="Times New Roman" pitchFamily="18" charset="0"/>
                        </a:rPr>
                        <a:t>Факт</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r>
              <a:tr h="728216">
                <a:tc>
                  <a:txBody>
                    <a:bodyPr/>
                    <a:lstStyle/>
                    <a:p>
                      <a:pPr algn="ctr"/>
                      <a:r>
                        <a:rPr lang="ru-RU" sz="2000" b="1" dirty="0" smtClean="0">
                          <a:latin typeface="Times New Roman" pitchFamily="18" charset="0"/>
                          <a:cs typeface="Times New Roman" pitchFamily="18" charset="0"/>
                        </a:rPr>
                        <a:t>18 166,3</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16 954,8</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24622,4</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20244,8</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66 688,2</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54 219,0</a:t>
                      </a:r>
                      <a:endParaRPr lang="ru-RU" sz="2000" b="1" dirty="0">
                        <a:latin typeface="Times New Roman" pitchFamily="18" charset="0"/>
                        <a:cs typeface="Times New Roman" pitchFamily="18" charset="0"/>
                      </a:endParaRPr>
                    </a:p>
                  </a:txBody>
                  <a:tcPr marL="0" marR="0" marT="0" marB="0" anchor="ctr" horzOverflow="overflow">
                    <a:solidFill>
                      <a:schemeClr val="accent6">
                        <a:lumMod val="40000"/>
                        <a:lumOff val="60000"/>
                      </a:schemeClr>
                    </a:solidFill>
                  </a:tcPr>
                </a:tc>
              </a:tr>
            </a:tbl>
          </a:graphicData>
        </a:graphic>
      </p:graphicFrame>
      <p:graphicFrame>
        <p:nvGraphicFramePr>
          <p:cNvPr id="228382" name="Диаграмма 7"/>
          <p:cNvGraphicFramePr>
            <a:graphicFrameLocks/>
          </p:cNvGraphicFramePr>
          <p:nvPr/>
        </p:nvGraphicFramePr>
        <p:xfrm>
          <a:off x="776288" y="1433513"/>
          <a:ext cx="7734300" cy="3417887"/>
        </p:xfrm>
        <a:graphic>
          <a:graphicData uri="http://schemas.openxmlformats.org/presentationml/2006/ole">
            <p:oleObj spid="_x0000_s228382" r:id="rId3" imgW="7736494" imgH="3420152" progId="Excel.Chart.8">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Box 11"/>
          <p:cNvSpPr txBox="1">
            <a:spLocks noChangeArrowheads="1"/>
          </p:cNvSpPr>
          <p:nvPr/>
        </p:nvSpPr>
        <p:spPr bwMode="auto">
          <a:xfrm>
            <a:off x="214313" y="142875"/>
            <a:ext cx="8715375" cy="1200150"/>
          </a:xfrm>
          <a:prstGeom prst="rect">
            <a:avLst/>
          </a:prstGeom>
          <a:noFill/>
          <a:ln w="9525">
            <a:noFill/>
            <a:miter lim="800000"/>
            <a:headEnd/>
            <a:tailEnd/>
          </a:ln>
        </p:spPr>
        <p:txBody>
          <a:bodyPr>
            <a:spAutoFit/>
          </a:bodyPr>
          <a:lstStyle/>
          <a:p>
            <a:pPr algn="ctr"/>
            <a:r>
              <a:rPr lang="ru-RU" sz="2400" b="1">
                <a:solidFill>
                  <a:srgbClr val="7030A0"/>
                </a:solidFill>
                <a:latin typeface="Times New Roman" pitchFamily="18" charset="0"/>
                <a:cs typeface="Times New Roman" pitchFamily="18" charset="0"/>
              </a:rPr>
              <a:t>Основные направления расходов бюджета Артемовского городского округа по разделу 1100 «Физическая культура и спорт» в 2018 году</a:t>
            </a:r>
          </a:p>
        </p:txBody>
      </p:sp>
      <p:sp>
        <p:nvSpPr>
          <p:cNvPr id="12" name="Скругленный прямоугольник 11"/>
          <p:cNvSpPr/>
          <p:nvPr/>
        </p:nvSpPr>
        <p:spPr>
          <a:xfrm>
            <a:off x="142875" y="1500188"/>
            <a:ext cx="4500563" cy="2000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Организация предоставления услуг в сфере физической культуры и спорта на базе муниципальных бюджетных учреждений физической культуры и спорта «Сигнал» и «Лыжная база «Снежинка» – </a:t>
            </a:r>
          </a:p>
          <a:p>
            <a:pPr algn="ctr">
              <a:defRPr/>
            </a:pPr>
            <a:r>
              <a:rPr lang="ru-RU" sz="1600" b="1" dirty="0">
                <a:solidFill>
                  <a:schemeClr val="tx1"/>
                </a:solidFill>
                <a:latin typeface="Times New Roman" pitchFamily="18" charset="0"/>
                <a:cs typeface="Times New Roman" pitchFamily="18" charset="0"/>
              </a:rPr>
              <a:t>20 361,7 тыс. руб. </a:t>
            </a:r>
          </a:p>
        </p:txBody>
      </p:sp>
      <p:sp>
        <p:nvSpPr>
          <p:cNvPr id="13" name="Скругленный прямоугольник 12"/>
          <p:cNvSpPr/>
          <p:nvPr/>
        </p:nvSpPr>
        <p:spPr>
          <a:xfrm>
            <a:off x="142875" y="3716338"/>
            <a:ext cx="4500563" cy="1008062"/>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itchFamily="18" charset="0"/>
              </a:rPr>
              <a:t>Реконструкция лыжной базы «Снежинка» –26 583,2 тыс. руб. </a:t>
            </a:r>
            <a:endParaRPr lang="ru-RU"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787900" y="1500188"/>
            <a:ext cx="4141788" cy="1000125"/>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Создание спортивных площадок (оснащение спортивным оборудованием) для занятий уличной гимнастикой </a:t>
            </a:r>
            <a:r>
              <a:rPr lang="ru-RU" sz="1600" b="1" dirty="0">
                <a:solidFill>
                  <a:schemeClr val="tx1"/>
                </a:solidFill>
                <a:latin typeface="Times New Roman" pitchFamily="18" charset="0"/>
              </a:rPr>
              <a:t>– </a:t>
            </a:r>
          </a:p>
          <a:p>
            <a:pPr algn="ctr">
              <a:defRPr/>
            </a:pPr>
            <a:r>
              <a:rPr lang="ru-RU" sz="1600" b="1" dirty="0">
                <a:solidFill>
                  <a:schemeClr val="tx1"/>
                </a:solidFill>
                <a:latin typeface="Times New Roman" pitchFamily="18" charset="0"/>
              </a:rPr>
              <a:t>790,1 тыс. руб.</a:t>
            </a:r>
            <a:endParaRPr lang="ru-RU" sz="1600" b="1" dirty="0">
              <a:solidFill>
                <a:schemeClr val="tx1"/>
              </a:solidFill>
              <a:latin typeface="Times New Roman" pitchFamily="18" charset="0"/>
              <a:cs typeface="Times New Roman" pitchFamily="18" charset="0"/>
            </a:endParaRPr>
          </a:p>
        </p:txBody>
      </p:sp>
      <p:sp>
        <p:nvSpPr>
          <p:cNvPr id="17" name="Скругленный прямоугольник 16"/>
          <p:cNvSpPr/>
          <p:nvPr/>
        </p:nvSpPr>
        <p:spPr>
          <a:xfrm>
            <a:off x="4787900" y="2571750"/>
            <a:ext cx="4141788" cy="14287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Поэтапное внедрение Всероссийского физкультурно-спортивного комплекса «Готов к труду и обороне» (ГТО) –</a:t>
            </a:r>
          </a:p>
          <a:p>
            <a:pPr algn="ctr">
              <a:defRPr/>
            </a:pPr>
            <a:r>
              <a:rPr lang="ru-RU" sz="1600" b="1" dirty="0">
                <a:solidFill>
                  <a:schemeClr val="tx1"/>
                </a:solidFill>
                <a:latin typeface="Times New Roman" pitchFamily="18" charset="0"/>
                <a:cs typeface="Times New Roman" pitchFamily="18" charset="0"/>
              </a:rPr>
              <a:t> 178,5 тыс. руб.</a:t>
            </a:r>
          </a:p>
        </p:txBody>
      </p:sp>
      <p:sp>
        <p:nvSpPr>
          <p:cNvPr id="18" name="Скругленный прямоугольник 17"/>
          <p:cNvSpPr/>
          <p:nvPr/>
        </p:nvSpPr>
        <p:spPr>
          <a:xfrm>
            <a:off x="4787900" y="4071938"/>
            <a:ext cx="4141788" cy="10715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Создание новых спортивных площадок и обустройство действующих спортивных объектов – 5 158,0 т</a:t>
            </a:r>
            <a:r>
              <a:rPr lang="ru-RU" sz="1600" b="1" dirty="0">
                <a:solidFill>
                  <a:schemeClr val="tx1"/>
                </a:solidFill>
                <a:latin typeface="Times New Roman" pitchFamily="18" charset="0"/>
              </a:rPr>
              <a:t>ыс. руб.</a:t>
            </a:r>
            <a:r>
              <a:rPr lang="ru-RU" sz="2000" b="1" dirty="0">
                <a:solidFill>
                  <a:schemeClr val="tx1"/>
                </a:solidFill>
                <a:latin typeface="Times New Roman" pitchFamily="18" charset="0"/>
              </a:rPr>
              <a:t> </a:t>
            </a:r>
          </a:p>
        </p:txBody>
      </p:sp>
      <p:sp>
        <p:nvSpPr>
          <p:cNvPr id="14" name="Скругленный прямоугольник 13"/>
          <p:cNvSpPr/>
          <p:nvPr/>
        </p:nvSpPr>
        <p:spPr>
          <a:xfrm>
            <a:off x="214313" y="5013325"/>
            <a:ext cx="4429125" cy="1439863"/>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Приобретение спортивного инвентаря и экипировки за счет средств резервного фонда Правительства Свердловской области – 611,9 тыс. руб.</a:t>
            </a:r>
          </a:p>
        </p:txBody>
      </p:sp>
      <p:sp>
        <p:nvSpPr>
          <p:cNvPr id="19" name="Скругленный прямоугольник 18"/>
          <p:cNvSpPr/>
          <p:nvPr/>
        </p:nvSpPr>
        <p:spPr>
          <a:xfrm>
            <a:off x="4867275" y="5230813"/>
            <a:ext cx="4062413" cy="11509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cs typeface="Times New Roman" pitchFamily="18" charset="0"/>
              </a:rPr>
              <a:t>Устранение последствий разрушения кровли здания МБУ Артемовского городского округа «Сигнал» – </a:t>
            </a:r>
          </a:p>
          <a:p>
            <a:pPr algn="ctr">
              <a:defRPr/>
            </a:pPr>
            <a:r>
              <a:rPr lang="ru-RU" sz="1600" b="1" dirty="0">
                <a:solidFill>
                  <a:schemeClr val="tx1"/>
                </a:solidFill>
                <a:latin typeface="Times New Roman" pitchFamily="18" charset="0"/>
                <a:cs typeface="Times New Roman" pitchFamily="18" charset="0"/>
              </a:rPr>
              <a:t>535,5 т</a:t>
            </a:r>
            <a:r>
              <a:rPr lang="ru-RU" sz="1600" b="1" dirty="0">
                <a:solidFill>
                  <a:schemeClr val="tx1"/>
                </a:solidFill>
                <a:latin typeface="Times New Roman" pitchFamily="18" charset="0"/>
              </a:rPr>
              <a:t>ыс. руб.</a:t>
            </a:r>
            <a:r>
              <a:rPr lang="ru-RU" sz="2000" b="1" dirty="0">
                <a:solidFill>
                  <a:schemeClr val="tx1"/>
                </a:solidFill>
                <a:latin typeface="Times New Roman" pitchFamily="18"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30" name="Заголовок 3"/>
          <p:cNvSpPr>
            <a:spLocks noGrp="1"/>
          </p:cNvSpPr>
          <p:nvPr>
            <p:ph type="title" idx="4294967295"/>
          </p:nvPr>
        </p:nvSpPr>
        <p:spPr>
          <a:xfrm>
            <a:off x="250825" y="0"/>
            <a:ext cx="8642350" cy="1341438"/>
          </a:xfrm>
        </p:spPr>
        <p:txBody>
          <a:bodyPr/>
          <a:lstStyle/>
          <a:p>
            <a:pPr eaLnBrk="1" hangingPunct="1"/>
            <a:r>
              <a:rPr lang="ru-RU" sz="2400" b="1" smtClean="0">
                <a:solidFill>
                  <a:srgbClr val="7030A0"/>
                </a:solidFill>
                <a:latin typeface="Times New Roman" pitchFamily="18" charset="0"/>
                <a:cs typeface="Times New Roman" pitchFamily="18" charset="0"/>
              </a:rPr>
              <a:t>Расходы бюджета Артемовского городского округа по разделу 1200 «Средства массовой информации»</a:t>
            </a:r>
            <a:br>
              <a:rPr lang="ru-RU" sz="2400" b="1" smtClean="0">
                <a:solidFill>
                  <a:srgbClr val="7030A0"/>
                </a:solidFill>
                <a:latin typeface="Times New Roman" pitchFamily="18" charset="0"/>
                <a:cs typeface="Times New Roman" pitchFamily="18" charset="0"/>
              </a:rPr>
            </a:br>
            <a:r>
              <a:rPr lang="ru-RU" sz="2400" b="1" smtClean="0">
                <a:solidFill>
                  <a:srgbClr val="7030A0"/>
                </a:solidFill>
                <a:latin typeface="Times New Roman" pitchFamily="18" charset="0"/>
                <a:cs typeface="Times New Roman" pitchFamily="18" charset="0"/>
              </a:rPr>
              <a:t> в 2016-2018 годах</a:t>
            </a:r>
          </a:p>
        </p:txBody>
      </p:sp>
      <p:graphicFrame>
        <p:nvGraphicFramePr>
          <p:cNvPr id="168992" name="Group 32"/>
          <p:cNvGraphicFramePr>
            <a:graphicFrameLocks noGrp="1"/>
          </p:cNvGraphicFramePr>
          <p:nvPr>
            <p:ph sz="half" idx="4294967295"/>
          </p:nvPr>
        </p:nvGraphicFramePr>
        <p:xfrm>
          <a:off x="323850" y="5214938"/>
          <a:ext cx="8569325" cy="1428750"/>
        </p:xfrm>
        <a:graphic>
          <a:graphicData uri="http://schemas.openxmlformats.org/drawingml/2006/table">
            <a:tbl>
              <a:tblPr>
                <a:tableStyleId>{D7AC3CCA-C797-4891-BE02-D94E43425B78}</a:tableStyleId>
              </a:tblPr>
              <a:tblGrid>
                <a:gridCol w="1429017"/>
                <a:gridCol w="1427301"/>
                <a:gridCol w="1429016"/>
                <a:gridCol w="1427301"/>
                <a:gridCol w="1429017"/>
                <a:gridCol w="1427301"/>
              </a:tblGrid>
              <a:tr h="5455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2016 год</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2017 год</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2018 год</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hMerge="1">
                  <a:txBody>
                    <a:bodyPr/>
                    <a:lstStyle/>
                    <a:p>
                      <a:endParaRPr lang="ru-RU"/>
                    </a:p>
                  </a:txBody>
                  <a:tcPr/>
                </a:tc>
              </a:tr>
              <a:tr h="441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smtClean="0">
                          <a:ln>
                            <a:noFill/>
                          </a:ln>
                          <a:effectLst/>
                          <a:latin typeface="Times New Roman" pitchFamily="18" charset="0"/>
                          <a:cs typeface="Times New Roman" pitchFamily="18" charset="0"/>
                        </a:rPr>
                        <a:t>План</a:t>
                      </a:r>
                      <a:endParaRPr kumimoji="0" lang="ru-RU" sz="20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smtClean="0">
                          <a:ln>
                            <a:noFill/>
                          </a:ln>
                          <a:effectLst/>
                          <a:latin typeface="Times New Roman" pitchFamily="18" charset="0"/>
                          <a:cs typeface="Times New Roman" pitchFamily="18" charset="0"/>
                        </a:rPr>
                        <a:t>Факт</a:t>
                      </a:r>
                      <a:endParaRPr kumimoji="0" lang="ru-RU" sz="20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smtClean="0">
                          <a:ln>
                            <a:noFill/>
                          </a:ln>
                          <a:effectLst/>
                          <a:latin typeface="Times New Roman" pitchFamily="18" charset="0"/>
                          <a:cs typeface="Times New Roman" pitchFamily="18" charset="0"/>
                        </a:rPr>
                        <a:t>План</a:t>
                      </a:r>
                      <a:endParaRPr kumimoji="0" lang="ru-RU" sz="2000" b="1" i="0" u="none" strike="noStrike" cap="none" normalizeH="0" baseline="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Факт</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План</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Факт</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6">
                        <a:lumMod val="40000"/>
                        <a:lumOff val="60000"/>
                      </a:schemeClr>
                    </a:solidFill>
                  </a:tcPr>
                </a:tc>
              </a:tr>
              <a:tr h="441616">
                <a:tc>
                  <a:txBody>
                    <a:bodyPr/>
                    <a:lstStyle/>
                    <a:p>
                      <a:pPr algn="ctr"/>
                      <a:r>
                        <a:rPr lang="ru-RU" sz="2000" b="1" dirty="0" smtClean="0">
                          <a:latin typeface="Times New Roman" pitchFamily="18" charset="0"/>
                          <a:cs typeface="Times New Roman" pitchFamily="18" charset="0"/>
                        </a:rPr>
                        <a:t>2 179,0</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2 179,0</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2 300,0</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2 300,0</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2 910,5</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c>
                  <a:txBody>
                    <a:bodyPr/>
                    <a:lstStyle/>
                    <a:p>
                      <a:pPr algn="ctr"/>
                      <a:r>
                        <a:rPr lang="ru-RU" sz="2000" b="1" dirty="0" smtClean="0">
                          <a:latin typeface="Times New Roman" pitchFamily="18" charset="0"/>
                          <a:cs typeface="Times New Roman" pitchFamily="18" charset="0"/>
                        </a:rPr>
                        <a:t>2 910,5</a:t>
                      </a:r>
                      <a:endParaRPr lang="ru-RU" sz="2000" b="1" dirty="0">
                        <a:latin typeface="Times New Roman" pitchFamily="18" charset="0"/>
                        <a:cs typeface="Times New Roman" pitchFamily="18" charset="0"/>
                      </a:endParaRPr>
                    </a:p>
                  </a:txBody>
                  <a:tcPr marL="9525" marR="9525" marT="9525" marB="0" anchor="ctr" horzOverflow="overflow">
                    <a:solidFill>
                      <a:schemeClr val="accent6">
                        <a:lumMod val="40000"/>
                        <a:lumOff val="60000"/>
                      </a:schemeClr>
                    </a:solidFill>
                  </a:tcPr>
                </a:tc>
              </a:tr>
            </a:tbl>
          </a:graphicData>
        </a:graphic>
      </p:graphicFrame>
      <p:graphicFrame>
        <p:nvGraphicFramePr>
          <p:cNvPr id="230429" name="Диаграмма 4"/>
          <p:cNvGraphicFramePr>
            <a:graphicFrameLocks/>
          </p:cNvGraphicFramePr>
          <p:nvPr/>
        </p:nvGraphicFramePr>
        <p:xfrm>
          <a:off x="776288" y="1217613"/>
          <a:ext cx="7734300" cy="3633787"/>
        </p:xfrm>
        <a:graphic>
          <a:graphicData uri="http://schemas.openxmlformats.org/presentationml/2006/ole">
            <p:oleObj spid="_x0000_s230429" r:id="rId3" imgW="7736494" imgH="3633531" progId="Excel.Char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idx="4294967295"/>
          </p:nvPr>
        </p:nvSpPr>
        <p:spPr>
          <a:xfrm>
            <a:off x="250825" y="188913"/>
            <a:ext cx="8713788" cy="1295400"/>
          </a:xfrm>
        </p:spPr>
        <p:txBody>
          <a:bodyPr/>
          <a:lstStyle/>
          <a:p>
            <a:pPr eaLnBrk="1" hangingPunct="1"/>
            <a:r>
              <a:rPr lang="ru-RU" sz="2400" b="1" smtClean="0">
                <a:solidFill>
                  <a:srgbClr val="7030A0"/>
                </a:solidFill>
                <a:latin typeface="Times New Roman" pitchFamily="18" charset="0"/>
                <a:cs typeface="Times New Roman" pitchFamily="18" charset="0"/>
              </a:rPr>
              <a:t>Плановые показатели доходов бюджета Артемовского городского округа в 2018 году</a:t>
            </a:r>
          </a:p>
        </p:txBody>
      </p:sp>
      <p:sp>
        <p:nvSpPr>
          <p:cNvPr id="181250" name="AutoShape 5"/>
          <p:cNvSpPr>
            <a:spLocks noChangeArrowheads="1"/>
          </p:cNvSpPr>
          <p:nvPr/>
        </p:nvSpPr>
        <p:spPr bwMode="auto">
          <a:xfrm>
            <a:off x="3492500" y="1647825"/>
            <a:ext cx="2160588" cy="1096963"/>
          </a:xfrm>
          <a:prstGeom prst="roundRect">
            <a:avLst>
              <a:gd name="adj" fmla="val 16667"/>
            </a:avLst>
          </a:prstGeom>
          <a:solidFill>
            <a:srgbClr val="FFC000"/>
          </a:solidFill>
          <a:ln w="19050">
            <a:solidFill>
              <a:srgbClr val="FFFF00"/>
            </a:solidFill>
            <a:round/>
            <a:headEnd/>
            <a:tailEnd/>
          </a:ln>
        </p:spPr>
        <p:txBody>
          <a:bodyPr lIns="126000" rIns="126000" anchor="ctr"/>
          <a:lstStyle/>
          <a:p>
            <a:pPr algn="ctr"/>
            <a:r>
              <a:rPr lang="ru-RU" sz="2400" b="1">
                <a:latin typeface="Times New Roman" pitchFamily="18" charset="0"/>
              </a:rPr>
              <a:t>2 093 615,3</a:t>
            </a:r>
          </a:p>
          <a:p>
            <a:pPr algn="ctr"/>
            <a:r>
              <a:rPr lang="ru-RU" sz="2400" b="1">
                <a:latin typeface="Times New Roman" pitchFamily="18" charset="0"/>
              </a:rPr>
              <a:t>тыс. руб.</a:t>
            </a:r>
          </a:p>
        </p:txBody>
      </p:sp>
      <p:sp>
        <p:nvSpPr>
          <p:cNvPr id="181251" name="Rectangle 6"/>
          <p:cNvSpPr>
            <a:spLocks noChangeArrowheads="1"/>
          </p:cNvSpPr>
          <p:nvPr/>
        </p:nvSpPr>
        <p:spPr bwMode="auto">
          <a:xfrm>
            <a:off x="428625" y="3406775"/>
            <a:ext cx="2495550" cy="2686050"/>
          </a:xfrm>
          <a:prstGeom prst="rect">
            <a:avLst/>
          </a:prstGeom>
          <a:solidFill>
            <a:srgbClr val="CCFFCC"/>
          </a:solidFill>
          <a:ln w="19050">
            <a:solidFill>
              <a:srgbClr val="00FF00"/>
            </a:solidFill>
            <a:miter lim="800000"/>
            <a:headEnd/>
            <a:tailEnd/>
          </a:ln>
        </p:spPr>
        <p:txBody>
          <a:bodyPr lIns="108000" tIns="0" rIns="108000" bIns="0" anchor="ctr"/>
          <a:lstStyle/>
          <a:p>
            <a:pPr algn="ctr"/>
            <a:r>
              <a:rPr lang="ru-RU" sz="2000" b="1">
                <a:latin typeface="Times New Roman" pitchFamily="18" charset="0"/>
              </a:rPr>
              <a:t>Налоговые доходы  599 167,2</a:t>
            </a:r>
          </a:p>
          <a:p>
            <a:pPr algn="ctr"/>
            <a:r>
              <a:rPr lang="ru-RU" sz="2000" b="1">
                <a:latin typeface="Times New Roman" pitchFamily="18" charset="0"/>
              </a:rPr>
              <a:t>тыс. руб.</a:t>
            </a:r>
            <a:r>
              <a:rPr lang="ru-RU" sz="2000" b="1">
                <a:latin typeface="Liberation Serif" pitchFamily="18" charset="0"/>
              </a:rPr>
              <a:t> </a:t>
            </a:r>
          </a:p>
        </p:txBody>
      </p:sp>
      <p:sp>
        <p:nvSpPr>
          <p:cNvPr id="181252" name="Rectangle 7"/>
          <p:cNvSpPr>
            <a:spLocks noChangeArrowheads="1"/>
          </p:cNvSpPr>
          <p:nvPr/>
        </p:nvSpPr>
        <p:spPr bwMode="auto">
          <a:xfrm>
            <a:off x="3248025" y="3424238"/>
            <a:ext cx="2517775" cy="2668587"/>
          </a:xfrm>
          <a:prstGeom prst="rect">
            <a:avLst/>
          </a:prstGeom>
          <a:solidFill>
            <a:srgbClr val="FF99CC"/>
          </a:solidFill>
          <a:ln w="19050">
            <a:solidFill>
              <a:srgbClr val="FF99CC"/>
            </a:solidFill>
            <a:miter lim="800000"/>
            <a:headEnd/>
            <a:tailEnd/>
          </a:ln>
        </p:spPr>
        <p:txBody>
          <a:bodyPr lIns="0" tIns="0" rIns="0" bIns="0" anchor="ctr"/>
          <a:lstStyle/>
          <a:p>
            <a:pPr algn="ctr"/>
            <a:r>
              <a:rPr lang="ru-RU" sz="2000" b="1">
                <a:latin typeface="Times New Roman" pitchFamily="18" charset="0"/>
              </a:rPr>
              <a:t>Неналоговые доходы 18 080,1</a:t>
            </a:r>
          </a:p>
          <a:p>
            <a:pPr algn="ctr"/>
            <a:r>
              <a:rPr lang="ru-RU" sz="2000" b="1">
                <a:latin typeface="Times New Roman" pitchFamily="18" charset="0"/>
              </a:rPr>
              <a:t>тыс. руб. </a:t>
            </a:r>
          </a:p>
        </p:txBody>
      </p:sp>
      <p:sp>
        <p:nvSpPr>
          <p:cNvPr id="181253" name="Rectangle 8"/>
          <p:cNvSpPr>
            <a:spLocks noChangeArrowheads="1"/>
          </p:cNvSpPr>
          <p:nvPr/>
        </p:nvSpPr>
        <p:spPr bwMode="auto">
          <a:xfrm>
            <a:off x="6084888" y="3429000"/>
            <a:ext cx="2519362" cy="2663825"/>
          </a:xfrm>
          <a:prstGeom prst="rect">
            <a:avLst/>
          </a:prstGeom>
          <a:solidFill>
            <a:srgbClr val="00B050"/>
          </a:solidFill>
          <a:ln w="19050">
            <a:solidFill>
              <a:schemeClr val="accent1"/>
            </a:solidFill>
            <a:miter lim="800000"/>
            <a:headEnd/>
            <a:tailEnd/>
          </a:ln>
        </p:spPr>
        <p:txBody>
          <a:bodyPr lIns="108000" tIns="0" rIns="108000" bIns="0" anchor="ctr"/>
          <a:lstStyle/>
          <a:p>
            <a:pPr algn="ctr"/>
            <a:r>
              <a:rPr lang="ru-RU" sz="2000" b="1">
                <a:latin typeface="Times New Roman" pitchFamily="18" charset="0"/>
              </a:rPr>
              <a:t>Безвозмездные поступления  </a:t>
            </a:r>
          </a:p>
          <a:p>
            <a:pPr algn="ctr"/>
            <a:r>
              <a:rPr lang="ru-RU" sz="2000" b="1">
                <a:latin typeface="Times New Roman" pitchFamily="18" charset="0"/>
              </a:rPr>
              <a:t>1 476 368,0</a:t>
            </a:r>
          </a:p>
          <a:p>
            <a:pPr algn="ctr"/>
            <a:r>
              <a:rPr lang="ru-RU" sz="2000" b="1">
                <a:latin typeface="Times New Roman" pitchFamily="18" charset="0"/>
              </a:rPr>
              <a:t>тыс. руб.</a:t>
            </a:r>
          </a:p>
        </p:txBody>
      </p:sp>
      <p:sp>
        <p:nvSpPr>
          <p:cNvPr id="181254" name="AutoShape 9"/>
          <p:cNvSpPr>
            <a:spLocks noChangeArrowheads="1"/>
          </p:cNvSpPr>
          <p:nvPr/>
        </p:nvSpPr>
        <p:spPr bwMode="auto">
          <a:xfrm rot="2313247">
            <a:off x="5745163" y="2220913"/>
            <a:ext cx="1652587" cy="696912"/>
          </a:xfrm>
          <a:prstGeom prst="curvedDownArrow">
            <a:avLst>
              <a:gd name="adj1" fmla="val 49303"/>
              <a:gd name="adj2" fmla="val 98815"/>
              <a:gd name="adj3" fmla="val 83417"/>
            </a:avLst>
          </a:prstGeom>
          <a:solidFill>
            <a:schemeClr val="accent1"/>
          </a:solidFill>
          <a:ln w="19050">
            <a:solidFill>
              <a:schemeClr val="accent1"/>
            </a:solidFill>
            <a:miter lim="800000"/>
            <a:headEnd/>
            <a:tailEnd/>
          </a:ln>
        </p:spPr>
        <p:txBody>
          <a:bodyPr wrap="none" anchor="ctr"/>
          <a:lstStyle/>
          <a:p>
            <a:endParaRPr lang="ru-RU">
              <a:latin typeface="Corbel" pitchFamily="34" charset="0"/>
            </a:endParaRPr>
          </a:p>
        </p:txBody>
      </p:sp>
      <p:sp>
        <p:nvSpPr>
          <p:cNvPr id="181255" name="AutoShape 11"/>
          <p:cNvSpPr>
            <a:spLocks noChangeArrowheads="1"/>
          </p:cNvSpPr>
          <p:nvPr/>
        </p:nvSpPr>
        <p:spPr bwMode="auto">
          <a:xfrm rot="7897213">
            <a:off x="1677988" y="2184400"/>
            <a:ext cx="1611312" cy="814388"/>
          </a:xfrm>
          <a:prstGeom prst="curvedUpArrow">
            <a:avLst>
              <a:gd name="adj1" fmla="val 33800"/>
              <a:gd name="adj2" fmla="val 72730"/>
              <a:gd name="adj3" fmla="val 74671"/>
            </a:avLst>
          </a:prstGeom>
          <a:solidFill>
            <a:srgbClr val="CCFFCC"/>
          </a:solidFill>
          <a:ln w="19050">
            <a:solidFill>
              <a:srgbClr val="00FF00"/>
            </a:solidFill>
            <a:miter lim="800000"/>
            <a:headEnd/>
            <a:tailEnd/>
          </a:ln>
        </p:spPr>
        <p:txBody>
          <a:bodyPr wrap="none" anchor="ctr"/>
          <a:lstStyle/>
          <a:p>
            <a:endParaRPr lang="ru-RU">
              <a:latin typeface="Corbel" pitchFamily="34" charset="0"/>
            </a:endParaRPr>
          </a:p>
        </p:txBody>
      </p:sp>
      <p:sp>
        <p:nvSpPr>
          <p:cNvPr id="181256" name="AutoShape 12"/>
          <p:cNvSpPr>
            <a:spLocks noChangeArrowheads="1"/>
          </p:cNvSpPr>
          <p:nvPr/>
        </p:nvSpPr>
        <p:spPr bwMode="auto">
          <a:xfrm>
            <a:off x="4194175" y="2832100"/>
            <a:ext cx="708025" cy="492125"/>
          </a:xfrm>
          <a:prstGeom prst="downArrow">
            <a:avLst>
              <a:gd name="adj1" fmla="val 50000"/>
              <a:gd name="adj2" fmla="val 25000"/>
            </a:avLst>
          </a:prstGeom>
          <a:solidFill>
            <a:srgbClr val="FF99CC"/>
          </a:solidFill>
          <a:ln w="15875">
            <a:solidFill>
              <a:srgbClr val="FF99CC"/>
            </a:solidFill>
            <a:miter lim="800000"/>
            <a:headEnd/>
            <a:tailEnd/>
          </a:ln>
        </p:spPr>
        <p:txBody>
          <a:bodyPr wrap="none" anchor="ctr"/>
          <a:lstStyle/>
          <a:p>
            <a:endParaRPr lang="ru-RU">
              <a:latin typeface="Corbe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extBox 4"/>
          <p:cNvSpPr txBox="1">
            <a:spLocks noChangeArrowheads="1"/>
          </p:cNvSpPr>
          <p:nvPr/>
        </p:nvSpPr>
        <p:spPr bwMode="auto">
          <a:xfrm>
            <a:off x="357188" y="285750"/>
            <a:ext cx="8572500" cy="6278563"/>
          </a:xfrm>
          <a:prstGeom prst="rect">
            <a:avLst/>
          </a:prstGeom>
          <a:noFill/>
          <a:ln w="9525">
            <a:noFill/>
            <a:miter lim="800000"/>
            <a:headEnd/>
            <a:tailEnd/>
          </a:ln>
        </p:spPr>
        <p:txBody>
          <a:bodyPr>
            <a:spAutoFit/>
          </a:bodyPr>
          <a:lstStyle/>
          <a:p>
            <a:pPr algn="ctr"/>
            <a:r>
              <a:rPr lang="ru-RU" sz="2800" b="1">
                <a:solidFill>
                  <a:srgbClr val="7030A0"/>
                </a:solidFill>
                <a:latin typeface="Times New Roman" pitchFamily="18" charset="0"/>
                <a:cs typeface="Times New Roman" pitchFamily="18" charset="0"/>
              </a:rPr>
              <a:t>Муниципальные программы, реализуемые на территории Артемовского городского округа </a:t>
            </a:r>
          </a:p>
          <a:p>
            <a:pPr algn="ctr"/>
            <a:r>
              <a:rPr lang="ru-RU" sz="2800" b="1">
                <a:solidFill>
                  <a:srgbClr val="7030A0"/>
                </a:solidFill>
                <a:latin typeface="Times New Roman" pitchFamily="18" charset="0"/>
                <a:cs typeface="Times New Roman" pitchFamily="18" charset="0"/>
              </a:rPr>
              <a:t>в 2018 году: </a:t>
            </a:r>
          </a:p>
          <a:p>
            <a:pPr algn="just"/>
            <a:r>
              <a:rPr lang="ru-RU" sz="2400" b="1">
                <a:latin typeface="Times New Roman" pitchFamily="18" charset="0"/>
                <a:cs typeface="Times New Roman" pitchFamily="18" charset="0"/>
              </a:rPr>
              <a:t> </a:t>
            </a:r>
            <a:r>
              <a:rPr lang="ru-RU" sz="1400">
                <a:latin typeface="Times New Roman" pitchFamily="18" charset="0"/>
                <a:cs typeface="Times New Roman" pitchFamily="18" charset="0"/>
              </a:rPr>
              <a:t>- муниципальная программа «Реализация вопросов местного значения и переданных государственных полномочий в Артемовском городском округе на период до 2022 года»;</a:t>
            </a:r>
          </a:p>
          <a:p>
            <a:pPr algn="just"/>
            <a:r>
              <a:rPr lang="ru-RU" sz="1400">
                <a:latin typeface="Times New Roman" pitchFamily="18" charset="0"/>
                <a:cs typeface="Times New Roman" pitchFamily="18" charset="0"/>
              </a:rPr>
              <a:t>- муниципальная программа «Формирование современной городской среды в Артемовском городском округе до 2022 года»;</a:t>
            </a:r>
          </a:p>
          <a:p>
            <a:pPr algn="just"/>
            <a:r>
              <a:rPr lang="ru-RU" sz="1400">
                <a:latin typeface="Times New Roman" pitchFamily="18" charset="0"/>
                <a:cs typeface="Times New Roman" pitchFamily="18" charset="0"/>
              </a:rPr>
              <a:t>- муниципальная программа «Развитие дорожного хозяйства, благоустройства и обеспечение экологической безопасности Артемовского городского округа до 2022 года»;</a:t>
            </a:r>
          </a:p>
          <a:p>
            <a:pPr algn="just"/>
            <a:r>
              <a:rPr lang="ru-RU" sz="1400">
                <a:latin typeface="Times New Roman" pitchFamily="18" charset="0"/>
                <a:cs typeface="Times New Roman" pitchFamily="18" charset="0"/>
              </a:rPr>
              <a:t>- муниципальная программа «Обеспечение жильем отдельных категорий граждан на территории Артемовского городского округа на 2018-2020 годы»;</a:t>
            </a:r>
          </a:p>
          <a:p>
            <a:pPr algn="just"/>
            <a:r>
              <a:rPr lang="ru-RU" sz="1400">
                <a:latin typeface="Times New Roman" pitchFamily="18" charset="0"/>
                <a:cs typeface="Times New Roman" pitchFamily="18" charset="0"/>
              </a:rPr>
              <a:t>- муниципальная программа «Содействие развитию малого и среднего предпринимательства и туризма в Артемовском городском округе на период до 2022 года»;</a:t>
            </a:r>
          </a:p>
          <a:p>
            <a:pPr algn="just"/>
            <a:r>
              <a:rPr lang="ru-RU" sz="1400">
                <a:latin typeface="Times New Roman" pitchFamily="18" charset="0"/>
                <a:cs typeface="Times New Roman" pitchFamily="18" charset="0"/>
              </a:rPr>
              <a:t>- муниципальная программа «Реализация приоритетных проектов в строительном комплексе Артемовского городского округа до 2022 года»;</a:t>
            </a:r>
          </a:p>
          <a:p>
            <a:pPr algn="just"/>
            <a:r>
              <a:rPr lang="ru-RU" sz="1400">
                <a:latin typeface="Times New Roman" pitchFamily="18" charset="0"/>
                <a:cs typeface="Times New Roman" pitchFamily="18" charset="0"/>
              </a:rPr>
              <a:t>- муниципальная программа «Развитие жилищно- коммунального хозяйства и повышение энергетической эффективности Артемовском городском округе до 2022 года»;</a:t>
            </a:r>
          </a:p>
          <a:p>
            <a:pPr algn="just"/>
            <a:r>
              <a:rPr lang="ru-RU" sz="1400">
                <a:latin typeface="Times New Roman" pitchFamily="18" charset="0"/>
                <a:cs typeface="Times New Roman" pitchFamily="18" charset="0"/>
              </a:rPr>
              <a:t>- муниципальная программа «Управление муниципальным имуществом и земельными ресурсами Артемовского городского округа на 2015-2020 годы»;</a:t>
            </a:r>
          </a:p>
          <a:p>
            <a:pPr algn="just"/>
            <a:r>
              <a:rPr lang="ru-RU" sz="1400">
                <a:latin typeface="Times New Roman" pitchFamily="18" charset="0"/>
                <a:cs typeface="Times New Roman" pitchFamily="18" charset="0"/>
              </a:rPr>
              <a:t>- муниципальная программа «Развитие системы образования Артемовского городского округа на период 2015-2020 годов»;</a:t>
            </a:r>
          </a:p>
          <a:p>
            <a:pPr algn="just"/>
            <a:r>
              <a:rPr lang="ru-RU" sz="1400">
                <a:latin typeface="Times New Roman" pitchFamily="18" charset="0"/>
                <a:cs typeface="Times New Roman" pitchFamily="18" charset="0"/>
              </a:rPr>
              <a:t>- муниципальная программа «Развитие культуры на территории Артемовского городского округа до 2020 года»;</a:t>
            </a:r>
          </a:p>
          <a:p>
            <a:r>
              <a:rPr lang="ru-RU" sz="1400">
                <a:latin typeface="Times New Roman" pitchFamily="18" charset="0"/>
                <a:cs typeface="Times New Roman" pitchFamily="18" charset="0"/>
              </a:rPr>
              <a:t>          - муниципальная программа «Управление муниципальными финансами Артемовского городского округа до 2020 года».</a:t>
            </a:r>
            <a:endParaRPr lang="ru-RU"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Заголовок 3"/>
          <p:cNvSpPr>
            <a:spLocks noGrp="1"/>
          </p:cNvSpPr>
          <p:nvPr>
            <p:ph type="title"/>
          </p:nvPr>
        </p:nvSpPr>
        <p:spPr>
          <a:xfrm>
            <a:off x="539750" y="188913"/>
            <a:ext cx="8353425" cy="719137"/>
          </a:xfrm>
        </p:spPr>
        <p:txBody>
          <a:bodyPr rtlCol="0">
            <a:normAutofit fontScale="90000"/>
          </a:bodyPr>
          <a:lstStyle/>
          <a:p>
            <a:pPr eaLnBrk="1" fontAlgn="auto" hangingPunct="1">
              <a:spcAft>
                <a:spcPts val="0"/>
              </a:spcAft>
              <a:defRPr/>
            </a:pPr>
            <a:r>
              <a:rPr lang="ru-RU" sz="2400" b="1" dirty="0" smtClean="0">
                <a:solidFill>
                  <a:srgbClr val="7030A0"/>
                </a:solidFill>
                <a:latin typeface="Times New Roman" pitchFamily="18" charset="0"/>
                <a:cs typeface="Times New Roman" pitchFamily="18" charset="0"/>
              </a:rPr>
              <a:t>Расходы бюджета Артемовского  городского  округа в рамках  муниципальных  программ в 2018 году</a:t>
            </a:r>
          </a:p>
        </p:txBody>
      </p:sp>
      <p:graphicFrame>
        <p:nvGraphicFramePr>
          <p:cNvPr id="3" name="Объект 2"/>
          <p:cNvGraphicFramePr>
            <a:graphicFrameLocks noGrp="1"/>
          </p:cNvGraphicFramePr>
          <p:nvPr>
            <p:ph sz="half" idx="2"/>
          </p:nvPr>
        </p:nvGraphicFramePr>
        <p:xfrm>
          <a:off x="179388" y="981075"/>
          <a:ext cx="8785225" cy="5761038"/>
        </p:xfrm>
        <a:graphic>
          <a:graphicData uri="http://schemas.openxmlformats.org/drawingml/2006/table">
            <a:tbl>
              <a:tblPr/>
              <a:tblGrid>
                <a:gridCol w="5637027"/>
                <a:gridCol w="1098122"/>
                <a:gridCol w="1024914"/>
                <a:gridCol w="1024913"/>
              </a:tblGrid>
              <a:tr h="387255">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Наименование</a:t>
                      </a:r>
                    </a:p>
                  </a:txBody>
                  <a:tcPr marL="4045" marR="4045" marT="40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План</a:t>
                      </a:r>
                    </a:p>
                  </a:txBody>
                  <a:tcPr marL="4045" marR="4045" marT="40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Факт</a:t>
                      </a:r>
                    </a:p>
                  </a:txBody>
                  <a:tcPr marL="4045" marR="4045" marT="40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b="1" i="0" u="none" strike="noStrike" dirty="0">
                          <a:solidFill>
                            <a:srgbClr val="000000"/>
                          </a:solidFill>
                          <a:effectLst/>
                          <a:latin typeface="Times New Roman" pitchFamily="18" charset="0"/>
                          <a:cs typeface="Times New Roman" pitchFamily="18" charset="0"/>
                        </a:rPr>
                        <a:t>Процент исполнения</a:t>
                      </a:r>
                    </a:p>
                  </a:txBody>
                  <a:tcPr marL="4045" marR="4045" marT="40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578765">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"Реализация вопросов местного значения и переданных государственных полномочий в Артемовском городском округе на период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432 196,0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383 978,8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88,8%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63152">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"Управление муниципальным имуществом и земельными ресурсами Артемовского городского округа на 2015-2020 годы"</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31 517,8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29 357,4</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93,1%</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87255">
                <a:tc>
                  <a:txBody>
                    <a:bodyPr/>
                    <a:lstStyle/>
                    <a:p>
                      <a:pPr algn="l" fontAlgn="t"/>
                      <a:r>
                        <a:rPr lang="ru-RU" sz="1200" b="1" i="0" u="none" strike="noStrike">
                          <a:solidFill>
                            <a:srgbClr val="000000"/>
                          </a:solidFill>
                          <a:effectLst/>
                          <a:latin typeface="Times New Roman" pitchFamily="18" charset="0"/>
                          <a:cs typeface="Times New Roman" pitchFamily="18" charset="0"/>
                        </a:rPr>
                        <a:t>    Муниципальная программа "Развитие системы образования Артемовского городского округа на период 2015-2020 годов"</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992 438,5</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988 274,7</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99,6%</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87255">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"Развитие культуры на территории Артемовского городского округа до 2020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171 945,6</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171 936,3</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100,0%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87255">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"Управление муниципальными финансами Артемовского городского округа до 2020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14 101,8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13 796,7</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97,8%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87255">
                <a:tc>
                  <a:txBody>
                    <a:bodyPr/>
                    <a:lstStyle/>
                    <a:p>
                      <a:pPr algn="l" fontAlgn="t"/>
                      <a:r>
                        <a:rPr lang="ru-RU" sz="1200" b="1" i="0" u="none" strike="noStrike">
                          <a:solidFill>
                            <a:srgbClr val="000000"/>
                          </a:solidFill>
                          <a:effectLst/>
                          <a:latin typeface="Times New Roman" pitchFamily="18" charset="0"/>
                          <a:cs typeface="Times New Roman" pitchFamily="18" charset="0"/>
                        </a:rPr>
                        <a:t>    Муниципальная программа "Формирование современной городской среды в Артемовском городском округе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3 518,9</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3 318,4</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94,3%</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578765">
                <a:tc>
                  <a:txBody>
                    <a:bodyPr/>
                    <a:lstStyle/>
                    <a:p>
                      <a:pPr algn="l" fontAlgn="t"/>
                      <a:r>
                        <a:rPr lang="ru-RU" sz="1200" b="1" i="0" u="none" strike="noStrike">
                          <a:solidFill>
                            <a:srgbClr val="000000"/>
                          </a:solidFill>
                          <a:effectLst/>
                          <a:latin typeface="Times New Roman" pitchFamily="18" charset="0"/>
                          <a:cs typeface="Times New Roman" pitchFamily="18" charset="0"/>
                        </a:rPr>
                        <a:t>    Муниципальная программа "Развитие дорожного хозяйства, благоустройства и обеспечение экологической безопасности Артемовского городского округа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215 321,8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190 819,9</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88,6%</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63152">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"Обеспечение жильем отдельных категорий граждан на территории Артемовского городского округа на 2018-2020 годы"</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13 915,8</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13 008,9</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93,5%</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578765">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"Содействие развитию малого и среднего предпринимательства и туризма в Артемовском городском округе на период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1 620,0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1 620,0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100,0%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87255">
                <a:tc>
                  <a:txBody>
                    <a:bodyPr/>
                    <a:lstStyle/>
                    <a:p>
                      <a:pPr algn="l" fontAlgn="t"/>
                      <a:r>
                        <a:rPr lang="ru-RU" sz="1200" b="1" i="0" u="none" strike="noStrike">
                          <a:solidFill>
                            <a:srgbClr val="000000"/>
                          </a:solidFill>
                          <a:effectLst/>
                          <a:latin typeface="Times New Roman" pitchFamily="18" charset="0"/>
                          <a:cs typeface="Times New Roman" pitchFamily="18" charset="0"/>
                        </a:rPr>
                        <a:t>    Муниципальная программа "Реализация приоритетных проектов в строительном комплексе Артемовского городского округа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45 658,6</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a:solidFill>
                            <a:srgbClr val="000000"/>
                          </a:solidFill>
                          <a:effectLst/>
                          <a:latin typeface="Times New Roman" pitchFamily="18" charset="0"/>
                          <a:cs typeface="Times New Roman" pitchFamily="18" charset="0"/>
                        </a:rPr>
                        <a:t>30 234,7</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66,2%</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578765">
                <a:tc>
                  <a:txBody>
                    <a:bodyPr/>
                    <a:lstStyle/>
                    <a:p>
                      <a:pPr algn="l" fontAlgn="t"/>
                      <a:r>
                        <a:rPr lang="ru-RU" sz="1200" b="1" i="0" u="none" strike="noStrike" dirty="0">
                          <a:solidFill>
                            <a:srgbClr val="000000"/>
                          </a:solidFill>
                          <a:effectLst/>
                          <a:latin typeface="Times New Roman" pitchFamily="18" charset="0"/>
                          <a:cs typeface="Times New Roman" pitchFamily="18" charset="0"/>
                        </a:rPr>
                        <a:t>    Муниципальная программа "Развитие жилищно- коммунального хозяйства и повышение энергетической эффективности Артемовском городском округе до 2022 года"</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138 655,9</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95 282,6</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68,7%</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195745">
                <a:tc>
                  <a:txBody>
                    <a:bodyPr/>
                    <a:lstStyle/>
                    <a:p>
                      <a:pPr algn="l" fontAlgn="b"/>
                      <a:r>
                        <a:rPr lang="ru-RU" sz="1200" b="1" i="0" u="none" strike="noStrike" dirty="0">
                          <a:solidFill>
                            <a:srgbClr val="000000"/>
                          </a:solidFill>
                          <a:effectLst/>
                          <a:latin typeface="Times New Roman" pitchFamily="18" charset="0"/>
                          <a:cs typeface="Times New Roman" pitchFamily="18" charset="0"/>
                        </a:rPr>
                        <a:t>ВСЕГО РАСХОДОВ:</a:t>
                      </a:r>
                    </a:p>
                  </a:txBody>
                  <a:tcPr marL="4045" marR="4045" marT="40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2 060 890,82</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1 921 628,50</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t"/>
                      <a:r>
                        <a:rPr lang="ru-RU" sz="1200" b="1" i="0" u="none" strike="noStrike" dirty="0">
                          <a:solidFill>
                            <a:srgbClr val="000000"/>
                          </a:solidFill>
                          <a:effectLst/>
                          <a:latin typeface="Times New Roman" pitchFamily="18" charset="0"/>
                          <a:cs typeface="Times New Roman" pitchFamily="18" charset="0"/>
                        </a:rPr>
                        <a:t>93,2%</a:t>
                      </a:r>
                    </a:p>
                  </a:txBody>
                  <a:tcPr marL="4045" marR="4045" marT="40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idx="4294967295"/>
          </p:nvPr>
        </p:nvSpPr>
        <p:spPr>
          <a:xfrm>
            <a:off x="250825" y="285750"/>
            <a:ext cx="8642350" cy="911225"/>
          </a:xfrm>
        </p:spPr>
        <p:txBody>
          <a:bodyPr rtlCol="0">
            <a:normAutofit fontScale="90000"/>
          </a:bodyPr>
          <a:lstStyle/>
          <a:p>
            <a:pPr eaLnBrk="1" fontAlgn="auto" hangingPunct="1">
              <a:spcAft>
                <a:spcPts val="0"/>
              </a:spcAft>
              <a:defRPr/>
            </a:pPr>
            <a:r>
              <a:rPr lang="ru-RU" sz="2400" b="1" dirty="0" smtClean="0">
                <a:solidFill>
                  <a:srgbClr val="FFFF00"/>
                </a:solidFill>
                <a:latin typeface="Times New Roman" pitchFamily="18" charset="0"/>
                <a:cs typeface="Times New Roman" pitchFamily="18" charset="0"/>
              </a:rPr>
              <a:t/>
            </a:r>
            <a:br>
              <a:rPr lang="ru-RU" sz="2400" b="1" dirty="0" smtClean="0">
                <a:solidFill>
                  <a:srgbClr val="FFFF0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Изменение </a:t>
            </a:r>
            <a:r>
              <a:rPr lang="ru-RU" sz="2400" b="1" dirty="0">
                <a:solidFill>
                  <a:srgbClr val="7030A0"/>
                </a:solidFill>
                <a:latin typeface="Times New Roman" pitchFamily="18" charset="0"/>
                <a:cs typeface="Times New Roman" pitchFamily="18" charset="0"/>
              </a:rPr>
              <a:t>объема муниципального долга Артемовского городского округа за </a:t>
            </a:r>
            <a:r>
              <a:rPr lang="ru-RU" sz="2400" b="1" dirty="0" smtClean="0">
                <a:solidFill>
                  <a:srgbClr val="7030A0"/>
                </a:solidFill>
                <a:latin typeface="Times New Roman" pitchFamily="18" charset="0"/>
                <a:cs typeface="Times New Roman" pitchFamily="18" charset="0"/>
              </a:rPr>
              <a:t>2018 год</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173099" name="Group 43"/>
          <p:cNvGraphicFramePr>
            <a:graphicFrameLocks noGrp="1"/>
          </p:cNvGraphicFramePr>
          <p:nvPr>
            <p:ph sz="half" idx="4294967295"/>
          </p:nvPr>
        </p:nvGraphicFramePr>
        <p:xfrm>
          <a:off x="323850" y="1341438"/>
          <a:ext cx="8569325" cy="2058987"/>
        </p:xfrm>
        <a:graphic>
          <a:graphicData uri="http://schemas.openxmlformats.org/drawingml/2006/table">
            <a:tbl>
              <a:tblPr>
                <a:tableStyleId>{D7AC3CCA-C797-4891-BE02-D94E43425B78}</a:tableStyleId>
              </a:tblPr>
              <a:tblGrid>
                <a:gridCol w="3111498"/>
                <a:gridCol w="2723367"/>
                <a:gridCol w="2734088"/>
              </a:tblGrid>
              <a:tr h="2540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Наименование</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2017 год</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2018 год</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r>
              <a:tr h="252413">
                <a:tc v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на 01.01.2018</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на 01.01.2019</a:t>
                      </a:r>
                      <a:endParaRPr kumimoji="0" lang="ru-RU"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r>
              <a:tr h="528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Объем муниципального долга, всего</a:t>
                      </a:r>
                      <a:endParaRPr kumimoji="0" lang="ru-RU"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69 971,0</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45 926,6</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r>
              <a:tr h="25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latin typeface="Times New Roman" pitchFamily="18" charset="0"/>
                          <a:cs typeface="Times New Roman" pitchFamily="18" charset="0"/>
                        </a:rPr>
                        <a:t>в том числе:</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algn="ct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a:txBody>
                    <a:bodyPr/>
                    <a:lstStyle/>
                    <a:p>
                      <a:pPr algn="ct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r>
              <a:tr h="252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бюджетные кредиты</a:t>
                      </a:r>
                      <a:endParaRPr kumimoji="0" lang="ru-RU"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11  086,0</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8 366,5</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latin typeface="Times New Roman" pitchFamily="18" charset="0"/>
                          <a:cs typeface="Times New Roman" pitchFamily="18" charset="0"/>
                        </a:rPr>
                        <a:t>муниципальные гарантии</a:t>
                      </a:r>
                      <a:endParaRPr kumimoji="0" lang="ru-RU"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525" marR="9525" marT="9525"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58 885,0</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c>
                  <a:txBody>
                    <a:bodyPr/>
                    <a:lstStyle/>
                    <a:p>
                      <a:pPr algn="ctr"/>
                      <a:r>
                        <a:rPr lang="ru-RU" sz="1800" dirty="0" smtClean="0">
                          <a:latin typeface="Times New Roman" pitchFamily="18" charset="0"/>
                          <a:cs typeface="Times New Roman" pitchFamily="18" charset="0"/>
                        </a:rPr>
                        <a:t>37 560,1</a:t>
                      </a:r>
                      <a:endParaRPr lang="ru-RU" sz="1800" b="1" dirty="0">
                        <a:latin typeface="Times New Roman" pitchFamily="18" charset="0"/>
                        <a:cs typeface="Times New Roman" pitchFamily="18" charset="0"/>
                      </a:endParaRPr>
                    </a:p>
                  </a:txBody>
                  <a:tcPr marL="0" marR="0" marT="0" marB="0" anchor="b" horzOverflow="overflow">
                    <a:solidFill>
                      <a:schemeClr val="accent6">
                        <a:lumMod val="40000"/>
                        <a:lumOff val="60000"/>
                      </a:schemeClr>
                    </a:solidFill>
                  </a:tcPr>
                </a:tc>
              </a:tr>
            </a:tbl>
          </a:graphicData>
        </a:graphic>
      </p:graphicFrame>
      <p:graphicFrame>
        <p:nvGraphicFramePr>
          <p:cNvPr id="234527" name="Диаграмма 4"/>
          <p:cNvGraphicFramePr>
            <a:graphicFrameLocks/>
          </p:cNvGraphicFramePr>
          <p:nvPr/>
        </p:nvGraphicFramePr>
        <p:xfrm>
          <a:off x="776288" y="3522663"/>
          <a:ext cx="7878762" cy="2990850"/>
        </p:xfrm>
        <a:graphic>
          <a:graphicData uri="http://schemas.openxmlformats.org/presentationml/2006/ole">
            <p:oleObj spid="_x0000_s234527" r:id="rId3" imgW="7882811" imgH="2993395"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Box 3"/>
          <p:cNvSpPr txBox="1">
            <a:spLocks noChangeArrowheads="1"/>
          </p:cNvSpPr>
          <p:nvPr/>
        </p:nvSpPr>
        <p:spPr bwMode="auto">
          <a:xfrm>
            <a:off x="363538" y="196850"/>
            <a:ext cx="8391525" cy="6305550"/>
          </a:xfrm>
          <a:prstGeom prst="rect">
            <a:avLst/>
          </a:prstGeom>
          <a:noFill/>
          <a:ln w="9525">
            <a:noFill/>
            <a:miter lim="800000"/>
            <a:headEnd/>
            <a:tailEnd/>
          </a:ln>
        </p:spPr>
        <p:txBody>
          <a:bodyPr>
            <a:spAutoFit/>
          </a:bodyPr>
          <a:lstStyle/>
          <a:p>
            <a:pPr algn="ctr"/>
            <a:r>
              <a:rPr lang="ru-RU" sz="2800">
                <a:latin typeface="Times New Roman" pitchFamily="18" charset="0"/>
              </a:rPr>
              <a:t>Разработчик: </a:t>
            </a:r>
          </a:p>
          <a:p>
            <a:pPr algn="ctr"/>
            <a:r>
              <a:rPr lang="ru-RU" sz="2800">
                <a:latin typeface="Times New Roman" pitchFamily="18" charset="0"/>
              </a:rPr>
              <a:t>Финансовое управление </a:t>
            </a:r>
          </a:p>
          <a:p>
            <a:pPr algn="ctr"/>
            <a:r>
              <a:rPr lang="ru-RU" sz="2800">
                <a:latin typeface="Times New Roman" pitchFamily="18" charset="0"/>
              </a:rPr>
              <a:t>Администрации Артемовского городского округа</a:t>
            </a:r>
          </a:p>
          <a:p>
            <a:pPr algn="ctr"/>
            <a:endParaRPr lang="ru-RU" sz="2800">
              <a:latin typeface="Times New Roman" pitchFamily="18" charset="0"/>
            </a:endParaRPr>
          </a:p>
          <a:p>
            <a:pPr algn="ctr"/>
            <a:r>
              <a:rPr lang="ru-RU" sz="2400">
                <a:latin typeface="Times New Roman" pitchFamily="18" charset="0"/>
              </a:rPr>
              <a:t>Руководитель Финансового управления </a:t>
            </a:r>
          </a:p>
          <a:p>
            <a:pPr algn="ctr"/>
            <a:r>
              <a:rPr lang="ru-RU" sz="2400">
                <a:latin typeface="Times New Roman" pitchFamily="18" charset="0"/>
              </a:rPr>
              <a:t>Администрации Артемовского городского округа  - </a:t>
            </a:r>
          </a:p>
          <a:p>
            <a:pPr algn="ctr"/>
            <a:r>
              <a:rPr lang="ru-RU" sz="2400">
                <a:latin typeface="Times New Roman" pitchFamily="18" charset="0"/>
              </a:rPr>
              <a:t>Бачурина Ольга Геннадьевна</a:t>
            </a:r>
          </a:p>
          <a:p>
            <a:pPr algn="ctr"/>
            <a:endParaRPr lang="ru-RU" sz="2400">
              <a:latin typeface="Times New Roman" pitchFamily="18" charset="0"/>
            </a:endParaRPr>
          </a:p>
          <a:p>
            <a:pPr algn="ctr"/>
            <a:r>
              <a:rPr lang="ru-RU" sz="2400">
                <a:latin typeface="Times New Roman" pitchFamily="18" charset="0"/>
              </a:rPr>
              <a:t>тел. (8343 63) 2-46-79</a:t>
            </a:r>
          </a:p>
          <a:p>
            <a:pPr algn="ctr"/>
            <a:r>
              <a:rPr lang="ru-RU" sz="2400">
                <a:latin typeface="Times New Roman" pitchFamily="18" charset="0"/>
              </a:rPr>
              <a:t>факс (8343 63) 2-46-79</a:t>
            </a:r>
          </a:p>
          <a:p>
            <a:pPr algn="ctr"/>
            <a:r>
              <a:rPr lang="ru-RU" sz="2800">
                <a:latin typeface="Times New Roman" pitchFamily="18" charset="0"/>
              </a:rPr>
              <a:t> </a:t>
            </a:r>
          </a:p>
          <a:p>
            <a:pPr algn="ctr"/>
            <a:r>
              <a:rPr lang="ru-RU" sz="2800">
                <a:latin typeface="Times New Roman" pitchFamily="18" charset="0"/>
              </a:rPr>
              <a:t>Интернет – сайт: </a:t>
            </a:r>
            <a:r>
              <a:rPr lang="en-US" sz="2800" u="sng">
                <a:latin typeface="Times New Roman" pitchFamily="18" charset="0"/>
              </a:rPr>
              <a:t>artemovsky66.ru</a:t>
            </a:r>
            <a:endParaRPr lang="ru-RU" sz="2800" u="sng">
              <a:latin typeface="Times New Roman" pitchFamily="18" charset="0"/>
            </a:endParaRPr>
          </a:p>
          <a:p>
            <a:pPr algn="ctr"/>
            <a:endParaRPr lang="ru-RU" sz="2400">
              <a:latin typeface="Times New Roman" pitchFamily="18" charset="0"/>
            </a:endParaRPr>
          </a:p>
          <a:p>
            <a:pPr algn="ctr"/>
            <a:r>
              <a:rPr lang="ru-RU" sz="2400">
                <a:latin typeface="Times New Roman" pitchFamily="18" charset="0"/>
              </a:rPr>
              <a:t>Режим работы:</a:t>
            </a:r>
          </a:p>
          <a:p>
            <a:pPr algn="ctr"/>
            <a:r>
              <a:rPr lang="ru-RU" sz="2400">
                <a:latin typeface="Times New Roman" pitchFamily="18" charset="0"/>
              </a:rPr>
              <a:t>понедельник – пятница  с 8 до 17 часов,</a:t>
            </a:r>
          </a:p>
          <a:p>
            <a:pPr algn="ctr"/>
            <a:r>
              <a:rPr lang="ru-RU" sz="2400">
                <a:latin typeface="Times New Roman" pitchFamily="18" charset="0"/>
              </a:rPr>
              <a:t>суббота-воскресенье выходной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3"/>
          <p:cNvSpPr>
            <a:spLocks noGrp="1" noChangeArrowheads="1"/>
          </p:cNvSpPr>
          <p:nvPr>
            <p:ph type="body" idx="4294967295"/>
          </p:nvPr>
        </p:nvSpPr>
        <p:spPr>
          <a:xfrm>
            <a:off x="611188" y="1484313"/>
            <a:ext cx="8064500" cy="1733550"/>
          </a:xfrm>
        </p:spPr>
        <p:txBody>
          <a:bodyPr/>
          <a:lstStyle/>
          <a:p>
            <a:pPr algn="ctr" eaLnBrk="1" hangingPunct="1">
              <a:buFont typeface="Symbol" pitchFamily="18" charset="2"/>
              <a:buNone/>
            </a:pPr>
            <a:endParaRPr lang="ru-RU" sz="3600" b="1" smtClean="0">
              <a:solidFill>
                <a:schemeClr val="accent2"/>
              </a:solidFill>
            </a:endParaRPr>
          </a:p>
          <a:p>
            <a:pPr algn="ctr" eaLnBrk="1" hangingPunct="1">
              <a:buFont typeface="Symbol" pitchFamily="18" charset="2"/>
              <a:buNone/>
            </a:pPr>
            <a:r>
              <a:rPr lang="ru-RU" sz="4000" b="1" smtClean="0">
                <a:solidFill>
                  <a:schemeClr val="accent2"/>
                </a:solidFill>
              </a:rPr>
              <a:t>Благодарим за внимание !</a:t>
            </a:r>
          </a:p>
        </p:txBody>
      </p:sp>
      <p:pic>
        <p:nvPicPr>
          <p:cNvPr id="251906" name="Picture 83" descr="pic_1358342117"/>
          <p:cNvPicPr>
            <a:picLocks noChangeAspect="1" noChangeArrowheads="1"/>
          </p:cNvPicPr>
          <p:nvPr/>
        </p:nvPicPr>
        <p:blipFill>
          <a:blip r:embed="rId2"/>
          <a:srcRect/>
          <a:stretch>
            <a:fillRect/>
          </a:stretch>
        </p:blipFill>
        <p:spPr bwMode="auto">
          <a:xfrm>
            <a:off x="227013" y="3995738"/>
            <a:ext cx="3130550" cy="2422525"/>
          </a:xfrm>
          <a:prstGeom prst="rect">
            <a:avLst/>
          </a:prstGeom>
          <a:noFill/>
          <a:ln w="9525">
            <a:noFill/>
            <a:miter lim="800000"/>
            <a:headEnd/>
            <a:tailEnd/>
          </a:ln>
        </p:spPr>
      </p:pic>
      <p:pic>
        <p:nvPicPr>
          <p:cNvPr id="251907" name="Picture 84" descr="zzlx9qJiM6Q"/>
          <p:cNvPicPr>
            <a:picLocks noChangeAspect="1" noChangeArrowheads="1"/>
          </p:cNvPicPr>
          <p:nvPr/>
        </p:nvPicPr>
        <p:blipFill>
          <a:blip r:embed="rId3"/>
          <a:srcRect/>
          <a:stretch>
            <a:fillRect/>
          </a:stretch>
        </p:blipFill>
        <p:spPr bwMode="auto">
          <a:xfrm>
            <a:off x="3824288" y="4014788"/>
            <a:ext cx="1598612" cy="2403475"/>
          </a:xfrm>
          <a:prstGeom prst="rect">
            <a:avLst/>
          </a:prstGeom>
          <a:noFill/>
          <a:ln w="9525">
            <a:noFill/>
            <a:miter lim="800000"/>
            <a:headEnd/>
            <a:tailEnd/>
          </a:ln>
        </p:spPr>
      </p:pic>
      <p:pic>
        <p:nvPicPr>
          <p:cNvPr id="251908" name="Picture 85" descr="images (1)"/>
          <p:cNvPicPr>
            <a:picLocks noChangeAspect="1" noChangeArrowheads="1"/>
          </p:cNvPicPr>
          <p:nvPr/>
        </p:nvPicPr>
        <p:blipFill>
          <a:blip r:embed="rId4"/>
          <a:srcRect/>
          <a:stretch>
            <a:fillRect/>
          </a:stretch>
        </p:blipFill>
        <p:spPr bwMode="auto">
          <a:xfrm>
            <a:off x="5888038" y="4006850"/>
            <a:ext cx="2941637"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Заголовок 1"/>
          <p:cNvSpPr>
            <a:spLocks noGrp="1"/>
          </p:cNvSpPr>
          <p:nvPr>
            <p:ph type="title"/>
          </p:nvPr>
        </p:nvSpPr>
        <p:spPr>
          <a:xfrm>
            <a:off x="468313" y="549275"/>
            <a:ext cx="8229600" cy="866775"/>
          </a:xfrm>
        </p:spPr>
        <p:txBody>
          <a:bodyPr/>
          <a:lstStyle/>
          <a:p>
            <a:pPr eaLnBrk="1" hangingPunct="1"/>
            <a:r>
              <a:rPr lang="ru-RU" sz="2400" b="1" smtClean="0">
                <a:solidFill>
                  <a:srgbClr val="7030A0"/>
                </a:solidFill>
                <a:latin typeface="Times New Roman" pitchFamily="18" charset="0"/>
                <a:cs typeface="Times New Roman" pitchFamily="18" charset="0"/>
              </a:rPr>
              <a:t>Исполнение доходной части бюджета Артемовского городского округа за 2018 год</a:t>
            </a:r>
          </a:p>
        </p:txBody>
      </p:sp>
      <p:graphicFrame>
        <p:nvGraphicFramePr>
          <p:cNvPr id="176130" name="Объект 4"/>
          <p:cNvGraphicFramePr>
            <a:graphicFrameLocks noGrp="1"/>
          </p:cNvGraphicFramePr>
          <p:nvPr>
            <p:ph sz="quarter" idx="13"/>
          </p:nvPr>
        </p:nvGraphicFramePr>
        <p:xfrm>
          <a:off x="406400" y="1506538"/>
          <a:ext cx="8393113" cy="5213350"/>
        </p:xfrm>
        <a:graphic>
          <a:graphicData uri="http://schemas.openxmlformats.org/presentationml/2006/ole">
            <p:oleObj spid="_x0000_s176130" r:id="rId3" imgW="8388823" imgH="5212532" progId="Excel.Char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Заголовок 3"/>
          <p:cNvSpPr>
            <a:spLocks noGrp="1"/>
          </p:cNvSpPr>
          <p:nvPr>
            <p:ph type="title"/>
          </p:nvPr>
        </p:nvSpPr>
        <p:spPr>
          <a:xfrm>
            <a:off x="504825" y="142875"/>
            <a:ext cx="8353425" cy="1000125"/>
          </a:xfrm>
        </p:spPr>
        <p:txBody>
          <a:bodyPr/>
          <a:lstStyle/>
          <a:p>
            <a:pPr eaLnBrk="1" hangingPunct="1"/>
            <a:r>
              <a:rPr lang="ru-RU" sz="2400" b="1" smtClean="0">
                <a:solidFill>
                  <a:srgbClr val="7030A0"/>
                </a:solidFill>
                <a:latin typeface="Times New Roman" pitchFamily="18" charset="0"/>
                <a:cs typeface="Times New Roman" pitchFamily="18" charset="0"/>
              </a:rPr>
              <a:t>Структура  поступивших  доходов бюджета Артемовского городского округа в 2018 году</a:t>
            </a:r>
          </a:p>
        </p:txBody>
      </p:sp>
      <p:graphicFrame>
        <p:nvGraphicFramePr>
          <p:cNvPr id="177154" name="Объект 6"/>
          <p:cNvGraphicFramePr>
            <a:graphicFrameLocks noGrp="1"/>
          </p:cNvGraphicFramePr>
          <p:nvPr>
            <p:ph sz="half" idx="2"/>
          </p:nvPr>
        </p:nvGraphicFramePr>
        <p:xfrm>
          <a:off x="849313" y="1290638"/>
          <a:ext cx="7518400" cy="3702050"/>
        </p:xfrm>
        <a:graphic>
          <a:graphicData uri="http://schemas.openxmlformats.org/presentationml/2006/ole">
            <p:oleObj spid="_x0000_s177154" r:id="rId4" imgW="7523116" imgH="3700593" progId="Excel.Chart.8">
              <p:embed/>
            </p:oleObj>
          </a:graphicData>
        </a:graphic>
      </p:graphicFrame>
      <p:graphicFrame>
        <p:nvGraphicFramePr>
          <p:cNvPr id="9" name="Содержимое 8"/>
          <p:cNvGraphicFramePr>
            <a:graphicFrameLocks noGrp="1"/>
          </p:cNvGraphicFramePr>
          <p:nvPr>
            <p:ph sz="quarter" idx="4"/>
          </p:nvPr>
        </p:nvGraphicFramePr>
        <p:xfrm>
          <a:off x="755650" y="5072063"/>
          <a:ext cx="7673975" cy="1663700"/>
        </p:xfrm>
        <a:graphic>
          <a:graphicData uri="http://schemas.openxmlformats.org/drawingml/2006/table">
            <a:tbl>
              <a:tblPr/>
              <a:tblGrid>
                <a:gridCol w="2557463"/>
                <a:gridCol w="2559050"/>
                <a:gridCol w="2557462"/>
              </a:tblGrid>
              <a:tr h="571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Наименование</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Исполнение, в тыс. руб.</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Структура доходов, в %</a:t>
                      </a:r>
                    </a:p>
                  </a:txBody>
                  <a:tcPr marL="0" marR="0" marT="0" marB="0" anchor="ctr"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НАЛОГОВЫЕ ДОХОДЫ</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624 337,0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30,0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285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НЕНАЛОГОВЫЕ ДОХОДЫ</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20 792,0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1,0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r h="427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БЕЗВОЗМЕЗДНЫЕ ПОСТУПЛЕНИЯ</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1 438 093,8</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69,0</a:t>
                      </a:r>
                    </a:p>
                  </a:txBody>
                  <a:tcPr marL="0" marR="0" marT="0" marB="0" anchor="b" horzOverflow="overflow">
                    <a:lnL w="12700" cap="flat" cmpd="sng" algn="ctr">
                      <a:solidFill>
                        <a:srgbClr val="0D0D0D"/>
                      </a:solidFill>
                      <a:prstDash val="solid"/>
                      <a:round/>
                      <a:headEnd type="none" w="med" len="med"/>
                      <a:tailEnd type="none" w="med" len="med"/>
                    </a:lnL>
                    <a:lnR w="12700" cap="flat" cmpd="sng" algn="ctr">
                      <a:solidFill>
                        <a:srgbClr val="0D0D0D"/>
                      </a:solidFill>
                      <a:prstDash val="solid"/>
                      <a:round/>
                      <a:headEnd type="none" w="med" len="med"/>
                      <a:tailEnd type="none" w="med" len="med"/>
                    </a:lnR>
                    <a:lnT w="12700" cap="flat" cmpd="sng" algn="ctr">
                      <a:solidFill>
                        <a:srgbClr val="0D0D0D"/>
                      </a:solidFill>
                      <a:prstDash val="solid"/>
                      <a:round/>
                      <a:headEnd type="none" w="med" len="med"/>
                      <a:tailEnd type="none" w="med" len="med"/>
                    </a:lnT>
                    <a:lnB w="12700" cap="flat" cmpd="sng" algn="ctr">
                      <a:solidFill>
                        <a:srgbClr val="0D0D0D"/>
                      </a:solidFill>
                      <a:prstDash val="solid"/>
                      <a:round/>
                      <a:headEnd type="none" w="med" len="med"/>
                      <a:tailEnd type="none" w="med" len="med"/>
                    </a:lnB>
                    <a:lnTlToBr>
                      <a:noFill/>
                    </a:lnTlToBr>
                    <a:lnBlToTr>
                      <a:noFill/>
                    </a:lnBlToTr>
                    <a:solidFill>
                      <a:srgbClr val="94F0E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idx="4294967295"/>
          </p:nvPr>
        </p:nvSpPr>
        <p:spPr>
          <a:xfrm>
            <a:off x="214313" y="44450"/>
            <a:ext cx="8786812" cy="884238"/>
          </a:xfrm>
        </p:spPr>
        <p:txBody>
          <a:bodyPr/>
          <a:lstStyle/>
          <a:p>
            <a:pPr eaLnBrk="1" hangingPunct="1"/>
            <a:r>
              <a:rPr lang="ru-RU" sz="2400" b="1" smtClean="0">
                <a:solidFill>
                  <a:srgbClr val="7030A0"/>
                </a:solidFill>
                <a:latin typeface="Times New Roman" pitchFamily="18" charset="0"/>
                <a:cs typeface="Times New Roman" pitchFamily="18" charset="0"/>
              </a:rPr>
              <a:t>Исполнение доходной части бюджета Артемовского городского округа в 2018 году в части налоговых доходов</a:t>
            </a:r>
          </a:p>
        </p:txBody>
      </p:sp>
      <p:sp>
        <p:nvSpPr>
          <p:cNvPr id="188418" name="AutoShape 4"/>
          <p:cNvSpPr>
            <a:spLocks noChangeArrowheads="1"/>
          </p:cNvSpPr>
          <p:nvPr/>
        </p:nvSpPr>
        <p:spPr bwMode="auto">
          <a:xfrm rot="-5400000">
            <a:off x="3286126" y="2214562"/>
            <a:ext cx="2786062" cy="2786063"/>
          </a:xfrm>
          <a:prstGeom prst="upDownArrowCallout">
            <a:avLst>
              <a:gd name="adj1" fmla="val 25000"/>
              <a:gd name="adj2" fmla="val 25000"/>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latin typeface="Times New Roman" pitchFamily="18" charset="0"/>
              </a:rPr>
              <a:t>624 337,0</a:t>
            </a:r>
          </a:p>
          <a:p>
            <a:pPr algn="ctr"/>
            <a:r>
              <a:rPr lang="ru-RU" sz="2400" b="1">
                <a:latin typeface="Times New Roman" pitchFamily="18" charset="0"/>
              </a:rPr>
              <a:t>тыс. руб.</a:t>
            </a:r>
          </a:p>
        </p:txBody>
      </p:sp>
      <p:sp>
        <p:nvSpPr>
          <p:cNvPr id="14348" name="AutoShape 12"/>
          <p:cNvSpPr>
            <a:spLocks noChangeArrowheads="1"/>
          </p:cNvSpPr>
          <p:nvPr/>
        </p:nvSpPr>
        <p:spPr bwMode="auto">
          <a:xfrm rot="10800000">
            <a:off x="5643563" y="1628775"/>
            <a:ext cx="3357562" cy="871538"/>
          </a:xfrm>
          <a:prstGeom prst="homePlate">
            <a:avLst>
              <a:gd name="adj" fmla="val 95114"/>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Единый сельскохозяйственный налог – 1959,9  тыс. руб.</a:t>
            </a:r>
          </a:p>
        </p:txBody>
      </p:sp>
      <p:sp>
        <p:nvSpPr>
          <p:cNvPr id="188420" name="Line 16"/>
          <p:cNvSpPr>
            <a:spLocks noChangeShapeType="1"/>
          </p:cNvSpPr>
          <p:nvPr/>
        </p:nvSpPr>
        <p:spPr bwMode="auto">
          <a:xfrm>
            <a:off x="357188" y="928688"/>
            <a:ext cx="8496300" cy="0"/>
          </a:xfrm>
          <a:prstGeom prst="line">
            <a:avLst/>
          </a:prstGeom>
          <a:noFill/>
          <a:ln w="47625" cmpd="dbl">
            <a:solidFill>
              <a:schemeClr val="accent2"/>
            </a:solidFill>
            <a:round/>
            <a:headEnd/>
            <a:tailEnd/>
          </a:ln>
        </p:spPr>
        <p:txBody>
          <a:bodyPr/>
          <a:lstStyle/>
          <a:p>
            <a:endParaRPr lang="ru-RU"/>
          </a:p>
        </p:txBody>
      </p:sp>
      <p:sp>
        <p:nvSpPr>
          <p:cNvPr id="14353" name="AutoShape 17"/>
          <p:cNvSpPr>
            <a:spLocks noChangeArrowheads="1"/>
          </p:cNvSpPr>
          <p:nvPr/>
        </p:nvSpPr>
        <p:spPr bwMode="auto">
          <a:xfrm rot="10800000">
            <a:off x="6072188" y="2708275"/>
            <a:ext cx="2928937" cy="1435100"/>
          </a:xfrm>
          <a:prstGeom prst="homePlate">
            <a:avLst>
              <a:gd name="adj" fmla="val 69821"/>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Налог, взимаемый в связи с применением патентной системы налогообложения – 820,3  тыс. руб.</a:t>
            </a:r>
          </a:p>
        </p:txBody>
      </p:sp>
      <p:sp>
        <p:nvSpPr>
          <p:cNvPr id="14354" name="AutoShape 18"/>
          <p:cNvSpPr>
            <a:spLocks noChangeArrowheads="1"/>
          </p:cNvSpPr>
          <p:nvPr/>
        </p:nvSpPr>
        <p:spPr bwMode="auto">
          <a:xfrm rot="10800000">
            <a:off x="6072188" y="4292600"/>
            <a:ext cx="2928937" cy="1081088"/>
          </a:xfrm>
          <a:prstGeom prst="homePlate">
            <a:avLst>
              <a:gd name="adj" fmla="val 51955"/>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Акцизы по подакцизным товарам (продукции) – </a:t>
            </a:r>
          </a:p>
          <a:p>
            <a:pPr algn="ctr">
              <a:defRPr/>
            </a:pPr>
            <a:r>
              <a:rPr lang="ru-RU" sz="1600" b="1" dirty="0">
                <a:latin typeface="Times New Roman" pitchFamily="18" charset="0"/>
                <a:cs typeface="+mn-cs"/>
              </a:rPr>
              <a:t>20 912,5 тыс. руб.</a:t>
            </a:r>
          </a:p>
        </p:txBody>
      </p:sp>
      <p:sp>
        <p:nvSpPr>
          <p:cNvPr id="14355" name="AutoShape 19"/>
          <p:cNvSpPr>
            <a:spLocks noChangeArrowheads="1"/>
          </p:cNvSpPr>
          <p:nvPr/>
        </p:nvSpPr>
        <p:spPr bwMode="auto">
          <a:xfrm rot="10800000">
            <a:off x="5929313" y="5516563"/>
            <a:ext cx="3071812" cy="1008062"/>
          </a:xfrm>
          <a:prstGeom prst="homePlate">
            <a:avLst>
              <a:gd name="adj" fmla="val 77407"/>
            </a:avLst>
          </a:prstGeom>
          <a:solidFill>
            <a:schemeClr val="accent6">
              <a:lumMod val="60000"/>
              <a:lumOff val="40000"/>
            </a:schemeClr>
          </a:solidFill>
          <a:ln w="9525">
            <a:solidFill>
              <a:srgbClr val="00FFFF"/>
            </a:solidFill>
            <a:miter lim="800000"/>
            <a:headEnd/>
            <a:tailEnd/>
          </a:ln>
        </p:spPr>
        <p:txBody>
          <a:bodyPr rot="10800000" anchor="ctr" anchorCtr="1"/>
          <a:lstStyle/>
          <a:p>
            <a:pPr algn="ctr">
              <a:defRPr/>
            </a:pPr>
            <a:r>
              <a:rPr lang="ru-RU" sz="1600" b="1" dirty="0">
                <a:latin typeface="Times New Roman" pitchFamily="18" charset="0"/>
                <a:cs typeface="+mn-cs"/>
              </a:rPr>
              <a:t>Государственная пошлина – 10 685,5 тыс. руб.</a:t>
            </a:r>
          </a:p>
        </p:txBody>
      </p:sp>
      <p:sp>
        <p:nvSpPr>
          <p:cNvPr id="19" name="Пятиугольник 18"/>
          <p:cNvSpPr/>
          <p:nvPr/>
        </p:nvSpPr>
        <p:spPr>
          <a:xfrm>
            <a:off x="214313" y="1071563"/>
            <a:ext cx="3286125" cy="714375"/>
          </a:xfrm>
          <a:prstGeom prst="homePlate">
            <a:avLst>
              <a:gd name="adj" fmla="val 62102"/>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Налог на доходы физических лиц –  534 158,4 тыс. руб.</a:t>
            </a:r>
          </a:p>
        </p:txBody>
      </p:sp>
      <p:sp>
        <p:nvSpPr>
          <p:cNvPr id="20" name="Пятиугольник 19"/>
          <p:cNvSpPr/>
          <p:nvPr/>
        </p:nvSpPr>
        <p:spPr>
          <a:xfrm>
            <a:off x="214313" y="2000250"/>
            <a:ext cx="3429000" cy="1000125"/>
          </a:xfrm>
          <a:prstGeom prst="homePlate">
            <a:avLst>
              <a:gd name="adj" fmla="val 78257"/>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Налог, взимаемый в связи с применением упрощенной системы налогообложения – </a:t>
            </a:r>
          </a:p>
          <a:p>
            <a:pPr algn="ctr">
              <a:defRPr/>
            </a:pPr>
            <a:r>
              <a:rPr lang="ru-RU" sz="1600" b="1" dirty="0">
                <a:solidFill>
                  <a:schemeClr val="tx1"/>
                </a:solidFill>
                <a:latin typeface="Times New Roman" pitchFamily="18" charset="0"/>
              </a:rPr>
              <a:t>9 707,8 тыс. руб.</a:t>
            </a:r>
          </a:p>
        </p:txBody>
      </p:sp>
      <p:sp>
        <p:nvSpPr>
          <p:cNvPr id="21" name="Пятиугольник 20"/>
          <p:cNvSpPr/>
          <p:nvPr/>
        </p:nvSpPr>
        <p:spPr>
          <a:xfrm>
            <a:off x="214313" y="3143250"/>
            <a:ext cx="3000375" cy="857250"/>
          </a:xfrm>
          <a:prstGeom prst="homePlate">
            <a:avLst>
              <a:gd name="adj" fmla="val 57426"/>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Налог на имущество физических лиц – </a:t>
            </a:r>
          </a:p>
          <a:p>
            <a:pPr algn="ctr">
              <a:defRPr/>
            </a:pPr>
            <a:r>
              <a:rPr lang="ru-RU" sz="1600" b="1" dirty="0">
                <a:solidFill>
                  <a:schemeClr val="tx1"/>
                </a:solidFill>
                <a:latin typeface="Times New Roman" pitchFamily="18" charset="0"/>
              </a:rPr>
              <a:t>12 458,0 тыс. руб.</a:t>
            </a:r>
          </a:p>
        </p:txBody>
      </p:sp>
      <p:sp>
        <p:nvSpPr>
          <p:cNvPr id="23" name="Пятиугольник 22"/>
          <p:cNvSpPr/>
          <p:nvPr/>
        </p:nvSpPr>
        <p:spPr>
          <a:xfrm>
            <a:off x="214313" y="4143375"/>
            <a:ext cx="3143250" cy="785813"/>
          </a:xfrm>
          <a:prstGeom prst="homePlate">
            <a:avLst>
              <a:gd name="adj" fmla="val 72044"/>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Земельный налог –  </a:t>
            </a:r>
          </a:p>
          <a:p>
            <a:pPr algn="ctr">
              <a:defRPr/>
            </a:pPr>
            <a:r>
              <a:rPr lang="ru-RU" sz="1600" b="1" dirty="0">
                <a:solidFill>
                  <a:schemeClr val="tx1"/>
                </a:solidFill>
                <a:latin typeface="Times New Roman" pitchFamily="18" charset="0"/>
              </a:rPr>
              <a:t>14 392,8 тыс. руб.</a:t>
            </a:r>
          </a:p>
        </p:txBody>
      </p:sp>
      <p:sp>
        <p:nvSpPr>
          <p:cNvPr id="24" name="Пятиугольник 23"/>
          <p:cNvSpPr/>
          <p:nvPr/>
        </p:nvSpPr>
        <p:spPr>
          <a:xfrm>
            <a:off x="214313" y="5214938"/>
            <a:ext cx="3429000" cy="1214437"/>
          </a:xfrm>
          <a:prstGeom prst="homePlate">
            <a:avLst>
              <a:gd name="adj" fmla="val 76430"/>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Единый налог на вмененный доход  для отдельных видов деятельности – </a:t>
            </a:r>
          </a:p>
          <a:p>
            <a:pPr algn="ctr">
              <a:defRPr/>
            </a:pPr>
            <a:r>
              <a:rPr lang="ru-RU" sz="1600" b="1" dirty="0">
                <a:solidFill>
                  <a:schemeClr val="tx1"/>
                </a:solidFill>
                <a:latin typeface="Times New Roman" pitchFamily="18" charset="0"/>
              </a:rPr>
              <a:t>19 241,8 тыс. руб.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idx="4294967295"/>
          </p:nvPr>
        </p:nvSpPr>
        <p:spPr>
          <a:xfrm>
            <a:off x="214313" y="0"/>
            <a:ext cx="8715375" cy="928688"/>
          </a:xfrm>
        </p:spPr>
        <p:txBody>
          <a:bodyPr/>
          <a:lstStyle/>
          <a:p>
            <a:pPr eaLnBrk="1" hangingPunct="1"/>
            <a:r>
              <a:rPr lang="ru-RU" sz="2400" b="1" smtClean="0">
                <a:solidFill>
                  <a:srgbClr val="7030A0"/>
                </a:solidFill>
                <a:latin typeface="Times New Roman" pitchFamily="18" charset="0"/>
                <a:cs typeface="Times New Roman" pitchFamily="18" charset="0"/>
              </a:rPr>
              <a:t>Исполнение доходной части бюджета Артемовского городского округа в 2018 году в части неналоговых доходов</a:t>
            </a:r>
          </a:p>
        </p:txBody>
      </p:sp>
      <p:sp>
        <p:nvSpPr>
          <p:cNvPr id="184322" name="AutoShape 4"/>
          <p:cNvSpPr>
            <a:spLocks noChangeArrowheads="1"/>
          </p:cNvSpPr>
          <p:nvPr/>
        </p:nvSpPr>
        <p:spPr bwMode="auto">
          <a:xfrm rot="-5400000">
            <a:off x="3286126" y="2214562"/>
            <a:ext cx="2786062" cy="2786063"/>
          </a:xfrm>
          <a:prstGeom prst="upDownArrowCallout">
            <a:avLst>
              <a:gd name="adj1" fmla="val 25000"/>
              <a:gd name="adj2" fmla="val 25000"/>
              <a:gd name="adj3" fmla="val 16921"/>
              <a:gd name="adj4" fmla="val 50000"/>
            </a:avLst>
          </a:prstGeom>
          <a:solidFill>
            <a:srgbClr val="FF99FF"/>
          </a:solidFill>
          <a:ln w="19050">
            <a:solidFill>
              <a:srgbClr val="FF00FF"/>
            </a:solidFill>
            <a:miter lim="800000"/>
            <a:headEnd/>
            <a:tailEnd/>
          </a:ln>
        </p:spPr>
        <p:txBody>
          <a:bodyPr vert="eaVert" wrap="none" anchor="ctr"/>
          <a:lstStyle/>
          <a:p>
            <a:pPr algn="ctr"/>
            <a:r>
              <a:rPr lang="ru-RU" sz="2400" b="1">
                <a:latin typeface="Times New Roman" pitchFamily="18" charset="0"/>
              </a:rPr>
              <a:t>20 792,0</a:t>
            </a:r>
          </a:p>
          <a:p>
            <a:pPr algn="ctr"/>
            <a:r>
              <a:rPr lang="ru-RU" sz="2400" b="1">
                <a:latin typeface="Times New Roman" pitchFamily="18" charset="0"/>
              </a:rPr>
              <a:t>тыс. руб.</a:t>
            </a:r>
          </a:p>
        </p:txBody>
      </p:sp>
      <p:sp>
        <p:nvSpPr>
          <p:cNvPr id="184323" name="AutoShape 12"/>
          <p:cNvSpPr>
            <a:spLocks noChangeArrowheads="1"/>
          </p:cNvSpPr>
          <p:nvPr/>
        </p:nvSpPr>
        <p:spPr bwMode="auto">
          <a:xfrm rot="10800000">
            <a:off x="5643563" y="1628775"/>
            <a:ext cx="3357562" cy="1512888"/>
          </a:xfrm>
          <a:prstGeom prst="homePlate">
            <a:avLst>
              <a:gd name="adj" fmla="val 50171"/>
            </a:avLst>
          </a:prstGeom>
          <a:solidFill>
            <a:srgbClr val="FF9900"/>
          </a:solidFill>
          <a:ln w="9525">
            <a:solidFill>
              <a:srgbClr val="00FFFF"/>
            </a:solidFill>
            <a:miter lim="800000"/>
            <a:headEnd/>
            <a:tailEnd/>
          </a:ln>
        </p:spPr>
        <p:txBody>
          <a:bodyPr rot="10800000" anchor="ctr" anchorCtr="1"/>
          <a:lstStyle/>
          <a:p>
            <a:pPr algn="ctr"/>
            <a:r>
              <a:rPr lang="ru-RU" sz="1600" b="1">
                <a:latin typeface="Times New Roman" pitchFamily="18" charset="0"/>
              </a:rPr>
              <a:t>Доходы от продажи материальных и нематериальных активов –</a:t>
            </a:r>
          </a:p>
          <a:p>
            <a:pPr algn="ctr"/>
            <a:r>
              <a:rPr lang="ru-RU" sz="1600" b="1">
                <a:latin typeface="Times New Roman" pitchFamily="18" charset="0"/>
              </a:rPr>
              <a:t> 4 429,8 тыс. руб.</a:t>
            </a:r>
          </a:p>
        </p:txBody>
      </p:sp>
      <p:sp>
        <p:nvSpPr>
          <p:cNvPr id="184324" name="Line 16"/>
          <p:cNvSpPr>
            <a:spLocks noChangeShapeType="1"/>
          </p:cNvSpPr>
          <p:nvPr/>
        </p:nvSpPr>
        <p:spPr bwMode="auto">
          <a:xfrm>
            <a:off x="357188" y="928688"/>
            <a:ext cx="8496300" cy="0"/>
          </a:xfrm>
          <a:prstGeom prst="line">
            <a:avLst/>
          </a:prstGeom>
          <a:noFill/>
          <a:ln w="47625" cmpd="dbl">
            <a:solidFill>
              <a:schemeClr val="accent2"/>
            </a:solidFill>
            <a:round/>
            <a:headEnd/>
            <a:tailEnd/>
          </a:ln>
        </p:spPr>
        <p:txBody>
          <a:bodyPr/>
          <a:lstStyle/>
          <a:p>
            <a:endParaRPr lang="ru-RU"/>
          </a:p>
        </p:txBody>
      </p:sp>
      <p:sp>
        <p:nvSpPr>
          <p:cNvPr id="184325" name="AutoShape 18"/>
          <p:cNvSpPr>
            <a:spLocks noChangeArrowheads="1"/>
          </p:cNvSpPr>
          <p:nvPr/>
        </p:nvSpPr>
        <p:spPr bwMode="auto">
          <a:xfrm rot="10800000">
            <a:off x="5643563" y="4500563"/>
            <a:ext cx="3357562" cy="2071687"/>
          </a:xfrm>
          <a:prstGeom prst="homePlate">
            <a:avLst>
              <a:gd name="adj" fmla="val 39759"/>
            </a:avLst>
          </a:prstGeom>
          <a:solidFill>
            <a:srgbClr val="FF9900"/>
          </a:solidFill>
          <a:ln w="9525">
            <a:solidFill>
              <a:srgbClr val="00FFFF"/>
            </a:solidFill>
            <a:miter lim="800000"/>
            <a:headEnd/>
            <a:tailEnd/>
          </a:ln>
        </p:spPr>
        <p:txBody>
          <a:bodyPr rot="10800000" anchor="ctr" anchorCtr="1"/>
          <a:lstStyle/>
          <a:p>
            <a:pPr algn="ctr"/>
            <a:r>
              <a:rPr lang="ru-RU" sz="1600" b="1">
                <a:latin typeface="Times New Roman" pitchFamily="18" charset="0"/>
              </a:rPr>
              <a:t>Доходы от использования имущества, находящегося в государственной и муниципальной собственности – </a:t>
            </a:r>
          </a:p>
          <a:p>
            <a:pPr algn="ctr"/>
            <a:r>
              <a:rPr lang="ru-RU" sz="1600" b="1">
                <a:latin typeface="Times New Roman" pitchFamily="18" charset="0"/>
              </a:rPr>
              <a:t>9 148,5 тыс. руб.</a:t>
            </a:r>
          </a:p>
        </p:txBody>
      </p:sp>
      <p:sp>
        <p:nvSpPr>
          <p:cNvPr id="184326" name="AutoShape 21"/>
          <p:cNvSpPr>
            <a:spLocks noChangeArrowheads="1"/>
          </p:cNvSpPr>
          <p:nvPr/>
        </p:nvSpPr>
        <p:spPr bwMode="auto">
          <a:xfrm rot="10800000">
            <a:off x="6072188" y="3213100"/>
            <a:ext cx="2928937" cy="1152525"/>
          </a:xfrm>
          <a:prstGeom prst="homePlate">
            <a:avLst>
              <a:gd name="adj" fmla="val 46473"/>
            </a:avLst>
          </a:prstGeom>
          <a:solidFill>
            <a:srgbClr val="FF9900"/>
          </a:solidFill>
          <a:ln w="9525">
            <a:solidFill>
              <a:srgbClr val="00FFFF"/>
            </a:solidFill>
            <a:miter lim="800000"/>
            <a:headEnd/>
            <a:tailEnd/>
          </a:ln>
        </p:spPr>
        <p:txBody>
          <a:bodyPr rot="10800000" anchor="ctr" anchorCtr="1"/>
          <a:lstStyle/>
          <a:p>
            <a:pPr algn="ctr"/>
            <a:r>
              <a:rPr lang="ru-RU" sz="1600" b="1">
                <a:latin typeface="Times New Roman" pitchFamily="18" charset="0"/>
              </a:rPr>
              <a:t>Прочие неналоговые доходы -  33,0 тыс. руб.</a:t>
            </a:r>
          </a:p>
        </p:txBody>
      </p:sp>
      <p:sp>
        <p:nvSpPr>
          <p:cNvPr id="20" name="Пятиугольник 19"/>
          <p:cNvSpPr/>
          <p:nvPr/>
        </p:nvSpPr>
        <p:spPr>
          <a:xfrm>
            <a:off x="214313" y="1214438"/>
            <a:ext cx="3429000" cy="1428750"/>
          </a:xfrm>
          <a:prstGeom prst="homePlate">
            <a:avLst>
              <a:gd name="adj" fmla="val 78257"/>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Платежи при пользовании природными ресурсами – 188,6 тыс. руб.</a:t>
            </a:r>
          </a:p>
        </p:txBody>
      </p:sp>
      <p:sp>
        <p:nvSpPr>
          <p:cNvPr id="21" name="Пятиугольник 20"/>
          <p:cNvSpPr/>
          <p:nvPr/>
        </p:nvSpPr>
        <p:spPr>
          <a:xfrm>
            <a:off x="214313" y="2841625"/>
            <a:ext cx="3000375" cy="1714500"/>
          </a:xfrm>
          <a:prstGeom prst="homePlate">
            <a:avLst>
              <a:gd name="adj" fmla="val 57426"/>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Штрафы, санкции, </a:t>
            </a:r>
          </a:p>
          <a:p>
            <a:pPr algn="ctr">
              <a:defRPr/>
            </a:pPr>
            <a:r>
              <a:rPr lang="ru-RU" sz="1600" b="1" dirty="0">
                <a:solidFill>
                  <a:schemeClr val="tx1"/>
                </a:solidFill>
                <a:latin typeface="Times New Roman" pitchFamily="18" charset="0"/>
              </a:rPr>
              <a:t>возмещение ущерба –  </a:t>
            </a:r>
          </a:p>
          <a:p>
            <a:pPr algn="ctr">
              <a:defRPr/>
            </a:pPr>
            <a:r>
              <a:rPr lang="ru-RU" sz="1600" b="1" dirty="0">
                <a:solidFill>
                  <a:schemeClr val="tx1"/>
                </a:solidFill>
                <a:latin typeface="Times New Roman" pitchFamily="18" charset="0"/>
              </a:rPr>
              <a:t>4 515,4 тыс. руб.</a:t>
            </a:r>
          </a:p>
        </p:txBody>
      </p:sp>
      <p:sp>
        <p:nvSpPr>
          <p:cNvPr id="23" name="Пятиугольник 22"/>
          <p:cNvSpPr/>
          <p:nvPr/>
        </p:nvSpPr>
        <p:spPr>
          <a:xfrm>
            <a:off x="214313" y="4786313"/>
            <a:ext cx="3143250" cy="1714500"/>
          </a:xfrm>
          <a:prstGeom prst="homePlate">
            <a:avLst>
              <a:gd name="adj" fmla="val 55822"/>
            </a:avLst>
          </a:prstGeom>
          <a:solidFill>
            <a:srgbClr val="92D05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itchFamily="18" charset="0"/>
              </a:rPr>
              <a:t>Доходы от оказания платных услуг (работ) и компенсации государства – 2 476,7 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17682</TotalTime>
  <Words>4242</Words>
  <Application>Microsoft Office PowerPoint</Application>
  <PresentationFormat>Экран (4:3)</PresentationFormat>
  <Paragraphs>998</Paragraphs>
  <Slides>54</Slides>
  <Notes>12</Notes>
  <HiddenSlides>0</HiddenSlides>
  <MMClips>0</MMClips>
  <ScaleCrop>false</ScaleCrop>
  <HeadingPairs>
    <vt:vector size="8" baseType="variant">
      <vt:variant>
        <vt:lpstr>Использованные шрифты</vt:lpstr>
      </vt:variant>
      <vt:variant>
        <vt:i4>9</vt:i4>
      </vt:variant>
      <vt:variant>
        <vt:lpstr>Шаблон оформления</vt:lpstr>
      </vt:variant>
      <vt:variant>
        <vt:i4>6</vt:i4>
      </vt:variant>
      <vt:variant>
        <vt:lpstr>Внедренные серверы OLE</vt:lpstr>
      </vt:variant>
      <vt:variant>
        <vt:i4>2</vt:i4>
      </vt:variant>
      <vt:variant>
        <vt:lpstr>Заголовки слайдов</vt:lpstr>
      </vt:variant>
      <vt:variant>
        <vt:i4>54</vt:i4>
      </vt:variant>
    </vt:vector>
  </HeadingPairs>
  <TitlesOfParts>
    <vt:vector size="71" baseType="lpstr">
      <vt:lpstr>Arial</vt:lpstr>
      <vt:lpstr>Candara</vt:lpstr>
      <vt:lpstr>Symbol</vt:lpstr>
      <vt:lpstr>Calibri</vt:lpstr>
      <vt:lpstr>Times New Roman</vt:lpstr>
      <vt:lpstr>Liberation Serif</vt:lpstr>
      <vt:lpstr>Bookman Old Style</vt:lpstr>
      <vt:lpstr>Corbel</vt:lpstr>
      <vt:lpstr>Wingdings</vt:lpstr>
      <vt:lpstr>Волна</vt:lpstr>
      <vt:lpstr>Волна</vt:lpstr>
      <vt:lpstr>Волна</vt:lpstr>
      <vt:lpstr>Волна</vt:lpstr>
      <vt:lpstr>Волна</vt:lpstr>
      <vt:lpstr>Волна</vt:lpstr>
      <vt:lpstr>Диаграмма</vt:lpstr>
      <vt:lpstr>Диаграмма Microsoft Excel</vt:lpstr>
      <vt:lpstr>Годовой отчет об исполнении бюджета Артемовского городского округа за 2018 год</vt:lpstr>
      <vt:lpstr>Слайд 2</vt:lpstr>
      <vt:lpstr>Уточненные плановые  показатели  бюджета Артемовского городского  округа, установленные решениями Думы Артемовского  городского  округа  о  бюджете  в 2016-2018 годах </vt:lpstr>
      <vt:lpstr>Показатели  исполнения  бюджета Артемовского городского  округа  в 2016-2018 годах</vt:lpstr>
      <vt:lpstr>Плановые показатели доходов бюджета Артемовского городского округа в 2018 году</vt:lpstr>
      <vt:lpstr>Исполнение доходной части бюджета Артемовского городского округа за 2018 год</vt:lpstr>
      <vt:lpstr>Структура  поступивших  доходов бюджета Артемовского городского округа в 2018 году</vt:lpstr>
      <vt:lpstr>Исполнение доходной части бюджета Артемовского городского округа в 2018 году в части налоговых доходов</vt:lpstr>
      <vt:lpstr>Исполнение доходной части бюджета Артемовского городского округа в 2018 году в части неналоговых доходов</vt:lpstr>
      <vt:lpstr>Исполнение доходной части бюджета Артемовского городского округа в 2018 году в части безвозмездных поступлений</vt:lpstr>
      <vt:lpstr>Исполнение  расходной  части  бюджета  Артемовского  городского округа в 2016-2018 годах</vt:lpstr>
      <vt:lpstr>Исполнение плановых показателей расходной части бюджета Артемовского городского  округа в 2016-2018 годах</vt:lpstr>
      <vt:lpstr>Исполнение расходной части бюджета Артемовского городского округа в 2018 году</vt:lpstr>
      <vt:lpstr>Расходная часть бюджета Артемовского городского округа  в 2016-2018 годах</vt:lpstr>
      <vt:lpstr>Структура расходов бюджета  Артемовского  городского округа  в 2018 году</vt:lpstr>
      <vt:lpstr>Структура расходов бюджета Артемовского городского округа в 2018 году</vt:lpstr>
      <vt:lpstr>Расходы бюджета Артемовского городского округа по разделу 0100 «Общегосударственные вопросы»  за 2016-2018 годы</vt:lpstr>
      <vt:lpstr>Основные направления  расходов бюджета Артемовского городского округа по разделу 0100 «Общегосударственные вопросы»  2018 году </vt:lpstr>
      <vt:lpstr>Расходы бюджета Артемовского городского округа по разделу  0300 «Национальная безопасность и правоохранительная деятельность» в 2016-2018 годах</vt:lpstr>
      <vt:lpstr>Направления расходов бюджета Артемовского городского округа в 2018 году по разделу 0300 «Национальная безопасность и правоохранительная деятельность»</vt:lpstr>
      <vt:lpstr>Расходы бюджета Артемовского городского округа по разделу 0400 « Национальная экономика»  в 2016-2018 годах</vt:lpstr>
      <vt:lpstr>Основные направления  расходов бюджета Артемовского городского округа в 2018 году по разделу 0400  «Национальная экономика»</vt:lpstr>
      <vt:lpstr>Расходование средств Дорожного фонда Артемовского городского округа </vt:lpstr>
      <vt:lpstr>Основные направления  расходов Дорожного фонда</vt:lpstr>
      <vt:lpstr>Слайд 25</vt:lpstr>
      <vt:lpstr>Расходы бюджета Артемовского городского округа по разделу 0500 «Жилищно-коммунальное хозяйство» в 2016-2018 годах</vt:lpstr>
      <vt:lpstr>Расходы бюджета Артемовского городского округа  в 2018 году</vt:lpstr>
      <vt:lpstr>Направления расходов бюджета Артемовского городского округа по подразделу  0501 «Жилищное хозяйство»  в 2018 году</vt:lpstr>
      <vt:lpstr>Основные направления расходов бюджета Артемовского городского округа  по подразделу  0502 «Коммунальное хозяйство» в 2018 году</vt:lpstr>
      <vt:lpstr>Направления расходов бюджета Артемовского городского округа по подразделу  0503 «Благоустройство» в 2018 году</vt:lpstr>
      <vt:lpstr>Основные направления расходов бюджета Артемовского городского округа по подразделу  0505 «Другие вопросы в области жилищно-коммунального хозяйства»   в 2018 году</vt:lpstr>
      <vt:lpstr>Расходы бюджета Артемовского городского округа по разделу 0600 «Охрана окружающей среды»   2016-2018 годах</vt:lpstr>
      <vt:lpstr> Направления  расходов бюджета Артемовского городского округа в 2018 году по разделу 0600  «Охрана окружающей среды»</vt:lpstr>
      <vt:lpstr>Слайд 34</vt:lpstr>
      <vt:lpstr>Расходы бюджета Артемовского городского округа по разделу 0700 «Образование»  в 2016-2018 годах</vt:lpstr>
      <vt:lpstr>Расходы бюджета Артемовского городского округа  в 2018 году</vt:lpstr>
      <vt:lpstr>Направления  расходов бюджета Артемовского городского округа в 2018 году по разделу 070 «Образование»</vt:lpstr>
      <vt:lpstr>Слайд 38</vt:lpstr>
      <vt:lpstr>Расходы бюджета Артемовского городского округа по разделу  0800 «Культура и кинематография»  в 2016-2018 годах</vt:lpstr>
      <vt:lpstr>Основные направления  расходов бюджета Артемовского городского округа в 2018 году по разделу 0800  «Культура и кинематография»</vt:lpstr>
      <vt:lpstr>Основные направления  расходов бюджета Артемовского городского округа по подразделу 0801 «Культура»   в 2018 году </vt:lpstr>
      <vt:lpstr>Расходы бюджета Артемовского городского округа на социальную политику в 2018 году составили  248 552,9 тыс. руб.</vt:lpstr>
      <vt:lpstr>Расходы бюджета Артемовского городского округа по разделу 1000 «Социальная политика»  в 2016- 2018  годах</vt:lpstr>
      <vt:lpstr>Структура расходов бюджета Артемовского городского округа по разделу 1000 «Социальная политика» в 2018 году</vt:lpstr>
      <vt:lpstr>Основные направления расходов бюджета Артемовского городского округа по подразделу 1003 «Социальное обеспечение населения»  в 2018 году</vt:lpstr>
      <vt:lpstr>Слайд 46</vt:lpstr>
      <vt:lpstr>Расходы бюджета Артемовского городского округа по разделу 1100 «Физическая культура и спорт»  в 2016-2018 годах</vt:lpstr>
      <vt:lpstr>Слайд 48</vt:lpstr>
      <vt:lpstr>Расходы бюджета Артемовского городского округа по разделу 1200 «Средства массовой информации»  в 2016-2018 годах</vt:lpstr>
      <vt:lpstr>Слайд 50</vt:lpstr>
      <vt:lpstr>Расходы бюджета Артемовского  городского  округа в рамках  муниципальных  программ в 2018 году</vt:lpstr>
      <vt:lpstr> Изменение объема муниципального долга Артемовского городского округа за 2018 год </vt:lpstr>
      <vt:lpstr>Слайд 53</vt:lpstr>
      <vt:lpstr>Слайд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Годовой отчет об исполнении бюджета Артемовского городского округа за 2013 год</dc:title>
  <dc:creator>Наталья Шиленко</dc:creator>
  <cp:lastModifiedBy>OG_Bachurina</cp:lastModifiedBy>
  <cp:revision>2310</cp:revision>
  <cp:lastPrinted>2019-04-17T03:49:18Z</cp:lastPrinted>
  <dcterms:created xsi:type="dcterms:W3CDTF">2014-04-10T11:32:30Z</dcterms:created>
  <dcterms:modified xsi:type="dcterms:W3CDTF">2019-06-05T11:56:32Z</dcterms:modified>
</cp:coreProperties>
</file>