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charts/chart3.xml" ContentType="application/vnd.openxmlformats-officedocument.drawingml.chart+xml"/>
  <Default Extension="xlsx" ContentType="application/vnd.openxmlformats-officedocument.spreadsheetml.sheet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ms-office.activeX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activeX/activeX1.xml" ContentType="application/vnd.ms-office.activeX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9"/>
  </p:notesMasterIdLst>
  <p:sldIdLst>
    <p:sldId id="256" r:id="rId2"/>
    <p:sldId id="257" r:id="rId3"/>
    <p:sldId id="258" r:id="rId4"/>
    <p:sldId id="298" r:id="rId5"/>
    <p:sldId id="259" r:id="rId6"/>
    <p:sldId id="260" r:id="rId7"/>
    <p:sldId id="265" r:id="rId8"/>
    <p:sldId id="262" r:id="rId9"/>
    <p:sldId id="271" r:id="rId10"/>
    <p:sldId id="264" r:id="rId11"/>
    <p:sldId id="266" r:id="rId12"/>
    <p:sldId id="267" r:id="rId13"/>
    <p:sldId id="268" r:id="rId14"/>
    <p:sldId id="269" r:id="rId15"/>
    <p:sldId id="273" r:id="rId16"/>
    <p:sldId id="274" r:id="rId17"/>
    <p:sldId id="275" r:id="rId18"/>
    <p:sldId id="272" r:id="rId19"/>
    <p:sldId id="276" r:id="rId20"/>
    <p:sldId id="299" r:id="rId21"/>
    <p:sldId id="277" r:id="rId22"/>
    <p:sldId id="279" r:id="rId23"/>
    <p:sldId id="280" r:id="rId24"/>
    <p:sldId id="287" r:id="rId25"/>
    <p:sldId id="281" r:id="rId26"/>
    <p:sldId id="282" r:id="rId27"/>
    <p:sldId id="286" r:id="rId28"/>
    <p:sldId id="300" r:id="rId29"/>
    <p:sldId id="283" r:id="rId30"/>
    <p:sldId id="296" r:id="rId31"/>
    <p:sldId id="294" r:id="rId32"/>
    <p:sldId id="295" r:id="rId33"/>
    <p:sldId id="288" r:id="rId34"/>
    <p:sldId id="289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79976" autoAdjust="0"/>
  </p:normalViewPr>
  <p:slideViewPr>
    <p:cSldViewPr>
      <p:cViewPr varScale="1">
        <p:scale>
          <a:sx n="83" d="100"/>
          <a:sy n="83" d="100"/>
        </p:scale>
        <p:origin x="-4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6;&#1089;&#1085;&#1086;&#1074;&#1085;&#1099;&#1093;%20&#1087;&#1086;&#1082;&#1072;&#1079;&#1072;&#1090;&#1077;&#1083;&#1077;&#1081;%20&#1073;&#1102;&#1076;&#1078;&#1077;&#1090;&#1072;%20&#1040;&#1043;&#1054;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7;&#1086;%20&#1087;&#1086;&#1076;&#1088;&#1072;&#1079;&#1076;&#1077;&#1083;&#1072;&#1084;%202013%20&#1075;&#1086;&#1076;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7;&#1086;%20&#1087;&#1086;&#1076;&#1088;&#1072;&#1079;&#1076;&#1077;&#1083;&#1072;&#1084;%202013%20&#1075;&#1086;&#1076;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7;&#1086;%20&#1087;&#1086;&#1076;&#1088;&#1072;&#1079;&#1076;&#1077;&#1083;&#1072;&#1084;%202013%20&#1075;&#1086;&#1076;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7;&#1086;%200700%20&#1088;%20&#1079;&#1072;%202009-2013%20&#1075;&#1075;.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7;&#1086;%20&#1087;&#1086;&#1076;&#1088;&#1072;&#1079;&#1076;&#1077;&#1083;&#1072;&#1084;%202013%20&#1075;&#1086;&#1076;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7;&#1086;%20&#1087;&#1086;&#1076;&#1088;&#1072;&#1079;&#1076;&#1077;&#1083;&#1072;&#1084;%202013%20&#1075;&#1086;&#1076;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0;&#1089;&#1087;&#1086;&#1083;&#1085;.%20&#1052;&#1062;&#1055;%202011-2013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0;&#1089;&#1087;&#1086;&#1083;&#1085;.%20&#1052;&#1062;&#1055;%202011-2013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84;&#1091;&#1085;&#1080;&#1094;.%20&#1076;&#1086;&#1083;&#1075;&#1072;%202011-2013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4;&#1086;&#1093;&#1086;&#1076;&#1099;%202011-2013%20&#1075;&#1075;.%20(&#1058;&#1072;&#1073;&#1083;&#1080;&#1094;&#1072;,%20&#1076;&#1072;&#1075;&#1088;&#1072;&#1084;&#1084;&#1099;)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79;&#1072;&#1076;&#1086;&#1083;&#1078;.%20&#1087;&#1086;%20&#1080;&#1089;&#1087;.%20&#1083;&#1080;&#1089;&#1090;&#1072;&#1084;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0;&#1085;&#1072;&#1083;&#1080;&#1079;%20&#1079;&#1072;&#1076;&#1086;&#1083;&#1078;.%20&#1087;&#1086;%20&#1080;&#1089;&#1087;.%20&#1083;&#1080;&#1089;&#1090;&#1072;&#1084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4;&#1086;&#1093;&#1086;&#1076;&#1099;%202011-2013%20&#1075;&#1075;.%20(&#1058;&#1072;&#1073;&#1083;&#1080;&#1094;&#1072;,%20&#1076;&#1072;&#1075;&#1088;&#1072;&#1084;&#1084;&#1099;)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Data\&#1044;&#1086;&#1082;&#1091;&#1084;&#1077;&#1085;&#1090;&#1099;\&#1050;&#1072;&#1073;&#1080;&#1085;&#1077;&#1090;%2020\&#1064;&#1080;&#1083;&#1077;&#1085;&#1082;&#1086;\&#1041;&#1070;&#1044;&#1046;&#1045;&#1058;\&#1041;&#1102;&#1076;&#1078;&#1077;&#1090;%20&#1040;&#1043;&#1054;%20-2013\&#1043;&#1054;&#1076;&#1086;&#1074;&#1086;&#1081;%20&#1086;&#1090;&#1095;&#1077;&#1090;%20&#1085;&#1072;%20%20&#1044;&#1091;&#1084;&#1091;%20%20%20&#1079;&#1072;%202013%20&#1075;&#1086;&#1076;%20(&#1089;%20&#1087;&#1088;&#1080;&#1083;&#1086;&#1078;.)\&#1055;&#1088;&#1077;&#1079;&#1077;&#1085;&#1090;&#1072;&#1094;&#1080;&#1103;%20&#1087;&#1086;%20&#1086;&#1090;&#1095;&#1077;&#1090;&#1091;%20&#1079;&#1072;%202013%20&#1075;&#1086;&#1076;\&#1044;&#1086;&#1093;&#1086;&#1076;&#1099;%202011-2013%20&#1075;&#1075;.%20(&#1058;&#1072;&#1073;&#1083;&#1080;&#1094;&#1072;,%20&#1076;&#1072;&#1075;&#1088;&#1072;&#1084;&#1084;&#1099;)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'свод (2)'!$A$6:$E$6</c:f>
              <c:strCache>
                <c:ptCount val="1"/>
                <c:pt idx="0">
                  <c:v>Анализ основных показателей бюджета Артемовского городского округа в 2011-2012 годах</c:v>
                </c:pt>
              </c:strCache>
            </c:strRef>
          </c:tx>
          <c:cat>
            <c:strRef>
              <c:f>'свод (2)'!$G$5:$I$6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'свод (2)'!$F$6:$I$6</c:f>
            </c:numRef>
          </c:val>
        </c:ser>
        <c:ser>
          <c:idx val="1"/>
          <c:order val="1"/>
          <c:tx>
            <c:strRef>
              <c:f>'свод (2)'!$A$7:$E$7</c:f>
              <c:strCache>
                <c:ptCount val="1"/>
                <c:pt idx="0">
                  <c:v>Доходы</c:v>
                </c:pt>
              </c:strCache>
            </c:strRef>
          </c:tx>
          <c:dLbls>
            <c:dLbl>
              <c:idx val="0"/>
              <c:layout>
                <c:manualLayout>
                  <c:x val="-2.2408960290410812E-2"/>
                  <c:y val="-3.8011704658034016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200" baseline="0">
                      <a:latin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-2.6143787005479317E-2"/>
                  <c:y val="-1.1695909125548904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200" baseline="0">
                      <a:latin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-2.8011200363013515E-2"/>
                  <c:y val="-1.7543863688323436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200" baseline="0">
                      <a:latin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</c:dLbls>
          <c:cat>
            <c:strRef>
              <c:f>'свод (2)'!$G$5:$I$6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'свод (2)'!$F$7:$I$7</c:f>
              <c:numCache>
                <c:formatCode>0.00</c:formatCode>
                <c:ptCount val="3"/>
                <c:pt idx="0" formatCode="General">
                  <c:v>1579024.9</c:v>
                </c:pt>
                <c:pt idx="1">
                  <c:v>1322874.7</c:v>
                </c:pt>
                <c:pt idx="2">
                  <c:v>1668837.3</c:v>
                </c:pt>
              </c:numCache>
            </c:numRef>
          </c:val>
        </c:ser>
        <c:ser>
          <c:idx val="2"/>
          <c:order val="2"/>
          <c:tx>
            <c:strRef>
              <c:f>'свод (2)'!$A$8:$E$8</c:f>
              <c:strCache>
                <c:ptCount val="1"/>
                <c:pt idx="0">
                  <c:v>Расходы</c:v>
                </c:pt>
              </c:strCache>
            </c:strRef>
          </c:tx>
          <c:dLbls>
            <c:dLbl>
              <c:idx val="0"/>
              <c:layout>
                <c:manualLayout>
                  <c:x val="2.6143787005479317E-2"/>
                  <c:y val="-2.3391818251097807E-2"/>
                </c:manualLayout>
              </c:layout>
              <c:showVal val="1"/>
            </c:dLbl>
            <c:dLbl>
              <c:idx val="1"/>
              <c:layout>
                <c:manualLayout>
                  <c:x val="3.9215680508218838E-2"/>
                  <c:y val="-3.5087727376646845E-2"/>
                </c:manualLayout>
              </c:layout>
              <c:showVal val="1"/>
            </c:dLbl>
            <c:dLbl>
              <c:idx val="2"/>
              <c:layout>
                <c:manualLayout>
                  <c:x val="6.3492054156164018E-2"/>
                  <c:y val="-2.0467840969710688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2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'свод (2)'!$G$5:$I$6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'свод (2)'!$F$8:$I$8</c:f>
              <c:numCache>
                <c:formatCode>General</c:formatCode>
                <c:ptCount val="3"/>
                <c:pt idx="0">
                  <c:v>1829297.3</c:v>
                </c:pt>
                <c:pt idx="1">
                  <c:v>1387912.8</c:v>
                </c:pt>
                <c:pt idx="2">
                  <c:v>1684297.8</c:v>
                </c:pt>
              </c:numCache>
            </c:numRef>
          </c:val>
        </c:ser>
        <c:ser>
          <c:idx val="3"/>
          <c:order val="3"/>
          <c:tx>
            <c:strRef>
              <c:f>'свод (2)'!$A$9:$E$9</c:f>
              <c:strCache>
                <c:ptCount val="1"/>
                <c:pt idx="0">
                  <c:v>Дефицит</c:v>
                </c:pt>
              </c:strCache>
            </c:strRef>
          </c:tx>
          <c:dLbls>
            <c:dLbl>
              <c:idx val="0"/>
              <c:layout>
                <c:manualLayout>
                  <c:x val="3.9215680508218831E-2"/>
                  <c:y val="-2.6315795532485042E-2"/>
                </c:manualLayout>
              </c:layout>
              <c:showVal val="1"/>
            </c:dLbl>
            <c:dLbl>
              <c:idx val="1"/>
              <c:layout>
                <c:manualLayout>
                  <c:x val="4.1082946825331437E-2"/>
                  <c:y val="-2.6315795532485042E-2"/>
                </c:manualLayout>
              </c:layout>
              <c:showVal val="1"/>
            </c:dLbl>
            <c:dLbl>
              <c:idx val="2"/>
              <c:layout>
                <c:manualLayout>
                  <c:x val="3.3613440435616176E-2"/>
                  <c:y val="-3.5087727376646949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2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'свод (2)'!$G$5:$I$6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'свод (2)'!$F$9:$I$9</c:f>
              <c:numCache>
                <c:formatCode>0.00</c:formatCode>
                <c:ptCount val="3"/>
                <c:pt idx="0" formatCode="General">
                  <c:v>250272.4</c:v>
                </c:pt>
                <c:pt idx="1">
                  <c:v>65038.1</c:v>
                </c:pt>
                <c:pt idx="2">
                  <c:v>15460.5</c:v>
                </c:pt>
              </c:numCache>
            </c:numRef>
          </c:val>
        </c:ser>
        <c:shape val="box"/>
        <c:axId val="73940352"/>
        <c:axId val="73966720"/>
        <c:axId val="0"/>
      </c:bar3DChart>
      <c:catAx>
        <c:axId val="73940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73966720"/>
        <c:crosses val="autoZero"/>
        <c:auto val="1"/>
        <c:lblAlgn val="ctr"/>
        <c:lblOffset val="100"/>
      </c:catAx>
      <c:valAx>
        <c:axId val="73966720"/>
        <c:scaling>
          <c:orientation val="minMax"/>
        </c:scaling>
        <c:axPos val="l"/>
        <c:majorGridlines/>
        <c:numFmt formatCode="General" sourceLinked="1"/>
        <c:tickLblPos val="nextTo"/>
        <c:crossAx val="739403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расходов бюджета Артемовского городского округа по разделу 0500 "Жилищно-коммунальное хозяйство" в 2013 году</a:t>
            </a:r>
          </a:p>
        </c:rich>
      </c:tx>
      <c:layout>
        <c:manualLayout>
          <c:xMode val="edge"/>
          <c:yMode val="edge"/>
          <c:x val="9.3607251299470201E-2"/>
          <c:y val="9.4043405365126745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34277198211624482"/>
          <c:y val="0.30740796333905601"/>
          <c:w val="0.31445603576751197"/>
          <c:h val="0.39074144737674948"/>
        </c:manualLayout>
      </c:layout>
      <c:pieChart>
        <c:varyColors val="1"/>
        <c:ser>
          <c:idx val="1"/>
          <c:order val="0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'0500-2012'!$K$362:$K$492</c:f>
            </c:numRef>
          </c:val>
        </c:ser>
        <c:ser>
          <c:idx val="2"/>
          <c:order val="1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'0500-2012'!$L$362:$L$492</c:f>
            </c:numRef>
          </c:val>
        </c:ser>
        <c:ser>
          <c:idx val="3"/>
          <c:order val="2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'0500-2012'!$M$362:$M$492</c:f>
            </c:numRef>
          </c:val>
        </c:ser>
        <c:ser>
          <c:idx val="4"/>
          <c:order val="3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'0500-2012'!$N$362:$N$492</c:f>
            </c:numRef>
          </c:val>
        </c:ser>
        <c:ser>
          <c:idx val="5"/>
          <c:order val="4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'0500-2012'!$O$362:$O$492</c:f>
            </c:numRef>
          </c:val>
        </c:ser>
        <c:ser>
          <c:idx val="6"/>
          <c:order val="5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'0500-2012'!$P$362:$P$492</c:f>
            </c:numRef>
          </c:val>
        </c:ser>
        <c:ser>
          <c:idx val="7"/>
          <c:order val="6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'0500-2012'!$Q$362:$Q$492</c:f>
            </c:numRef>
          </c:val>
        </c:ser>
        <c:ser>
          <c:idx val="8"/>
          <c:order val="7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'0500-2012'!$R$362:$R$492</c:f>
            </c:numRef>
          </c:val>
        </c:ser>
        <c:ser>
          <c:idx val="9"/>
          <c:order val="8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'0500-2012'!$S$362:$S$492</c:f>
            </c:numRef>
          </c:val>
        </c:ser>
        <c:ser>
          <c:idx val="10"/>
          <c:order val="9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'0500-2012'!$T$362:$T$492</c:f>
            </c:numRef>
          </c:val>
        </c:ser>
        <c:ser>
          <c:idx val="11"/>
          <c:order val="10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'0500-2012'!$U$362:$U$492</c:f>
            </c:numRef>
          </c:val>
        </c:ser>
        <c:ser>
          <c:idx val="12"/>
          <c:order val="11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'0500-2012'!$V$362:$V$492</c:f>
            </c:numRef>
          </c:val>
        </c:ser>
        <c:ser>
          <c:idx val="13"/>
          <c:order val="12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'0500-2012'!$W$362:$W$492</c:f>
            </c:numRef>
          </c:val>
        </c:ser>
        <c:ser>
          <c:idx val="14"/>
          <c:order val="13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'0500-2012'!$X$362:$X$492</c:f>
            </c:numRef>
          </c:val>
        </c:ser>
        <c:ser>
          <c:idx val="15"/>
          <c:order val="14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'0500-2012'!$Y$362:$Y$492</c:f>
            </c:numRef>
          </c:val>
        </c:ser>
        <c:ser>
          <c:idx val="16"/>
          <c:order val="15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'0500-2012'!$Z$362:$Z$492</c:f>
            </c:numRef>
          </c:val>
        </c:ser>
        <c:ser>
          <c:idx val="17"/>
          <c:order val="16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'0500-2012'!$AA$362:$AA$492</c:f>
            </c:numRef>
          </c:val>
        </c:ser>
        <c:ser>
          <c:idx val="18"/>
          <c:order val="17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'0500-2012'!$AB$362:$AB$492</c:f>
            </c:numRef>
          </c:val>
        </c:ser>
        <c:ser>
          <c:idx val="19"/>
          <c:order val="18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'0500-2012'!$AC$362:$AC$492</c:f>
            </c:numRef>
          </c:val>
        </c:ser>
        <c:ser>
          <c:idx val="20"/>
          <c:order val="19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'0500-2012'!$AD$362:$AD$492</c:f>
            </c:numRef>
          </c:val>
        </c:ser>
        <c:ser>
          <c:idx val="21"/>
          <c:order val="20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'0500-2012'!$AE$362:$AE$492</c:f>
            </c:numRef>
          </c:val>
        </c:ser>
        <c:ser>
          <c:idx val="22"/>
          <c:order val="21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'0500-2012'!$A$362:$J$492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'0500-2012'!$AF$362:$AF$492</c:f>
            </c:numRef>
          </c:val>
        </c:ser>
        <c:ser>
          <c:idx val="0"/>
          <c:order val="22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1.276005178935349E-2"/>
                  <c:y val="-3.8508797511422259E-3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2.8950013886118186E-2"/>
                  <c:y val="-4.2657334499854177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-2.0476587222424406E-2"/>
                  <c:y val="3.3907456012442883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-2.2593770413571718E-2"/>
                  <c:y val="-9.8779041508700368E-3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6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'0500-2013'!$A$362:$J$492</c:f>
              <c:strCache>
                <c:ptCount val="4"/>
                <c:pt idx="0">
                  <c:v>      0501 "Жилищное хозяйство"</c:v>
                </c:pt>
                <c:pt idx="1">
                  <c:v>      0502 "Коммунальное хозяйство"</c:v>
                </c:pt>
                <c:pt idx="2">
                  <c:v>     0503 "Благоустройство"</c:v>
                </c:pt>
                <c:pt idx="3">
                  <c:v>      0505 "Другие вопросы в области жилищно-коммунального хозяйства"</c:v>
                </c:pt>
              </c:strCache>
            </c:strRef>
          </c:cat>
          <c:val>
            <c:numRef>
              <c:f>'0500-2013'!$AG$362:$AG$492</c:f>
              <c:numCache>
                <c:formatCode>0.00%</c:formatCode>
                <c:ptCount val="4"/>
                <c:pt idx="0">
                  <c:v>4.1375421550873502E-2</c:v>
                </c:pt>
                <c:pt idx="1">
                  <c:v>0.66979230877668305</c:v>
                </c:pt>
                <c:pt idx="2">
                  <c:v>0.27058540414248061</c:v>
                </c:pt>
                <c:pt idx="3">
                  <c:v>1.82459479816857E-2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1326378539493299"/>
          <c:y val="0.75197826525356504"/>
          <c:w val="0.77198211624441293"/>
          <c:h val="0.19631741772561634"/>
        </c:manualLayout>
      </c:layout>
      <c:spPr>
        <a:gradFill rotWithShape="1">
          <a:gsLst>
            <a:gs pos="0">
              <a:schemeClr val="accent1">
                <a:tint val="25000"/>
                <a:satMod val="125000"/>
              </a:schemeClr>
            </a:gs>
            <a:gs pos="40000">
              <a:schemeClr val="accent1">
                <a:tint val="55000"/>
                <a:satMod val="130000"/>
              </a:schemeClr>
            </a:gs>
            <a:gs pos="50000">
              <a:schemeClr val="accent1">
                <a:tint val="59000"/>
                <a:satMod val="130000"/>
              </a:schemeClr>
            </a:gs>
            <a:gs pos="65000">
              <a:schemeClr val="accent1">
                <a:tint val="55000"/>
                <a:satMod val="130000"/>
              </a:schemeClr>
            </a:gs>
            <a:gs pos="100000">
              <a:schemeClr val="accent1"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/>
          </a:solidFill>
          <a:prstDash val="solid"/>
        </a:ln>
        <a:effectLst>
          <a:glow rad="63500">
            <a:schemeClr val="accent1">
              <a:alpha val="45000"/>
              <a:satMod val="120000"/>
            </a:schemeClr>
          </a:glow>
        </a:effectLst>
      </c:spPr>
      <c:txPr>
        <a:bodyPr/>
        <a:lstStyle/>
        <a:p>
          <a:pPr>
            <a:defRPr sz="12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gradFill rotWithShape="1">
      <a:gsLst>
        <a:gs pos="0">
          <a:schemeClr val="accent6">
            <a:tint val="25000"/>
            <a:satMod val="125000"/>
          </a:schemeClr>
        </a:gs>
        <a:gs pos="40000">
          <a:schemeClr val="accent6">
            <a:tint val="55000"/>
            <a:satMod val="130000"/>
          </a:schemeClr>
        </a:gs>
        <a:gs pos="50000">
          <a:schemeClr val="accent6">
            <a:tint val="59000"/>
            <a:satMod val="130000"/>
          </a:schemeClr>
        </a:gs>
        <a:gs pos="65000">
          <a:schemeClr val="accent6">
            <a:tint val="55000"/>
            <a:satMod val="130000"/>
          </a:schemeClr>
        </a:gs>
        <a:gs pos="100000">
          <a:schemeClr val="accent6">
            <a:tint val="20000"/>
            <a:satMod val="125000"/>
          </a:schemeClr>
        </a:gs>
      </a:gsLst>
      <a:lin ang="5400000" scaled="0"/>
    </a:gradFill>
    <a:ln w="12000" cap="flat" cmpd="sng" algn="ctr">
      <a:solidFill>
        <a:schemeClr val="accent6"/>
      </a:solidFill>
      <a:prstDash val="solid"/>
    </a:ln>
    <a:effectLst>
      <a:glow rad="63500">
        <a:schemeClr val="accent6">
          <a:alpha val="45000"/>
          <a:satMod val="120000"/>
        </a:schemeClr>
      </a:glo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Анализ расходов бюджета Артемовского городского округа по разделу 0600 "Охрана окружающей среды" за период 2011-2013 годы</a:t>
            </a:r>
          </a:p>
        </c:rich>
      </c:tx>
      <c:layout/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FFFF00"/>
            </a:solidFill>
          </c:spPr>
          <c:dPt>
            <c:idx val="1"/>
            <c:spPr>
              <a:solidFill>
                <a:schemeClr val="accent1"/>
              </a:solidFill>
            </c:spPr>
          </c:dPt>
          <c:dPt>
            <c:idx val="3"/>
            <c:spPr>
              <a:solidFill>
                <a:schemeClr val="accent1"/>
              </a:solidFill>
            </c:spPr>
          </c:dPt>
          <c:dPt>
            <c:idx val="5"/>
            <c:spPr>
              <a:solidFill>
                <a:schemeClr val="accent1"/>
              </a:solidFill>
            </c:spPr>
          </c:dPt>
          <c:dLbls>
            <c:dLbl>
              <c:idx val="0"/>
              <c:layout>
                <c:manualLayout>
                  <c:x val="6.9444444444444597E-3"/>
                  <c:y val="-2.0752269779507136E-2"/>
                </c:manualLayout>
              </c:layout>
              <c:showVal val="1"/>
            </c:dLbl>
            <c:dLbl>
              <c:idx val="1"/>
              <c:layout>
                <c:manualLayout>
                  <c:x val="8.6805555555555768E-3"/>
                  <c:y val="-1.8158236057068743E-2"/>
                </c:manualLayout>
              </c:layout>
              <c:showVal val="1"/>
            </c:dLbl>
            <c:dLbl>
              <c:idx val="2"/>
              <c:layout>
                <c:manualLayout>
                  <c:x val="5.2083333333333582E-3"/>
                  <c:y val="-3.1128404669260701E-2"/>
                </c:manualLayout>
              </c:layout>
              <c:showVal val="1"/>
            </c:dLbl>
            <c:dLbl>
              <c:idx val="3"/>
              <c:layout>
                <c:manualLayout>
                  <c:x val="1.7361111111110529E-3"/>
                  <c:y val="-3.6316472114137487E-2"/>
                </c:manualLayout>
              </c:layout>
              <c:showVal val="1"/>
            </c:dLbl>
            <c:dLbl>
              <c:idx val="4"/>
              <c:layout>
                <c:manualLayout>
                  <c:x val="1.5625E-2"/>
                  <c:y val="-1.5564202334630361E-2"/>
                </c:manualLayout>
              </c:layout>
              <c:showVal val="1"/>
            </c:dLbl>
            <c:dLbl>
              <c:idx val="5"/>
              <c:layout>
                <c:manualLayout>
                  <c:x val="1.3888888888888944E-2"/>
                  <c:y val="-4.669260700389125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multiLvlStrRef>
              <c:f>'0600'!$A$1211:$L$1212</c:f>
              <c:multiLvlStrCache>
                <c:ptCount val="6"/>
                <c:lvl>
                  <c:pt idx="0">
                    <c:v>План</c:v>
                  </c:pt>
                  <c:pt idx="1">
                    <c:v>Факт</c:v>
                  </c:pt>
                  <c:pt idx="2">
                    <c:v>План</c:v>
                  </c:pt>
                  <c:pt idx="3">
                    <c:v>Факт</c:v>
                  </c:pt>
                  <c:pt idx="4">
                    <c:v>План</c:v>
                  </c:pt>
                  <c:pt idx="5">
                    <c:v>Факт</c:v>
                  </c:pt>
                </c:lvl>
                <c:lvl>
                  <c:pt idx="0">
                    <c:v>2011 год</c:v>
                  </c:pt>
                  <c:pt idx="1">
                    <c:v>2011 год</c:v>
                  </c:pt>
                  <c:pt idx="2">
                    <c:v>2012 год</c:v>
                  </c:pt>
                  <c:pt idx="3">
                    <c:v>2012 год</c:v>
                  </c:pt>
                  <c:pt idx="4">
                    <c:v>2013 год</c:v>
                  </c:pt>
                  <c:pt idx="5">
                    <c:v>2013 год</c:v>
                  </c:pt>
                </c:lvl>
              </c:multiLvlStrCache>
            </c:multiLvlStrRef>
          </c:cat>
          <c:val>
            <c:numRef>
              <c:f>'0600'!$A$1213:$L$1213</c:f>
              <c:numCache>
                <c:formatCode>General</c:formatCode>
                <c:ptCount val="6"/>
                <c:pt idx="0">
                  <c:v>2306.4</c:v>
                </c:pt>
                <c:pt idx="1">
                  <c:v>2133.9</c:v>
                </c:pt>
                <c:pt idx="2">
                  <c:v>969.9</c:v>
                </c:pt>
                <c:pt idx="3">
                  <c:v>968.8</c:v>
                </c:pt>
                <c:pt idx="4">
                  <c:v>38139.599999999999</c:v>
                </c:pt>
                <c:pt idx="5">
                  <c:v>35923.1</c:v>
                </c:pt>
              </c:numCache>
            </c:numRef>
          </c:val>
        </c:ser>
        <c:shape val="cylinder"/>
        <c:axId val="74581888"/>
        <c:axId val="74583424"/>
        <c:axId val="0"/>
      </c:bar3DChart>
      <c:catAx>
        <c:axId val="7458188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74583424"/>
        <c:crosses val="autoZero"/>
        <c:auto val="1"/>
        <c:lblAlgn val="ctr"/>
        <c:lblOffset val="100"/>
      </c:catAx>
      <c:valAx>
        <c:axId val="7458342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45818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расходов бюджета Артемовского городского округа по разделу 0700 "Образование" за период 2011-2013 годы</a:t>
            </a:r>
          </a:p>
        </c:rich>
      </c:tx>
      <c:layout/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9.0793834594205147E-2"/>
          <c:y val="0.12939812399308737"/>
          <c:w val="0.84859335597756158"/>
          <c:h val="0.735984894438381"/>
        </c:manualLayout>
      </c:layout>
      <c:bar3DChart>
        <c:barDir val="col"/>
        <c:grouping val="clustered"/>
        <c:ser>
          <c:idx val="22"/>
          <c:order val="0"/>
          <c:tx>
            <c:strRef>
              <c:f>'0700 (2)'!$I$5:$I$6</c:f>
              <c:strCache>
                <c:ptCount val="1"/>
                <c:pt idx="0">
                  <c:v>2011 год План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1.1556790695280763E-2"/>
                  <c:y val="-2.3164326924230587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15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1187665.1000000001</c:v>
              </c:pt>
            </c:numLit>
          </c:val>
        </c:ser>
        <c:ser>
          <c:idx val="23"/>
          <c:order val="1"/>
          <c:tx>
            <c:strRef>
              <c:f>'0700 (2)'!$J$5:$J$6</c:f>
              <c:strCache>
                <c:ptCount val="1"/>
                <c:pt idx="0">
                  <c:v>2011 год Факт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9530646904431065E-2"/>
                  <c:y val="-2.828088230815071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15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1137309.6000000001</c:v>
              </c:pt>
            </c:numLit>
          </c:val>
        </c:ser>
        <c:ser>
          <c:idx val="0"/>
          <c:order val="2"/>
          <c:tx>
            <c:strRef>
              <c:f>'0700 (2)'!$K$5:$K$6</c:f>
              <c:strCache>
                <c:ptCount val="1"/>
                <c:pt idx="0">
                  <c:v>2012 год План</c:v>
                </c:pt>
              </c:strCache>
            </c:strRef>
          </c:tx>
          <c:dLbls>
            <c:dLbl>
              <c:idx val="0"/>
              <c:layout>
                <c:manualLayout>
                  <c:x val="1.818181818181823E-2"/>
                  <c:y val="-4.8374917034160504E-2"/>
                </c:manualLayout>
              </c:layout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(2)'!$K$7:$K$35</c:f>
              <c:numCache>
                <c:formatCode>#,##0.0</c:formatCode>
                <c:ptCount val="1"/>
                <c:pt idx="0">
                  <c:v>803061.19</c:v>
                </c:pt>
              </c:numCache>
            </c:numRef>
          </c:val>
        </c:ser>
        <c:ser>
          <c:idx val="1"/>
          <c:order val="3"/>
          <c:tx>
            <c:strRef>
              <c:f>'0700 (2)'!$L$5:$L$6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(2)'!$L$7:$L$35</c:f>
            </c:numRef>
          </c:val>
          <c:shape val="box"/>
        </c:ser>
        <c:ser>
          <c:idx val="2"/>
          <c:order val="4"/>
          <c:tx>
            <c:strRef>
              <c:f>'0700 (2)'!$M$5:$M$6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(2)'!$M$7:$M$35</c:f>
            </c:numRef>
          </c:val>
          <c:shape val="box"/>
        </c:ser>
        <c:ser>
          <c:idx val="3"/>
          <c:order val="5"/>
          <c:tx>
            <c:strRef>
              <c:f>'0700 (2)'!$N$5:$N$6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(2)'!$N$7:$N$35</c:f>
            </c:numRef>
          </c:val>
          <c:shape val="box"/>
        </c:ser>
        <c:ser>
          <c:idx val="4"/>
          <c:order val="6"/>
          <c:tx>
            <c:strRef>
              <c:f>'0700 (2)'!$O$5:$O$6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(2)'!$O$7:$O$35</c:f>
            </c:numRef>
          </c:val>
          <c:shape val="box"/>
        </c:ser>
        <c:ser>
          <c:idx val="5"/>
          <c:order val="7"/>
          <c:tx>
            <c:strRef>
              <c:f>'0700 (2)'!$P$5:$P$6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(2)'!$P$7:$P$35</c:f>
            </c:numRef>
          </c:val>
          <c:shape val="box"/>
        </c:ser>
        <c:ser>
          <c:idx val="6"/>
          <c:order val="8"/>
          <c:tx>
            <c:strRef>
              <c:f>'0700 (2)'!$Q$5:$Q$6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(2)'!$Q$7:$Q$35</c:f>
            </c:numRef>
          </c:val>
          <c:shape val="box"/>
        </c:ser>
        <c:ser>
          <c:idx val="7"/>
          <c:order val="9"/>
          <c:tx>
            <c:strRef>
              <c:f>'0700 (2)'!$R$5:$R$6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(2)'!$R$7:$R$35</c:f>
            </c:numRef>
          </c:val>
          <c:shape val="box"/>
        </c:ser>
        <c:ser>
          <c:idx val="8"/>
          <c:order val="10"/>
          <c:tx>
            <c:strRef>
              <c:f>'0700 (2)'!$S$5:$S$6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(2)'!$S$7:$S$35</c:f>
            </c:numRef>
          </c:val>
          <c:shape val="box"/>
        </c:ser>
        <c:ser>
          <c:idx val="9"/>
          <c:order val="11"/>
          <c:tx>
            <c:strRef>
              <c:f>'0700 (2)'!$T$5:$T$6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(2)'!$T$7:$T$35</c:f>
            </c:numRef>
          </c:val>
          <c:shape val="box"/>
        </c:ser>
        <c:ser>
          <c:idx val="10"/>
          <c:order val="12"/>
          <c:tx>
            <c:strRef>
              <c:f>'0700 (2)'!$U$5:$U$6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(2)'!$U$7:$U$35</c:f>
            </c:numRef>
          </c:val>
          <c:shape val="box"/>
        </c:ser>
        <c:ser>
          <c:idx val="11"/>
          <c:order val="13"/>
          <c:tx>
            <c:strRef>
              <c:f>'0700 (2)'!$V$5:$V$6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(2)'!$V$7:$V$35</c:f>
            </c:numRef>
          </c:val>
          <c:shape val="box"/>
        </c:ser>
        <c:ser>
          <c:idx val="12"/>
          <c:order val="14"/>
          <c:tx>
            <c:strRef>
              <c:f>'0700 (2)'!$W$5:$W$6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(2)'!$W$7:$W$35</c:f>
            </c:numRef>
          </c:val>
          <c:shape val="box"/>
        </c:ser>
        <c:ser>
          <c:idx val="13"/>
          <c:order val="15"/>
          <c:tx>
            <c:strRef>
              <c:f>'0700 (2)'!$X$5:$X$6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(2)'!$X$7:$X$35</c:f>
            </c:numRef>
          </c:val>
          <c:shape val="box"/>
        </c:ser>
        <c:ser>
          <c:idx val="14"/>
          <c:order val="16"/>
          <c:tx>
            <c:strRef>
              <c:f>'0700 (2)'!$Y$5:$Y$6</c:f>
              <c:strCache>
                <c:ptCount val="1"/>
                <c:pt idx="0">
                  <c:v>2012 год Факт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6.0606060606060623E-3"/>
                  <c:y val="-2.721089083171528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(2)'!$Y$7:$Y$35</c:f>
              <c:numCache>
                <c:formatCode>#,##0.0</c:formatCode>
                <c:ptCount val="1"/>
                <c:pt idx="0">
                  <c:v>754966.58</c:v>
                </c:pt>
              </c:numCache>
            </c:numRef>
          </c:val>
        </c:ser>
        <c:ser>
          <c:idx val="15"/>
          <c:order val="17"/>
          <c:tx>
            <c:strRef>
              <c:f>'0700 (2)'!$Z$5:$Z$6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(2)'!$Z$7:$Z$35</c:f>
            </c:numRef>
          </c:val>
          <c:shape val="box"/>
        </c:ser>
        <c:ser>
          <c:idx val="16"/>
          <c:order val="18"/>
          <c:tx>
            <c:strRef>
              <c:f>'0700 (2)'!$AA$5:$AA$6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(2)'!$AA$7:$AA$35</c:f>
            </c:numRef>
          </c:val>
          <c:shape val="box"/>
        </c:ser>
        <c:ser>
          <c:idx val="17"/>
          <c:order val="19"/>
          <c:tx>
            <c:strRef>
              <c:f>'0700 (2)'!$AB$5:$AB$6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(2)'!$AB$7:$AB$35</c:f>
            </c:numRef>
          </c:val>
          <c:shape val="box"/>
        </c:ser>
        <c:ser>
          <c:idx val="18"/>
          <c:order val="20"/>
          <c:tx>
            <c:strRef>
              <c:f>'0700 (2)'!$AC$5:$AC$6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(2)'!$AC$7:$AC$35</c:f>
            </c:numRef>
          </c:val>
          <c:shape val="box"/>
        </c:ser>
        <c:ser>
          <c:idx val="19"/>
          <c:order val="21"/>
          <c:tx>
            <c:strRef>
              <c:f>'0700 (2)'!$AD$5:$AD$6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(2)'!$AD$7:$AD$35</c:f>
            </c:numRef>
          </c:val>
          <c:shape val="box"/>
        </c:ser>
        <c:ser>
          <c:idx val="20"/>
          <c:order val="22"/>
          <c:tx>
            <c:strRef>
              <c:f>'0700 (2)'!$AE$5:$AE$6</c:f>
              <c:strCache>
                <c:ptCount val="1"/>
                <c:pt idx="0">
                  <c:v>2013 год План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1.0101010101010105E-2"/>
                  <c:y val="-2.418769658261684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(2)'!$AE$7:$AE$35</c:f>
              <c:numCache>
                <c:formatCode>#,##0.0</c:formatCode>
                <c:ptCount val="1"/>
                <c:pt idx="0">
                  <c:v>958736.49</c:v>
                </c:pt>
              </c:numCache>
            </c:numRef>
          </c:val>
        </c:ser>
        <c:ser>
          <c:idx val="21"/>
          <c:order val="23"/>
          <c:tx>
            <c:strRef>
              <c:f>'0700 (2)'!$AF$5:$AF$6</c:f>
              <c:strCache>
                <c:ptCount val="1"/>
                <c:pt idx="0">
                  <c:v>2013 год Факт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3.0303030303030231E-2"/>
                  <c:y val="-4.535148471952553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'0700 (2)'!$AF$7:$AF$35</c:f>
              <c:numCache>
                <c:formatCode>#,##0.0</c:formatCode>
                <c:ptCount val="1"/>
                <c:pt idx="0">
                  <c:v>852826.38</c:v>
                </c:pt>
              </c:numCache>
            </c:numRef>
          </c:val>
        </c:ser>
        <c:shape val="cylinder"/>
        <c:axId val="74998912"/>
        <c:axId val="75000448"/>
        <c:axId val="0"/>
      </c:bar3DChart>
      <c:catAx>
        <c:axId val="74998912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75000448"/>
        <c:crosses val="autoZero"/>
        <c:auto val="1"/>
        <c:lblAlgn val="ctr"/>
        <c:lblOffset val="100"/>
      </c:catAx>
      <c:valAx>
        <c:axId val="750004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4998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9452550048890987E-2"/>
          <c:y val="0.888971166917078"/>
          <c:w val="0.97401150223869215"/>
          <c:h val="7.7393761801220262E-2"/>
        </c:manualLayout>
      </c:layout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Структура расходов бюджета Артемовского городского округа по разделу 0700 "Образование" в 2013 году</a:t>
            </a:r>
          </a:p>
        </c:rich>
      </c:tx>
      <c:layout>
        <c:manualLayout>
          <c:xMode val="edge"/>
          <c:yMode val="edge"/>
          <c:x val="0.1259763711190123"/>
          <c:y val="3.8343968729766226E-2"/>
        </c:manualLayout>
      </c:layout>
    </c:title>
    <c:plotArea>
      <c:layout>
        <c:manualLayout>
          <c:layoutTarget val="inner"/>
          <c:xMode val="edge"/>
          <c:yMode val="edge"/>
          <c:x val="0.38101776447861896"/>
          <c:y val="0.35213734002646474"/>
          <c:w val="0.2850229652038887"/>
          <c:h val="0.57004608687036096"/>
        </c:manualLayout>
      </c:layout>
      <c:pieChart>
        <c:varyColors val="1"/>
        <c:ser>
          <c:idx val="0"/>
          <c:order val="0"/>
          <c:dLbls>
            <c:dLbl>
              <c:idx val="2"/>
              <c:layout>
                <c:manualLayout>
                  <c:x val="1.0742689808082623E-2"/>
                  <c:y val="-1.7676102979219329E-4"/>
                </c:manualLayout>
              </c:layout>
              <c:showPercent val="1"/>
            </c:dLbl>
            <c:dLbl>
              <c:idx val="3"/>
              <c:layout>
                <c:manualLayout>
                  <c:x val="1.147546563069368E-2"/>
                  <c:y val="1.102231278632748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'0700 (3)'!$B$379:$AI$382</c:f>
              <c:strCache>
                <c:ptCount val="4"/>
                <c:pt idx="0">
                  <c:v>0701</c:v>
                </c:pt>
                <c:pt idx="1">
                  <c:v>0702</c:v>
                </c:pt>
                <c:pt idx="2">
                  <c:v>0707</c:v>
                </c:pt>
                <c:pt idx="3">
                  <c:v>0709</c:v>
                </c:pt>
              </c:strCache>
            </c:strRef>
          </c:cat>
          <c:val>
            <c:numRef>
              <c:f>'0700 (3)'!$AJ$379:$AJ$382</c:f>
              <c:numCache>
                <c:formatCode>General</c:formatCode>
                <c:ptCount val="4"/>
                <c:pt idx="0">
                  <c:v>30.24</c:v>
                </c:pt>
                <c:pt idx="1">
                  <c:v>62.47</c:v>
                </c:pt>
                <c:pt idx="2">
                  <c:v>2.64</c:v>
                </c:pt>
                <c:pt idx="3">
                  <c:v>4.6499999999999995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81295943445269292"/>
          <c:y val="0.29275633848858879"/>
          <c:w val="0.10784492133312928"/>
          <c:h val="0.54975232870305357"/>
        </c:manualLayout>
      </c:layout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zero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расходов бюджета Артемовского городского округа  на мероприятия по организации отдыха детей в каникулярное время за период 2011-2013 годы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'данные по оздор.'!$F$4:$F$5</c:f>
              <c:strCache>
                <c:ptCount val="1"/>
                <c:pt idx="0">
                  <c:v>2011 план</c:v>
                </c:pt>
              </c:strCache>
            </c:strRef>
          </c:tx>
          <c:val>
            <c:numRef>
              <c:f>'данные по оздор.'!$F$6:$F$18</c:f>
            </c:numRef>
          </c:val>
        </c:ser>
        <c:ser>
          <c:idx val="1"/>
          <c:order val="1"/>
          <c:tx>
            <c:strRef>
              <c:f>'данные по оздор.'!$G$4:$G$5</c:f>
              <c:strCache>
                <c:ptCount val="1"/>
                <c:pt idx="0">
                  <c:v>2011 факт</c:v>
                </c:pt>
              </c:strCache>
            </c:strRef>
          </c:tx>
          <c:dLbls>
            <c:dLbl>
              <c:idx val="0"/>
              <c:layout>
                <c:manualLayout>
                  <c:x val="-4.9019607843137532E-3"/>
                  <c:y val="-1.430385901704656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'данные по оздор.'!$G$6:$G$18</c:f>
              <c:numCache>
                <c:formatCode>#,##0.00</c:formatCode>
                <c:ptCount val="1"/>
                <c:pt idx="0">
                  <c:v>20668.5</c:v>
                </c:pt>
              </c:numCache>
            </c:numRef>
          </c:val>
        </c:ser>
        <c:ser>
          <c:idx val="2"/>
          <c:order val="2"/>
          <c:tx>
            <c:strRef>
              <c:f>'данные по оздор.'!$H$4:$H$5</c:f>
              <c:strCache>
                <c:ptCount val="1"/>
                <c:pt idx="0">
                  <c:v>2012 факт</c:v>
                </c:pt>
              </c:strCache>
            </c:strRef>
          </c:tx>
          <c:dLbls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'данные по оздор.'!$H$6:$H$18</c:f>
              <c:numCache>
                <c:formatCode>#,##0.00</c:formatCode>
                <c:ptCount val="1"/>
                <c:pt idx="0">
                  <c:v>16614.599999999959</c:v>
                </c:pt>
              </c:numCache>
            </c:numRef>
          </c:val>
        </c:ser>
        <c:ser>
          <c:idx val="3"/>
          <c:order val="3"/>
          <c:tx>
            <c:strRef>
              <c:f>'данные по оздор.'!$I$4:$I$5</c:f>
              <c:strCache>
                <c:ptCount val="1"/>
                <c:pt idx="0">
                  <c:v>2013 факт</c:v>
                </c:pt>
              </c:strCache>
            </c:strRef>
          </c:tx>
          <c:dLbls>
            <c:txPr>
              <a:bodyPr/>
              <a:lstStyle/>
              <a:p>
                <a:pPr>
                  <a:defRPr sz="14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val>
            <c:numRef>
              <c:f>'данные по оздор.'!$I$6:$I$18</c:f>
              <c:numCache>
                <c:formatCode>#,##0.00</c:formatCode>
                <c:ptCount val="1"/>
                <c:pt idx="0">
                  <c:v>20924.2</c:v>
                </c:pt>
              </c:numCache>
            </c:numRef>
          </c:val>
        </c:ser>
        <c:gapWidth val="75"/>
        <c:overlap val="-25"/>
        <c:axId val="75233920"/>
        <c:axId val="74846592"/>
      </c:barChart>
      <c:catAx>
        <c:axId val="75233920"/>
        <c:scaling>
          <c:orientation val="minMax"/>
        </c:scaling>
        <c:delete val="1"/>
        <c:axPos val="b"/>
        <c:tickLblPos val="nextTo"/>
        <c:crossAx val="74846592"/>
        <c:crosses val="autoZero"/>
        <c:auto val="1"/>
        <c:lblAlgn val="ctr"/>
        <c:lblOffset val="100"/>
      </c:catAx>
      <c:valAx>
        <c:axId val="74846592"/>
        <c:scaling>
          <c:orientation val="minMax"/>
        </c:scaling>
        <c:axPos val="l"/>
        <c:majorGridlines/>
        <c:numFmt formatCode="#,##0.0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aseline="0"/>
            </a:pPr>
            <a:endParaRPr lang="ru-RU"/>
          </a:p>
        </c:txPr>
        <c:crossAx val="7523392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расходов бюджета Артемовского городского округа по разделу 0800 "Культура, кинематография" за период 2011-2013 годы</a:t>
            </a:r>
          </a:p>
        </c:rich>
      </c:tx>
      <c:layout/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7.5099325819566812E-2"/>
          <c:y val="0.17379183220542202"/>
          <c:w val="0.86417438628994903"/>
          <c:h val="0.66564188527114621"/>
        </c:manualLayout>
      </c:layout>
      <c:bar3DChart>
        <c:barDir val="col"/>
        <c:grouping val="clustered"/>
        <c:ser>
          <c:idx val="7"/>
          <c:order val="0"/>
          <c:tx>
            <c:strRef>
              <c:f>'0800 (2)'!$B$5:$B$6</c:f>
              <c:strCache>
                <c:ptCount val="1"/>
                <c:pt idx="0">
                  <c:v>2011 год План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6.8085106382978725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59703.6</c:v>
              </c:pt>
            </c:numLit>
          </c:val>
        </c:ser>
        <c:ser>
          <c:idx val="8"/>
          <c:order val="1"/>
          <c:tx>
            <c:strRef>
              <c:f>'0800 (2)'!$C$5:$C$6</c:f>
              <c:strCache>
                <c:ptCount val="1"/>
                <c:pt idx="0">
                  <c:v>2011 год Факт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7.6595744680851063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59625.1</c:v>
              </c:pt>
            </c:numLit>
          </c:val>
        </c:ser>
        <c:ser>
          <c:idx val="1"/>
          <c:order val="2"/>
          <c:tx>
            <c:strRef>
              <c:f>'0800 (2)'!$E$5:$E$6</c:f>
              <c:strCache>
                <c:ptCount val="1"/>
                <c:pt idx="0">
                  <c:v>2012 год План</c:v>
                </c:pt>
              </c:strCache>
            </c:strRef>
          </c:tx>
          <c:dLbls>
            <c:dLbl>
              <c:idx val="0"/>
              <c:layout>
                <c:manualLayout>
                  <c:x val="-3.6995007976944158E-3"/>
                  <c:y val="5.957454525093597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'0800 (2)'!$E$7:$E$905</c:f>
              <c:numCache>
                <c:formatCode>#,##0.00</c:formatCode>
                <c:ptCount val="1"/>
                <c:pt idx="0">
                  <c:v>67816.34</c:v>
                </c:pt>
              </c:numCache>
            </c:numRef>
          </c:val>
        </c:ser>
        <c:ser>
          <c:idx val="0"/>
          <c:order val="3"/>
          <c:tx>
            <c:strRef>
              <c:f>'0800 (2)'!$D$5:$D$6</c:f>
              <c:strCache>
                <c:ptCount val="1"/>
                <c:pt idx="0">
                  <c:v>2011 год Процент исполнения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'0800 (2)'!$D$7:$D$905</c:f>
            </c:numRef>
          </c:val>
        </c:ser>
        <c:ser>
          <c:idx val="2"/>
          <c:order val="4"/>
          <c:tx>
            <c:strRef>
              <c:f>'0800 (2)'!$F$5:$F$6</c:f>
              <c:strCache>
                <c:ptCount val="1"/>
                <c:pt idx="0">
                  <c:v>2012 год Факт</c:v>
                </c:pt>
              </c:strCache>
            </c:strRef>
          </c:tx>
          <c:dLbls>
            <c:dLbl>
              <c:idx val="0"/>
              <c:layout>
                <c:manualLayout>
                  <c:x val="-2.2352169214142348E-3"/>
                  <c:y val="7.255544540847880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'0800 (2)'!$F$7:$F$905</c:f>
              <c:numCache>
                <c:formatCode>#,##0.00</c:formatCode>
                <c:ptCount val="1"/>
                <c:pt idx="0">
                  <c:v>67807.47</c:v>
                </c:pt>
              </c:numCache>
            </c:numRef>
          </c:val>
        </c:ser>
        <c:ser>
          <c:idx val="5"/>
          <c:order val="5"/>
          <c:tx>
            <c:strRef>
              <c:f>'0800 (2)'!$I$5:$I$6</c:f>
              <c:strCache>
                <c:ptCount val="1"/>
                <c:pt idx="0">
                  <c:v>2013 год План</c:v>
                </c:pt>
              </c:strCache>
            </c:strRef>
          </c:tx>
          <c:dLbls>
            <c:dLbl>
              <c:idx val="0"/>
              <c:layout>
                <c:manualLayout>
                  <c:x val="-3.956478733926805E-3"/>
                  <c:y val="5.957446808510643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'0800 (2)'!$I$7:$I$905</c:f>
              <c:numCache>
                <c:formatCode>#,##0.00</c:formatCode>
                <c:ptCount val="1"/>
                <c:pt idx="0">
                  <c:v>79374.959999999992</c:v>
                </c:pt>
              </c:numCache>
            </c:numRef>
          </c:val>
        </c:ser>
        <c:ser>
          <c:idx val="3"/>
          <c:order val="6"/>
          <c:tx>
            <c:strRef>
              <c:f>'0800 (2)'!$G$5:$G$6</c:f>
              <c:strCache>
                <c:ptCount val="1"/>
                <c:pt idx="0">
                  <c:v>2012 год Процент исполнения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'0800 (2)'!$G$7:$G$905</c:f>
            </c:numRef>
          </c:val>
        </c:ser>
        <c:ser>
          <c:idx val="4"/>
          <c:order val="7"/>
          <c:tx>
            <c:strRef>
              <c:f>'0800 (2)'!$H$5:$H$6</c:f>
              <c:strCache>
                <c:ptCount val="1"/>
                <c:pt idx="0">
                  <c:v>2012 год Структура, в %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'0800 (2)'!$H$7:$H$905</c:f>
            </c:numRef>
          </c:val>
        </c:ser>
        <c:ser>
          <c:idx val="6"/>
          <c:order val="8"/>
          <c:tx>
            <c:strRef>
              <c:f>'0800 (2)'!$J$5:$J$6</c:f>
              <c:strCache>
                <c:ptCount val="1"/>
                <c:pt idx="0">
                  <c:v>2013 год Факт</c:v>
                </c:pt>
              </c:strCache>
            </c:strRef>
          </c:tx>
          <c:dLbls>
            <c:dLbl>
              <c:idx val="0"/>
              <c:layout>
                <c:manualLayout>
                  <c:x val="-6.1044207709330493E-3"/>
                  <c:y val="7.21254794367143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'0800 (2)'!$J$7:$J$905</c:f>
              <c:numCache>
                <c:formatCode>#,##0.00</c:formatCode>
                <c:ptCount val="1"/>
                <c:pt idx="0">
                  <c:v>79212.58</c:v>
                </c:pt>
              </c:numCache>
            </c:numRef>
          </c:val>
        </c:ser>
        <c:shape val="box"/>
        <c:axId val="75323264"/>
        <c:axId val="75324800"/>
        <c:axId val="0"/>
      </c:bar3DChart>
      <c:catAx>
        <c:axId val="75323264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75324800"/>
        <c:crosses val="autoZero"/>
        <c:auto val="1"/>
        <c:lblAlgn val="ctr"/>
        <c:lblOffset val="100"/>
      </c:catAx>
      <c:valAx>
        <c:axId val="7532480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75323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4.7116849364417693E-2"/>
          <c:y val="0.86406569332848304"/>
          <c:w val="0.89079164736760863"/>
          <c:h val="0.10201439773586245"/>
        </c:manualLayout>
      </c:layout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расходов бюджета Артемовского городского округа по разделу 1100 "Физическая культура и спорт" за период 2011-2013 годы</a:t>
            </a:r>
          </a:p>
        </c:rich>
      </c:tx>
      <c:layout/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0465724751439021E-2"/>
                  <c:y val="-2.7210884353741478E-2"/>
                </c:manualLayout>
              </c:layout>
              <c:showVal val="1"/>
            </c:dLbl>
            <c:dLbl>
              <c:idx val="1"/>
              <c:layout>
                <c:manualLayout>
                  <c:x val="6.2794348508633914E-3"/>
                  <c:y val="-4.3537414965986537E-2"/>
                </c:manualLayout>
              </c:layout>
              <c:showVal val="1"/>
            </c:dLbl>
            <c:dLbl>
              <c:idx val="2"/>
              <c:layout>
                <c:manualLayout>
                  <c:x val="1.2558869701726844E-2"/>
                  <c:y val="-3.5374149659864053E-2"/>
                </c:manualLayout>
              </c:layout>
              <c:showVal val="1"/>
            </c:dLbl>
            <c:dLbl>
              <c:idx val="3"/>
              <c:layout>
                <c:manualLayout>
                  <c:x val="8.3725798011513395E-3"/>
                  <c:y val="-4.8979591836734733E-2"/>
                </c:manualLayout>
              </c:layout>
              <c:showVal val="1"/>
            </c:dLbl>
            <c:dLbl>
              <c:idx val="4"/>
              <c:layout>
                <c:manualLayout>
                  <c:x val="6.2794348508633524E-3"/>
                  <c:y val="-1.9047619047619108E-2"/>
                </c:manualLayout>
              </c:layout>
              <c:showVal val="1"/>
            </c:dLbl>
            <c:dLbl>
              <c:idx val="5"/>
              <c:layout>
                <c:manualLayout>
                  <c:x val="4.1862899005756194E-3"/>
                  <c:y val="-4.897959183673473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multiLvlStrRef>
              <c:f>'1100'!$A$1209:$Y$1210</c:f>
              <c:multiLvlStrCache>
                <c:ptCount val="6"/>
                <c:lvl>
                  <c:pt idx="0">
                    <c:v>План</c:v>
                  </c:pt>
                  <c:pt idx="1">
                    <c:v>Факт</c:v>
                  </c:pt>
                  <c:pt idx="2">
                    <c:v>План</c:v>
                  </c:pt>
                  <c:pt idx="3">
                    <c:v>Факт</c:v>
                  </c:pt>
                  <c:pt idx="4">
                    <c:v>План</c:v>
                  </c:pt>
                  <c:pt idx="5">
                    <c:v>Факт</c:v>
                  </c:pt>
                </c:lvl>
                <c:lvl>
                  <c:pt idx="0">
                    <c:v>2011 год</c:v>
                  </c:pt>
                  <c:pt idx="1">
                    <c:v>2011 год</c:v>
                  </c:pt>
                  <c:pt idx="2">
                    <c:v>2012 год</c:v>
                  </c:pt>
                  <c:pt idx="3">
                    <c:v>2012 год</c:v>
                  </c:pt>
                  <c:pt idx="4">
                    <c:v>2013 год</c:v>
                  </c:pt>
                  <c:pt idx="5">
                    <c:v>2013 год</c:v>
                  </c:pt>
                </c:lvl>
              </c:multiLvlStrCache>
            </c:multiLvlStrRef>
          </c:cat>
          <c:val>
            <c:numRef>
              <c:f>'1100'!$A$1211:$Y$1211</c:f>
              <c:numCache>
                <c:formatCode>General</c:formatCode>
                <c:ptCount val="6"/>
                <c:pt idx="0">
                  <c:v>15528.5</c:v>
                </c:pt>
                <c:pt idx="1">
                  <c:v>13990.2</c:v>
                </c:pt>
                <c:pt idx="2">
                  <c:v>25084.799999999996</c:v>
                </c:pt>
                <c:pt idx="3">
                  <c:v>13983.4</c:v>
                </c:pt>
                <c:pt idx="4">
                  <c:v>16476.3</c:v>
                </c:pt>
                <c:pt idx="5">
                  <c:v>14243.4</c:v>
                </c:pt>
              </c:numCache>
            </c:numRef>
          </c:val>
        </c:ser>
        <c:shape val="cylinder"/>
        <c:axId val="75434240"/>
        <c:axId val="75436032"/>
        <c:axId val="0"/>
      </c:bar3DChart>
      <c:catAx>
        <c:axId val="7543424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75436032"/>
        <c:crosses val="autoZero"/>
        <c:auto val="1"/>
        <c:lblAlgn val="ctr"/>
        <c:lblOffset val="100"/>
      </c:catAx>
      <c:valAx>
        <c:axId val="7543603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54342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Количество муниципальных программ, реализуемых в 2011-2013 годах</a:t>
            </a:r>
          </a:p>
        </c:rich>
      </c:tx>
      <c:layout/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'Расчетный (3)'!$A$56</c:f>
              <c:strCache>
                <c:ptCount val="1"/>
                <c:pt idx="0">
                  <c:v>План</c:v>
                </c:pt>
              </c:strCache>
            </c:strRef>
          </c:tx>
          <c:cat>
            <c:strRef>
              <c:f>'Расчетный (3)'!$C$54:$G$55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'Расчетный (3)'!$C$56:$G$56</c:f>
            </c:numRef>
          </c:val>
        </c:ser>
        <c:ser>
          <c:idx val="1"/>
          <c:order val="1"/>
          <c:tx>
            <c:strRef>
              <c:f>'Расчетный (3)'!$A$57</c:f>
              <c:strCache>
                <c:ptCount val="1"/>
                <c:pt idx="0">
                  <c:v>Факт</c:v>
                </c:pt>
              </c:strCache>
            </c:strRef>
          </c:tx>
          <c:cat>
            <c:strRef>
              <c:f>'Расчетный (3)'!$C$54:$G$55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'Расчетный (3)'!$C$57:$G$57</c:f>
            </c:numRef>
          </c:val>
        </c:ser>
        <c:ser>
          <c:idx val="2"/>
          <c:order val="2"/>
          <c:tx>
            <c:strRef>
              <c:f>'Расчетный (3)'!$A$58</c:f>
              <c:strCache>
                <c:ptCount val="1"/>
                <c:pt idx="0">
                  <c:v>Процент исполнения</c:v>
                </c:pt>
              </c:strCache>
            </c:strRef>
          </c:tx>
          <c:cat>
            <c:strRef>
              <c:f>'Расчетный (3)'!$C$54:$G$55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'Расчетный (3)'!$C$58:$G$58</c:f>
            </c:numRef>
          </c:val>
        </c:ser>
        <c:ser>
          <c:idx val="3"/>
          <c:order val="3"/>
          <c:tx>
            <c:strRef>
              <c:f>'Расчетный (3)'!$A$59</c:f>
              <c:strCache>
                <c:ptCount val="1"/>
                <c:pt idx="0">
                  <c:v>Количество муниципальных программ</c:v>
                </c:pt>
              </c:strCache>
            </c:strRef>
          </c:tx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6.1637891195622484E-3"/>
                  <c:y val="0.11709521934558328"/>
                </c:manualLayout>
              </c:layout>
              <c:showVal val="1"/>
            </c:dLbl>
            <c:dLbl>
              <c:idx val="1"/>
              <c:layout>
                <c:manualLayout>
                  <c:x val="-6.1563106546648301E-3"/>
                  <c:y val="0.11709521934558323"/>
                </c:manualLayout>
              </c:layout>
              <c:showVal val="1"/>
            </c:dLbl>
            <c:dLbl>
              <c:idx val="2"/>
              <c:layout>
                <c:manualLayout>
                  <c:x val="-1.5731622056025601E-3"/>
                  <c:y val="0.11652380779754228"/>
                </c:manualLayout>
              </c:layout>
              <c:showVal val="1"/>
            </c:dLbl>
            <c:txPr>
              <a:bodyPr/>
              <a:lstStyle/>
              <a:p>
                <a:pPr>
                  <a:defRPr sz="13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'Расчетный (3)'!$C$54:$G$55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'Расчетный (3)'!$C$59:$G$59</c:f>
              <c:numCache>
                <c:formatCode>General</c:formatCode>
                <c:ptCount val="3"/>
                <c:pt idx="0">
                  <c:v>18</c:v>
                </c:pt>
                <c:pt idx="1">
                  <c:v>22</c:v>
                </c:pt>
                <c:pt idx="2">
                  <c:v>24</c:v>
                </c:pt>
              </c:numCache>
            </c:numRef>
          </c:val>
        </c:ser>
        <c:shape val="box"/>
        <c:axId val="75596160"/>
        <c:axId val="75597696"/>
        <c:axId val="0"/>
      </c:bar3DChart>
      <c:catAx>
        <c:axId val="755961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aseline="0">
                <a:latin typeface="Times New Roman" pitchFamily="18" charset="0"/>
              </a:defRPr>
            </a:pPr>
            <a:endParaRPr lang="ru-RU"/>
          </a:p>
        </c:txPr>
        <c:crossAx val="75597696"/>
        <c:crosses val="autoZero"/>
        <c:auto val="1"/>
        <c:lblAlgn val="ctr"/>
        <c:lblOffset val="100"/>
      </c:catAx>
      <c:valAx>
        <c:axId val="75597696"/>
        <c:scaling>
          <c:orientation val="minMax"/>
        </c:scaling>
        <c:axPos val="l"/>
        <c:majorGridlines/>
        <c:numFmt formatCode="General" sourceLinked="1"/>
        <c:tickLblPos val="nextTo"/>
        <c:crossAx val="75596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Расходы бюджета Артемовского городского округа в рамках муниципальных программ в 2011-2013 годах</a:t>
            </a:r>
          </a:p>
        </c:rich>
      </c:tx>
      <c:layout/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'Расчетный (2)'!$A$56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2.9455081001472753E-2"/>
                  <c:y val="-4.1467304625199417E-2"/>
                </c:manualLayout>
              </c:layout>
              <c:showVal val="1"/>
            </c:dLbl>
            <c:dLbl>
              <c:idx val="1"/>
              <c:layout>
                <c:manualLayout>
                  <c:x val="2.749140893470791E-2"/>
                  <c:y val="-5.1036682615629929E-2"/>
                </c:manualLayout>
              </c:layout>
              <c:showVal val="1"/>
            </c:dLbl>
            <c:dLbl>
              <c:idx val="2"/>
              <c:layout>
                <c:manualLayout>
                  <c:x val="2.5527736867943053E-2"/>
                  <c:y val="-5.7416267942584004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2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'Расчетный (2)'!$B$54:$F$55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'Расчетный (2)'!$B$56:$F$56</c:f>
              <c:numCache>
                <c:formatCode>General</c:formatCode>
                <c:ptCount val="3"/>
                <c:pt idx="0">
                  <c:v>67408.7</c:v>
                </c:pt>
                <c:pt idx="1">
                  <c:v>44539.3</c:v>
                </c:pt>
                <c:pt idx="2">
                  <c:v>101000.2</c:v>
                </c:pt>
              </c:numCache>
            </c:numRef>
          </c:val>
        </c:ser>
        <c:ser>
          <c:idx val="1"/>
          <c:order val="1"/>
          <c:tx>
            <c:strRef>
              <c:f>'Расчетный (2)'!$A$57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5.189291712523092E-2"/>
                  <c:y val="-6.8013542049732534E-2"/>
                </c:manualLayout>
              </c:layout>
              <c:showVal val="1"/>
            </c:dLbl>
            <c:dLbl>
              <c:idx val="1"/>
              <c:layout>
                <c:manualLayout>
                  <c:x val="4.1236958782213964E-2"/>
                  <c:y val="-5.1036682615629984E-2"/>
                </c:manualLayout>
              </c:layout>
              <c:showVal val="1"/>
            </c:dLbl>
            <c:dLbl>
              <c:idx val="2"/>
              <c:layout>
                <c:manualLayout>
                  <c:x val="3.5346097201767304E-2"/>
                  <c:y val="-6.6985645933014371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2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'Расчетный (2)'!$B$54:$F$55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'Расчетный (2)'!$B$57:$F$57</c:f>
              <c:numCache>
                <c:formatCode>General</c:formatCode>
                <c:ptCount val="3"/>
                <c:pt idx="0">
                  <c:v>60401.3</c:v>
                </c:pt>
                <c:pt idx="1">
                  <c:v>42122.2</c:v>
                </c:pt>
                <c:pt idx="2">
                  <c:v>78120.800000000003</c:v>
                </c:pt>
              </c:numCache>
            </c:numRef>
          </c:val>
        </c:ser>
        <c:gapWidth val="75"/>
        <c:shape val="box"/>
        <c:axId val="75718656"/>
        <c:axId val="75720192"/>
        <c:axId val="0"/>
      </c:bar3DChart>
      <c:catAx>
        <c:axId val="7571865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75720192"/>
        <c:crosses val="autoZero"/>
        <c:auto val="1"/>
        <c:lblAlgn val="ctr"/>
        <c:lblOffset val="100"/>
      </c:catAx>
      <c:valAx>
        <c:axId val="7572019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aseline="0"/>
            </a:pPr>
            <a:endParaRPr lang="ru-RU"/>
          </a:p>
        </c:txPr>
        <c:crossAx val="7571865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Изменение структуры муниципального долга Артемовского городского округа в 2011-2013 годах</a:t>
            </a:r>
          </a:p>
        </c:rich>
      </c:tx>
      <c:layout>
        <c:manualLayout>
          <c:xMode val="edge"/>
          <c:yMode val="edge"/>
          <c:x val="0.13183369320214283"/>
          <c:y val="2.7777708888751213E-2"/>
        </c:manualLayout>
      </c:layout>
    </c:title>
    <c:view3D>
      <c:depthPercent val="10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'свод (2)'!$A$7</c:f>
              <c:strCache>
                <c:ptCount val="1"/>
                <c:pt idx="0">
                  <c:v>Объем муниципального долга, всего</c:v>
                </c:pt>
              </c:strCache>
            </c:strRef>
          </c:tx>
          <c:cat>
            <c:strRef>
              <c:f>'свод (2)'!$B$5:$H$6</c:f>
              <c:strCache>
                <c:ptCount val="3"/>
                <c:pt idx="0">
                  <c:v>на 01.01.2012</c:v>
                </c:pt>
                <c:pt idx="1">
                  <c:v>на 01.01.2013</c:v>
                </c:pt>
                <c:pt idx="2">
                  <c:v>на 01.01.2014</c:v>
                </c:pt>
              </c:strCache>
            </c:strRef>
          </c:cat>
          <c:val>
            <c:numRef>
              <c:f>'свод (2)'!$B$7:$H$7</c:f>
            </c:numRef>
          </c:val>
        </c:ser>
        <c:ser>
          <c:idx val="1"/>
          <c:order val="1"/>
          <c:tx>
            <c:strRef>
              <c:f>'свод (2)'!$A$8</c:f>
              <c:strCache>
                <c:ptCount val="1"/>
                <c:pt idx="0">
                  <c:v>в том числе:</c:v>
                </c:pt>
              </c:strCache>
            </c:strRef>
          </c:tx>
          <c:cat>
            <c:strRef>
              <c:f>'свод (2)'!$B$5:$H$6</c:f>
              <c:strCache>
                <c:ptCount val="3"/>
                <c:pt idx="0">
                  <c:v>на 01.01.2012</c:v>
                </c:pt>
                <c:pt idx="1">
                  <c:v>на 01.01.2013</c:v>
                </c:pt>
                <c:pt idx="2">
                  <c:v>на 01.01.2014</c:v>
                </c:pt>
              </c:strCache>
            </c:strRef>
          </c:cat>
          <c:val>
            <c:numRef>
              <c:f>'свод (2)'!$B$8:$H$8</c:f>
            </c:numRef>
          </c:val>
        </c:ser>
        <c:ser>
          <c:idx val="2"/>
          <c:order val="2"/>
          <c:tx>
            <c:strRef>
              <c:f>'свод (2)'!$A$9</c:f>
              <c:strCache>
                <c:ptCount val="1"/>
                <c:pt idx="0">
                  <c:v>бюджетные кредиты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'свод (2)'!$B$5:$H$6</c:f>
              <c:strCache>
                <c:ptCount val="3"/>
                <c:pt idx="0">
                  <c:v>на 01.01.2012</c:v>
                </c:pt>
                <c:pt idx="1">
                  <c:v>на 01.01.2013</c:v>
                </c:pt>
                <c:pt idx="2">
                  <c:v>на 01.01.2014</c:v>
                </c:pt>
              </c:strCache>
            </c:strRef>
          </c:cat>
          <c:val>
            <c:numRef>
              <c:f>'свод (2)'!$B$9:$H$9</c:f>
              <c:numCache>
                <c:formatCode>General</c:formatCode>
                <c:ptCount val="3"/>
                <c:pt idx="0">
                  <c:v>29878.980000000021</c:v>
                </c:pt>
                <c:pt idx="1">
                  <c:v>19224.490000000005</c:v>
                </c:pt>
                <c:pt idx="2" formatCode="0.00">
                  <c:v>16562.52</c:v>
                </c:pt>
              </c:numCache>
            </c:numRef>
          </c:val>
        </c:ser>
        <c:ser>
          <c:idx val="3"/>
          <c:order val="3"/>
          <c:tx>
            <c:strRef>
              <c:f>'свод (2)'!$A$10</c:f>
              <c:strCache>
                <c:ptCount val="1"/>
                <c:pt idx="0">
                  <c:v>муниципальные гарантии</c:v>
                </c:pt>
              </c:strCache>
            </c:strRef>
          </c:tx>
          <c:dPt>
            <c:idx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'свод (2)'!$B$5:$H$6</c:f>
              <c:strCache>
                <c:ptCount val="3"/>
                <c:pt idx="0">
                  <c:v>на 01.01.2012</c:v>
                </c:pt>
                <c:pt idx="1">
                  <c:v>на 01.01.2013</c:v>
                </c:pt>
                <c:pt idx="2">
                  <c:v>на 01.01.2014</c:v>
                </c:pt>
              </c:strCache>
            </c:strRef>
          </c:cat>
          <c:val>
            <c:numRef>
              <c:f>'свод (2)'!$B$10:$H$10</c:f>
              <c:numCache>
                <c:formatCode>General</c:formatCode>
                <c:ptCount val="3"/>
                <c:pt idx="0">
                  <c:v>35497.880000000012</c:v>
                </c:pt>
                <c:pt idx="1">
                  <c:v>60064.450000000012</c:v>
                </c:pt>
                <c:pt idx="2" formatCode="0.00">
                  <c:v>75069.489999999991</c:v>
                </c:pt>
              </c:numCache>
            </c:numRef>
          </c:val>
        </c:ser>
        <c:gapWidth val="55"/>
        <c:gapDepth val="55"/>
        <c:shape val="box"/>
        <c:axId val="75883264"/>
        <c:axId val="75884800"/>
        <c:axId val="0"/>
      </c:bar3DChart>
      <c:catAx>
        <c:axId val="7588326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75884800"/>
        <c:crosses val="autoZero"/>
        <c:auto val="1"/>
        <c:lblAlgn val="ctr"/>
        <c:lblOffset val="100"/>
      </c:catAx>
      <c:valAx>
        <c:axId val="7588480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5883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2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6928619216715604"/>
          <c:y val="9.1168812837191887E-2"/>
          <c:w val="0.61811538263599464"/>
          <c:h val="0.80306189789158011"/>
        </c:manualLayout>
      </c:layout>
      <c:bar3DChart>
        <c:barDir val="col"/>
        <c:grouping val="clustered"/>
        <c:ser>
          <c:idx val="0"/>
          <c:order val="0"/>
          <c:tx>
            <c:strRef>
              <c:f>'Исп. 2011-2013 (диаграммы)'!$E$19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3.0269929494107055E-3"/>
                  <c:y val="-4.1993875765529286E-2"/>
                </c:manualLayout>
              </c:layout>
              <c:showVal val="1"/>
            </c:dLbl>
            <c:dLbl>
              <c:idx val="1"/>
              <c:layout>
                <c:manualLayout>
                  <c:x val="1.407505145057425E-2"/>
                  <c:y val="-7.2413522680486522E-2"/>
                </c:manualLayout>
              </c:layout>
              <c:showVal val="1"/>
            </c:dLbl>
            <c:dLbl>
              <c:idx val="2"/>
              <c:layout>
                <c:manualLayout>
                  <c:x val="-4.8445782512480055E-3"/>
                  <c:y val="-1.3825896762904641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'Исп. 2011-2013 (диаграммы)'!$D$20:$D$23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'Исп. 2011-2013 (диаграммы)'!$E$20:$E$23</c:f>
              <c:numCache>
                <c:formatCode>General</c:formatCode>
                <c:ptCount val="4"/>
                <c:pt idx="0">
                  <c:v>1579025</c:v>
                </c:pt>
                <c:pt idx="1">
                  <c:v>1322875</c:v>
                </c:pt>
                <c:pt idx="2">
                  <c:v>1668837</c:v>
                </c:pt>
              </c:numCache>
            </c:numRef>
          </c:val>
        </c:ser>
        <c:ser>
          <c:idx val="1"/>
          <c:order val="1"/>
          <c:tx>
            <c:strRef>
              <c:f>'Исп. 2011-2013 (диаграммы)'!$F$19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3.1411018475631845E-2"/>
                  <c:y val="-1.6304680664916932E-2"/>
                </c:manualLayout>
              </c:layout>
              <c:showVal val="1"/>
            </c:dLbl>
            <c:dLbl>
              <c:idx val="1"/>
              <c:layout>
                <c:manualLayout>
                  <c:x val="3.2631876897740837E-2"/>
                  <c:y val="-2.3952974628171482E-2"/>
                </c:manualLayout>
              </c:layout>
              <c:showVal val="1"/>
            </c:dLbl>
            <c:dLbl>
              <c:idx val="2"/>
              <c:layout>
                <c:manualLayout>
                  <c:x val="5.4245739323413103E-2"/>
                  <c:y val="-6.9808692280378434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'Исп. 2011-2013 (диаграммы)'!$D$20:$D$23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'Исп. 2011-2013 (диаграммы)'!$F$20:$F$23</c:f>
              <c:numCache>
                <c:formatCode>General</c:formatCode>
                <c:ptCount val="4"/>
                <c:pt idx="0">
                  <c:v>1508711</c:v>
                </c:pt>
                <c:pt idx="1">
                  <c:v>1268174</c:v>
                </c:pt>
                <c:pt idx="2">
                  <c:v>1525799</c:v>
                </c:pt>
              </c:numCache>
            </c:numRef>
          </c:val>
        </c:ser>
        <c:shape val="cylinder"/>
        <c:axId val="74263936"/>
        <c:axId val="74269824"/>
        <c:axId val="0"/>
      </c:bar3DChart>
      <c:catAx>
        <c:axId val="74263936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4269824"/>
        <c:crosses val="autoZero"/>
        <c:auto val="1"/>
        <c:lblAlgn val="ctr"/>
        <c:lblOffset val="100"/>
        <c:tickLblSkip val="1"/>
        <c:tickMarkSkip val="1"/>
      </c:catAx>
      <c:valAx>
        <c:axId val="7426982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0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тыс.руб.</a:t>
                </a:r>
              </a:p>
            </c:rich>
          </c:tx>
          <c:layout>
            <c:manualLayout>
              <c:xMode val="edge"/>
              <c:yMode val="edge"/>
              <c:x val="9.4736748513386995E-2"/>
              <c:y val="7.1543220343938424E-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4263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629921259842929"/>
          <c:y val="0.54567307692307976"/>
          <c:w val="0.18110236220472442"/>
          <c:h val="0.11778846153846155"/>
        </c:manualLayout>
      </c:layout>
      <c:spPr>
        <a:solidFill>
          <a:schemeClr val="accent6">
            <a:lumMod val="40000"/>
            <a:lumOff val="6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solidFill>
      <a:schemeClr val="accent6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b="1" i="0" baseline="0" dirty="0">
                <a:latin typeface="Times New Roman" pitchFamily="18" charset="0"/>
                <a:cs typeface="Times New Roman" pitchFamily="18" charset="0"/>
              </a:rPr>
              <a:t>Динамика изменения объема долговых обязательств Артемовского городского округа по исполнительным документам, находящимся на исполнении в Финансовом управлении администрации Артемовского городского округа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cat>
            <c:strRef>
              <c:f>'Лист2011-2013'!$C$8:$E$8</c:f>
              <c:strCache>
                <c:ptCount val="3"/>
                <c:pt idx="0">
                  <c:v>Задолженность по исполнительным листам по состоянию на 01.01.2012 года, тыс. руб.</c:v>
                </c:pt>
                <c:pt idx="1">
                  <c:v>Задолженность по исполнительным листам по состоянию на 01.01.2013 года, тыс. руб.</c:v>
                </c:pt>
                <c:pt idx="2">
                  <c:v>Задолженность по исполнительным листам по состоянию на 01.01.2014 года, тыс. руб.</c:v>
                </c:pt>
              </c:strCache>
            </c:strRef>
          </c:cat>
          <c:val>
            <c:numRef>
              <c:f>'Лист2011-2013'!$C$9:$E$9</c:f>
            </c:numRef>
          </c:val>
        </c:ser>
        <c:ser>
          <c:idx val="1"/>
          <c:order val="1"/>
          <c:cat>
            <c:strRef>
              <c:f>'Лист2011-2013'!$C$8:$E$8</c:f>
              <c:strCache>
                <c:ptCount val="3"/>
                <c:pt idx="0">
                  <c:v>Задолженность по исполнительным листам по состоянию на 01.01.2012 года, тыс. руб.</c:v>
                </c:pt>
                <c:pt idx="1">
                  <c:v>Задолженность по исполнительным листам по состоянию на 01.01.2013 года, тыс. руб.</c:v>
                </c:pt>
                <c:pt idx="2">
                  <c:v>Задолженность по исполнительным листам по состоянию на 01.01.2014 года, тыс. руб.</c:v>
                </c:pt>
              </c:strCache>
            </c:strRef>
          </c:cat>
          <c:val>
            <c:numRef>
              <c:f>'Лист2011-2013'!$C$10:$E$10</c:f>
            </c:numRef>
          </c:val>
        </c:ser>
        <c:ser>
          <c:idx val="2"/>
          <c:order val="2"/>
          <c:dLbls>
            <c:dLbl>
              <c:idx val="0"/>
              <c:layout>
                <c:manualLayout>
                  <c:x val="-4.5819014891179894E-3"/>
                  <c:y val="7.9840319361277445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600" baseline="0">
                      <a:solidFill>
                        <a:schemeClr val="bg1"/>
                      </a:solidFill>
                      <a:latin typeface="Times New Roman" pitchFamily="18" charset="0"/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1"/>
              <c:layout>
                <c:manualLayout>
                  <c:x val="-5.6000371279263774E-17"/>
                  <c:y val="6.9194943446440754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600" baseline="0">
                      <a:solidFill>
                        <a:schemeClr val="bg1"/>
                      </a:solidFill>
                      <a:latin typeface="Times New Roman" pitchFamily="18" charset="0"/>
                    </a:defRPr>
                  </a:pPr>
                  <a:endParaRPr lang="ru-RU"/>
                </a:p>
              </c:txPr>
              <c:dLblPos val="outEnd"/>
              <c:showVal val="1"/>
            </c:dLbl>
            <c:dLbl>
              <c:idx val="2"/>
              <c:layout>
                <c:manualLayout>
                  <c:x val="4.5819014891181125E-3"/>
                  <c:y val="8.7824351297405207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600" baseline="0">
                      <a:solidFill>
                        <a:schemeClr val="bg1"/>
                      </a:solidFill>
                      <a:latin typeface="Times New Roman" pitchFamily="18" charset="0"/>
                    </a:defRPr>
                  </a:pPr>
                  <a:endParaRPr lang="ru-RU"/>
                </a:p>
              </c:txPr>
              <c:dLblPos val="outEnd"/>
              <c:showVal val="1"/>
            </c:dLbl>
            <c:txPr>
              <a:bodyPr/>
              <a:lstStyle/>
              <a:p>
                <a:pPr>
                  <a:defRPr sz="16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'Лист2011-2013'!$C$8:$E$8</c:f>
              <c:strCache>
                <c:ptCount val="3"/>
                <c:pt idx="0">
                  <c:v>Задолженность по исполнительным листам по состоянию на 01.01.2012 года, тыс. руб.</c:v>
                </c:pt>
                <c:pt idx="1">
                  <c:v>Задолженность по исполнительным листам по состоянию на 01.01.2013 года, тыс. руб.</c:v>
                </c:pt>
                <c:pt idx="2">
                  <c:v>Задолженность по исполнительным листам по состоянию на 01.01.2014 года, тыс. руб.</c:v>
                </c:pt>
              </c:strCache>
            </c:strRef>
          </c:cat>
          <c:val>
            <c:numRef>
              <c:f>'Лист2011-2013'!$C$11:$E$11</c:f>
              <c:numCache>
                <c:formatCode>General</c:formatCode>
                <c:ptCount val="3"/>
                <c:pt idx="0">
                  <c:v>39189.699999999997</c:v>
                </c:pt>
                <c:pt idx="1">
                  <c:v>17574.400000000001</c:v>
                </c:pt>
                <c:pt idx="2">
                  <c:v>63961.9</c:v>
                </c:pt>
              </c:numCache>
            </c:numRef>
          </c:val>
        </c:ser>
        <c:axId val="75920128"/>
        <c:axId val="75921664"/>
      </c:barChart>
      <c:catAx>
        <c:axId val="7592012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75921664"/>
        <c:crosses val="autoZero"/>
        <c:auto val="1"/>
        <c:lblAlgn val="ctr"/>
        <c:lblOffset val="100"/>
      </c:catAx>
      <c:valAx>
        <c:axId val="7592166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5920128"/>
        <c:crosses val="autoZero"/>
        <c:crossBetween val="between"/>
      </c:valAx>
    </c:plotArea>
    <c:plotVisOnly val="1"/>
    <c:dispBlanksAs val="gap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pieChart>
        <c:varyColors val="1"/>
        <c:ser>
          <c:idx val="0"/>
          <c:order val="0"/>
          <c:cat>
            <c:strRef>
              <c:f>'2013'!$B$11:$B$15</c:f>
              <c:strCache>
                <c:ptCount val="5"/>
                <c:pt idx="0">
                  <c:v>Задолженность по муниципальным гарантиям</c:v>
                </c:pt>
                <c:pt idx="1">
                  <c:v>Задолженность по выпадающим доходам</c:v>
                </c:pt>
                <c:pt idx="2">
                  <c:v>Задолженность за выполненные работы на теплосетях перед ООО "Энергосервис"</c:v>
                </c:pt>
                <c:pt idx="3">
                  <c:v>Компенсации и проценты за несвоевременное иполнение судебных актов  </c:v>
                </c:pt>
                <c:pt idx="4">
                  <c:v>Задолженность по исполнительным листам, предъявленным к муниципальным учреждениям </c:v>
                </c:pt>
              </c:strCache>
            </c:strRef>
          </c:cat>
          <c:val>
            <c:numRef>
              <c:f>'2013'!$C$11:$C$15</c:f>
            </c:numRef>
          </c:val>
        </c:ser>
        <c:ser>
          <c:idx val="1"/>
          <c:order val="1"/>
          <c:dLbls>
            <c:dLbl>
              <c:idx val="0"/>
              <c:layout>
                <c:manualLayout>
                  <c:x val="-9.041974560343044E-3"/>
                  <c:y val="-1.2408502231276241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1.4050465391540741E-2"/>
                  <c:y val="-1.4259251783490206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-5.1784034071212813E-2"/>
                  <c:y val="2.3525790809276154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5.4135839152181522E-2"/>
                  <c:y val="6.5806341338347316E-3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Val val="1"/>
            <c:showLeaderLines val="1"/>
          </c:dLbls>
          <c:cat>
            <c:strRef>
              <c:f>'2013'!$B$11:$B$15</c:f>
              <c:strCache>
                <c:ptCount val="5"/>
                <c:pt idx="0">
                  <c:v>Задолженность по муниципальным гарантиям</c:v>
                </c:pt>
                <c:pt idx="1">
                  <c:v>Задолженность по выпадающим доходам</c:v>
                </c:pt>
                <c:pt idx="2">
                  <c:v>Задолженность за выполненные работы на теплосетях перед ООО "Энергосервис"</c:v>
                </c:pt>
                <c:pt idx="3">
                  <c:v>Компенсации и проценты за несвоевременное иполнение судебных актов  </c:v>
                </c:pt>
                <c:pt idx="4">
                  <c:v>Задолженность по исполнительным листам, предъявленным к муниципальным учреждениям </c:v>
                </c:pt>
              </c:strCache>
            </c:strRef>
          </c:cat>
          <c:val>
            <c:numRef>
              <c:f>'2013'!$D$11:$D$15</c:f>
              <c:numCache>
                <c:formatCode>0.00</c:formatCode>
                <c:ptCount val="5"/>
                <c:pt idx="0">
                  <c:v>36.459304107429901</c:v>
                </c:pt>
                <c:pt idx="1">
                  <c:v>56.102976588837961</c:v>
                </c:pt>
                <c:pt idx="2">
                  <c:v>6.8388363845610183</c:v>
                </c:pt>
                <c:pt idx="3">
                  <c:v>0.59888291917113357</c:v>
                </c:pt>
                <c:pt idx="4">
                  <c:v>1.4852591933635501E-2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5.3373446243747832E-2"/>
          <c:y val="0.47271674392698532"/>
          <c:w val="0.89325310751250431"/>
          <c:h val="0.52728325607301474"/>
        </c:manualLayout>
      </c:layout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86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1428616723773874"/>
          <c:y val="9.9957714448961468E-2"/>
          <c:w val="0.48849930523390539"/>
          <c:h val="0.7864072359307015"/>
        </c:manualLayout>
      </c:layout>
      <c:bar3DChart>
        <c:barDir val="col"/>
        <c:grouping val="stacked"/>
        <c:ser>
          <c:idx val="0"/>
          <c:order val="0"/>
          <c:tx>
            <c:strRef>
              <c:f>'Исп. 2011-2013 (диаграммы)'!$X$4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7.4050486336267049E-3"/>
                  <c:y val="-1.1482960510029025E-3"/>
                </c:manualLayout>
              </c:layout>
              <c:showVal val="1"/>
            </c:dLbl>
            <c:dLbl>
              <c:idx val="1"/>
              <c:layout>
                <c:manualLayout>
                  <c:x val="1.2174746539035559E-2"/>
                  <c:y val="1.1291440986327601E-2"/>
                </c:manualLayout>
              </c:layout>
              <c:showVal val="1"/>
            </c:dLbl>
            <c:dLbl>
              <c:idx val="2"/>
              <c:layout>
                <c:manualLayout>
                  <c:x val="6.5681128094282875E-3"/>
                  <c:y val="-2.8554267765231966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'Исп. 2011-2013 (диаграммы)'!$W$5:$W$7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'Исп. 2011-2013 (диаграммы)'!$X$5:$X$7</c:f>
              <c:numCache>
                <c:formatCode>General</c:formatCode>
                <c:ptCount val="3"/>
                <c:pt idx="0">
                  <c:v>13</c:v>
                </c:pt>
                <c:pt idx="1">
                  <c:v>39</c:v>
                </c:pt>
                <c:pt idx="2">
                  <c:v>35</c:v>
                </c:pt>
              </c:numCache>
            </c:numRef>
          </c:val>
        </c:ser>
        <c:ser>
          <c:idx val="1"/>
          <c:order val="1"/>
          <c:tx>
            <c:strRef>
              <c:f>'Исп. 2011-2013 (диаграммы)'!$Y$4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7.4050486336267049E-3"/>
                  <c:y val="-7.9069646187694104E-2"/>
                </c:manualLayout>
              </c:layout>
              <c:showVal val="1"/>
            </c:dLbl>
            <c:dLbl>
              <c:idx val="1"/>
              <c:layout>
                <c:manualLayout>
                  <c:x val="1.2174746539035559E-2"/>
                  <c:y val="-1.6629970732204007E-2"/>
                </c:manualLayout>
              </c:layout>
              <c:showVal val="1"/>
            </c:dLbl>
            <c:dLbl>
              <c:idx val="2"/>
              <c:layout>
                <c:manualLayout>
                  <c:x val="6.5681128094282875E-3"/>
                  <c:y val="-6.9744308093126539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'Исп. 2011-2013 (диаграммы)'!$W$5:$W$7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'Исп. 2011-2013 (диаграммы)'!$Y$5:$Y$7</c:f>
              <c:numCache>
                <c:formatCode>General</c:formatCode>
                <c:ptCount val="3"/>
                <c:pt idx="0">
                  <c:v>87</c:v>
                </c:pt>
                <c:pt idx="1">
                  <c:v>61</c:v>
                </c:pt>
                <c:pt idx="2">
                  <c:v>65</c:v>
                </c:pt>
              </c:numCache>
            </c:numRef>
          </c:val>
        </c:ser>
        <c:shape val="cylinder"/>
        <c:axId val="96961280"/>
        <c:axId val="96962816"/>
        <c:axId val="0"/>
      </c:bar3DChart>
      <c:catAx>
        <c:axId val="96961280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6962816"/>
        <c:crosses val="autoZero"/>
        <c:auto val="1"/>
        <c:lblAlgn val="ctr"/>
        <c:lblOffset val="100"/>
        <c:tickLblSkip val="1"/>
        <c:tickMarkSkip val="1"/>
      </c:catAx>
      <c:valAx>
        <c:axId val="9696281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8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9.9567326811421691E-2"/>
              <c:y val="0.3238642328799825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6961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0045121198085569"/>
          <c:y val="0.5113642328799809"/>
          <c:w val="0.28223483094025031"/>
          <c:h val="0.21306848007635484"/>
        </c:manualLayout>
      </c:layout>
      <c:spPr>
        <a:solidFill>
          <a:schemeClr val="accent6">
            <a:lumMod val="40000"/>
            <a:lumOff val="6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solidFill>
      <a:schemeClr val="accent6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71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4096432794523445"/>
          <c:y val="3.8145732651433402E-2"/>
          <c:w val="0.51606526901604111"/>
          <c:h val="0.84504775312865188"/>
        </c:manualLayout>
      </c:layout>
      <c:bar3DChart>
        <c:barDir val="col"/>
        <c:grouping val="clustered"/>
        <c:ser>
          <c:idx val="0"/>
          <c:order val="0"/>
          <c:tx>
            <c:strRef>
              <c:f>'Исп. 2011-2013 (диаграммы)'!$K$4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7.3941125006433028E-4"/>
                  <c:y val="-3.9347235914441059E-2"/>
                </c:manualLayout>
              </c:layout>
              <c:showVal val="1"/>
            </c:dLbl>
            <c:dLbl>
              <c:idx val="1"/>
              <c:layout>
                <c:manualLayout>
                  <c:x val="-7.3118985126859144E-3"/>
                  <c:y val="-3.3403257005437052E-2"/>
                </c:manualLayout>
              </c:layout>
              <c:showVal val="1"/>
            </c:dLbl>
            <c:dLbl>
              <c:idx val="2"/>
              <c:layout>
                <c:manualLayout>
                  <c:x val="-1.2213420908302601E-2"/>
                  <c:y val="-2.483891496163727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'Исп. 2011-2013 (диаграммы)'!$J$5:$J$7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'Исп. 2011-2013 (диаграммы)'!$K$5:$K$7</c:f>
              <c:numCache>
                <c:formatCode>General</c:formatCode>
                <c:ptCount val="3"/>
                <c:pt idx="0">
                  <c:v>193996</c:v>
                </c:pt>
                <c:pt idx="1">
                  <c:v>501537</c:v>
                </c:pt>
                <c:pt idx="2">
                  <c:v>543743</c:v>
                </c:pt>
              </c:numCache>
            </c:numRef>
          </c:val>
        </c:ser>
        <c:ser>
          <c:idx val="1"/>
          <c:order val="1"/>
          <c:tx>
            <c:strRef>
              <c:f>'Исп. 2011-2013 (диаграммы)'!$L$4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3.1276311049354251E-2"/>
                  <c:y val="-3.0640151684889812E-2"/>
                </c:manualLayout>
              </c:layout>
              <c:showVal val="1"/>
            </c:dLbl>
            <c:dLbl>
              <c:idx val="1"/>
              <c:layout>
                <c:manualLayout>
                  <c:x val="2.4642581442025632E-2"/>
                  <c:y val="-4.4480651027663458E-2"/>
                </c:manualLayout>
              </c:layout>
              <c:showVal val="1"/>
            </c:dLbl>
            <c:dLbl>
              <c:idx val="2"/>
              <c:layout>
                <c:manualLayout>
                  <c:x val="2.6316324430034479E-2"/>
                  <c:y val="-2.9735765071398752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'Исп. 2011-2013 (диаграммы)'!$J$5:$J$7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'Исп. 2011-2013 (диаграммы)'!$L$5:$L$7</c:f>
              <c:numCache>
                <c:formatCode>General</c:formatCode>
                <c:ptCount val="3"/>
                <c:pt idx="0">
                  <c:v>201502</c:v>
                </c:pt>
                <c:pt idx="1">
                  <c:v>490994</c:v>
                </c:pt>
                <c:pt idx="2">
                  <c:v>537616</c:v>
                </c:pt>
              </c:numCache>
            </c:numRef>
          </c:val>
        </c:ser>
        <c:shape val="cylinder"/>
        <c:axId val="74349952"/>
        <c:axId val="74380416"/>
        <c:axId val="0"/>
      </c:bar3DChart>
      <c:catAx>
        <c:axId val="74349952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4380416"/>
        <c:crosses val="autoZero"/>
        <c:auto val="1"/>
        <c:lblAlgn val="ctr"/>
        <c:lblOffset val="100"/>
        <c:tickLblSkip val="1"/>
        <c:tickMarkSkip val="1"/>
      </c:catAx>
      <c:valAx>
        <c:axId val="7438041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8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тыс.руб.</a:t>
                </a:r>
              </a:p>
            </c:rich>
          </c:tx>
          <c:layout>
            <c:manualLayout>
              <c:xMode val="edge"/>
              <c:yMode val="edge"/>
              <c:x val="0.18941322992763224"/>
              <c:y val="5.293182780828818E-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4349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83335906541096"/>
          <c:y val="0.52706702260508065"/>
          <c:w val="0.16560406052184654"/>
          <c:h val="0.190450517565872"/>
        </c:manualLayout>
      </c:layout>
      <c:spPr>
        <a:solidFill>
          <a:schemeClr val="accent6">
            <a:lumMod val="40000"/>
            <a:lumOff val="6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4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solidFill>
      <a:schemeClr val="accent6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91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5393725195432826"/>
          <c:y val="0.14355265252588134"/>
          <c:w val="0.50787450390865652"/>
          <c:h val="0.75425969971225759"/>
        </c:manualLayout>
      </c:layout>
      <c:bar3DChart>
        <c:barDir val="col"/>
        <c:grouping val="clustered"/>
        <c:ser>
          <c:idx val="0"/>
          <c:order val="0"/>
          <c:tx>
            <c:strRef>
              <c:f>'Исп. 2011-2013 (диаграммы)'!$K$22</c:f>
              <c:strCache>
                <c:ptCount val="1"/>
                <c:pt idx="0">
                  <c:v>Утверждено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7.1222531007153521E-3"/>
                  <c:y val="-3.6737314085739416E-2"/>
                </c:manualLayout>
              </c:layout>
              <c:showVal val="1"/>
            </c:dLbl>
            <c:dLbl>
              <c:idx val="1"/>
              <c:layout>
                <c:manualLayout>
                  <c:x val="7.9563583963769449E-4"/>
                  <c:y val="-3.6759842519685136E-2"/>
                </c:manualLayout>
              </c:layout>
              <c:showVal val="1"/>
            </c:dLbl>
            <c:dLbl>
              <c:idx val="2"/>
              <c:layout>
                <c:manualLayout>
                  <c:x val="2.5793834594205183E-3"/>
                  <c:y val="-2.6281933508311591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'Исп. 2011-2013 (диаграммы)'!$J$23:$J$25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'Исп. 2011-2013 (диаграммы)'!$K$23:$K$25</c:f>
              <c:numCache>
                <c:formatCode>General</c:formatCode>
                <c:ptCount val="3"/>
                <c:pt idx="0">
                  <c:v>1385029</c:v>
                </c:pt>
                <c:pt idx="1">
                  <c:v>821338</c:v>
                </c:pt>
                <c:pt idx="2">
                  <c:v>1125094</c:v>
                </c:pt>
              </c:numCache>
            </c:numRef>
          </c:val>
        </c:ser>
        <c:ser>
          <c:idx val="1"/>
          <c:order val="1"/>
          <c:tx>
            <c:strRef>
              <c:f>'Исп. 2011-2013 (диаграммы)'!$L$22</c:f>
              <c:strCache>
                <c:ptCount val="1"/>
                <c:pt idx="0">
                  <c:v>Исполнено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3.0516382599656142E-2"/>
                  <c:y val="-2.2256151968243341E-2"/>
                </c:manualLayout>
              </c:layout>
              <c:showVal val="1"/>
            </c:dLbl>
            <c:dLbl>
              <c:idx val="1"/>
              <c:layout>
                <c:manualLayout>
                  <c:x val="1.4758761772425506E-2"/>
                  <c:y val="-4.117060367454068E-2"/>
                </c:manualLayout>
              </c:layout>
              <c:showVal val="1"/>
            </c:dLbl>
            <c:dLbl>
              <c:idx val="2"/>
              <c:layout>
                <c:manualLayout>
                  <c:x val="3.0950285626061492E-2"/>
                  <c:y val="-4.6680446194225719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'Исп. 2011-2013 (диаграммы)'!$J$23:$J$25</c:f>
              <c:strCache>
                <c:ptCount val="3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</c:strCache>
            </c:strRef>
          </c:cat>
          <c:val>
            <c:numRef>
              <c:f>'Исп. 2011-2013 (диаграммы)'!$L$23:$L$25</c:f>
              <c:numCache>
                <c:formatCode>General</c:formatCode>
                <c:ptCount val="3"/>
                <c:pt idx="0">
                  <c:v>1307209</c:v>
                </c:pt>
                <c:pt idx="1">
                  <c:v>777180</c:v>
                </c:pt>
                <c:pt idx="2">
                  <c:v>988183</c:v>
                </c:pt>
              </c:numCache>
            </c:numRef>
          </c:val>
        </c:ser>
        <c:shape val="cylinder"/>
        <c:axId val="74472832"/>
        <c:axId val="74482816"/>
        <c:axId val="0"/>
      </c:bar3DChart>
      <c:catAx>
        <c:axId val="74472832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4482816"/>
        <c:crosses val="autoZero"/>
        <c:auto val="1"/>
        <c:lblAlgn val="ctr"/>
        <c:lblOffset val="100"/>
        <c:tickLblSkip val="1"/>
        <c:tickMarkSkip val="1"/>
      </c:catAx>
      <c:valAx>
        <c:axId val="7448281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8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dirty="0"/>
                  <a:t>тыс.руб.</a:t>
                </a:r>
              </a:p>
            </c:rich>
          </c:tx>
          <c:layout>
            <c:manualLayout>
              <c:xMode val="edge"/>
              <c:yMode val="edge"/>
              <c:x val="0.23450031916387221"/>
              <c:y val="0.11008807810618125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4472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373869075189132"/>
          <c:y val="0.50121782222477673"/>
          <c:w val="0.14686609026812841"/>
          <c:h val="0.15671150481189908"/>
        </c:manualLayout>
      </c:layout>
      <c:spPr>
        <a:solidFill>
          <a:schemeClr val="accent6">
            <a:lumMod val="40000"/>
            <a:lumOff val="6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4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solidFill>
      <a:schemeClr val="accent6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 baseline="0"/>
            </a:pPr>
            <a:r>
              <a:rPr lang="ru-RU" sz="2000" baseline="0" dirty="0" smtClean="0">
                <a:latin typeface="Times New Roman" pitchFamily="18" charset="0"/>
                <a:cs typeface="Times New Roman" pitchFamily="18" charset="0"/>
              </a:rPr>
              <a:t>Исполнение </a:t>
            </a:r>
            <a:r>
              <a:rPr lang="ru-RU" sz="2000" baseline="0" dirty="0">
                <a:latin typeface="Times New Roman" pitchFamily="18" charset="0"/>
                <a:cs typeface="Times New Roman" pitchFamily="18" charset="0"/>
              </a:rPr>
              <a:t>плановых показателей расходной части бюджета Артемовского городского округа </a:t>
            </a:r>
            <a:endParaRPr lang="ru-RU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 sz="2000" baseline="0"/>
            </a:pPr>
            <a:r>
              <a:rPr lang="ru-RU" sz="2000" baseline="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aseline="0" dirty="0">
                <a:latin typeface="Times New Roman" pitchFamily="18" charset="0"/>
                <a:cs typeface="Times New Roman" pitchFamily="18" charset="0"/>
              </a:rPr>
              <a:t>2011-2013 годах</a:t>
            </a:r>
          </a:p>
        </c:rich>
      </c:tx>
      <c:layout>
        <c:manualLayout>
          <c:xMode val="edge"/>
          <c:yMode val="edge"/>
          <c:x val="0.12510008897910238"/>
          <c:y val="6.9286030190524039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'БЕЗ УЧЕТА СЧЕТОВ БЮДЖЕТА (2)'!$B$5:$B$6</c:f>
              <c:strCache>
                <c:ptCount val="1"/>
                <c:pt idx="0">
                  <c:v>Наименование показателя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(2)'!$B$7:$B$1202</c:f>
            </c:numRef>
          </c:val>
        </c:ser>
        <c:ser>
          <c:idx val="1"/>
          <c:order val="1"/>
          <c:tx>
            <c:strRef>
              <c:f>'БЕЗ УЧЕТА СЧЕТОВ БЮДЖЕТА (2)'!$C$5:$C$6</c:f>
              <c:strCache>
                <c:ptCount val="1"/>
                <c:pt idx="0">
                  <c:v>2010 год План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(2)'!$C$7:$C$1202</c:f>
            </c:numRef>
          </c:val>
        </c:ser>
        <c:ser>
          <c:idx val="2"/>
          <c:order val="2"/>
          <c:tx>
            <c:strRef>
              <c:f>'БЕЗ УЧЕТА СЧЕТОВ БЮДЖЕТА (2)'!$D$5:$D$6</c:f>
              <c:strCache>
                <c:ptCount val="1"/>
                <c:pt idx="0">
                  <c:v>2010 год Факт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(2)'!$D$7:$D$1202</c:f>
            </c:numRef>
          </c:val>
        </c:ser>
        <c:ser>
          <c:idx val="3"/>
          <c:order val="3"/>
          <c:tx>
            <c:strRef>
              <c:f>'БЕЗ УЧЕТА СЧЕТОВ БЮДЖЕТА (2)'!$E$5:$E$6</c:f>
              <c:strCache>
                <c:ptCount val="1"/>
                <c:pt idx="0">
                  <c:v>2010 год Процент исполнения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(2)'!$E$7:$E$1202</c:f>
            </c:numRef>
          </c:val>
        </c:ser>
        <c:ser>
          <c:idx val="4"/>
          <c:order val="4"/>
          <c:tx>
            <c:strRef>
              <c:f>'БЕЗ УЧЕТА СЧЕТОВ БЮДЖЕТА (2)'!$F$5:$F$6</c:f>
              <c:strCache>
                <c:ptCount val="1"/>
                <c:pt idx="0">
                  <c:v>2011 год План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-5.4495912806539872E-3"/>
                  <c:y val="7.960201083872287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150" baseline="0">
                      <a:solidFill>
                        <a:schemeClr val="bg1"/>
                      </a:solidFill>
                      <a:latin typeface="Times New Roman" pitchFamily="18" charset="0"/>
                    </a:defRPr>
                  </a:pPr>
                  <a:endParaRPr lang="ru-RU"/>
                </a:p>
              </c:txPr>
              <c:dLblPos val="outEnd"/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(2)'!$F$7:$F$1202</c:f>
              <c:numCache>
                <c:formatCode>@</c:formatCode>
                <c:ptCount val="1"/>
                <c:pt idx="0">
                  <c:v>1829562.3</c:v>
                </c:pt>
              </c:numCache>
            </c:numRef>
          </c:val>
        </c:ser>
        <c:ser>
          <c:idx val="5"/>
          <c:order val="5"/>
          <c:tx>
            <c:strRef>
              <c:f>'БЕЗ УЧЕТА СЧЕТОВ БЮДЖЕТА (2)'!$G$5:$G$6</c:f>
              <c:strCache>
                <c:ptCount val="1"/>
                <c:pt idx="0">
                  <c:v>2011 год Факт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3.6330608537693434E-3"/>
                  <c:y val="9.9502513548403268E-2"/>
                </c:manualLayout>
              </c:layout>
              <c:dLblPos val="outEnd"/>
              <c:showVal val="1"/>
            </c:dLbl>
            <c:numFmt formatCode="#,##0.00" sourceLinked="0"/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(2)'!$G$7:$G$1202</c:f>
              <c:numCache>
                <c:formatCode>@</c:formatCode>
                <c:ptCount val="1"/>
                <c:pt idx="0">
                  <c:v>1693479.6</c:v>
                </c:pt>
              </c:numCache>
            </c:numRef>
          </c:val>
        </c:ser>
        <c:ser>
          <c:idx val="6"/>
          <c:order val="6"/>
          <c:tx>
            <c:strRef>
              <c:f>'БЕЗ УЧЕТА СЧЕТОВ БЮДЖЕТА (2)'!$H$5:$H$6</c:f>
              <c:strCache>
                <c:ptCount val="1"/>
                <c:pt idx="0">
                  <c:v>2011 год Процент исполнения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(2)'!$H$7:$H$1202</c:f>
            </c:numRef>
          </c:val>
        </c:ser>
        <c:ser>
          <c:idx val="7"/>
          <c:order val="7"/>
          <c:tx>
            <c:strRef>
              <c:f>'БЕЗ УЧЕТА СЧЕТОВ БЮДЖЕТА (2)'!$I$5:$I$6</c:f>
              <c:strCache>
                <c:ptCount val="1"/>
                <c:pt idx="0">
                  <c:v>2012 год План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0"/>
                  <c:y val="8.6235511741949503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(2)'!$I$7:$I$1202</c:f>
              <c:numCache>
                <c:formatCode>#,##0.00</c:formatCode>
                <c:ptCount val="1"/>
                <c:pt idx="0">
                  <c:v>1432036.74</c:v>
                </c:pt>
              </c:numCache>
            </c:numRef>
          </c:val>
        </c:ser>
        <c:ser>
          <c:idx val="8"/>
          <c:order val="8"/>
          <c:tx>
            <c:strRef>
              <c:f>'БЕЗ УЧЕТА СЧЕТОВ БЮДЖЕТА (2)'!$J$5:$J$6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(2)'!$J$7:$J$1202</c:f>
            </c:numRef>
          </c:val>
        </c:ser>
        <c:ser>
          <c:idx val="9"/>
          <c:order val="9"/>
          <c:tx>
            <c:strRef>
              <c:f>'БЕЗ УЧЕТА СЧЕТОВ БЮДЖЕТА (2)'!$K$5:$K$6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(2)'!$K$7:$K$1202</c:f>
            </c:numRef>
          </c:val>
        </c:ser>
        <c:ser>
          <c:idx val="10"/>
          <c:order val="10"/>
          <c:tx>
            <c:strRef>
              <c:f>'БЕЗ УЧЕТА СЧЕТОВ БЮДЖЕТА (2)'!$L$5:$L$6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(2)'!$L$7:$L$1202</c:f>
            </c:numRef>
          </c:val>
        </c:ser>
        <c:ser>
          <c:idx val="11"/>
          <c:order val="11"/>
          <c:tx>
            <c:strRef>
              <c:f>'БЕЗ УЧЕТА СЧЕТОВ БЮДЖЕТА (2)'!$M$5:$M$6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(2)'!$M$7:$M$1202</c:f>
            </c:numRef>
          </c:val>
        </c:ser>
        <c:ser>
          <c:idx val="12"/>
          <c:order val="12"/>
          <c:tx>
            <c:strRef>
              <c:f>'БЕЗ УЧЕТА СЧЕТОВ БЮДЖЕТА (2)'!$N$5:$N$6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(2)'!$N$7:$N$1202</c:f>
            </c:numRef>
          </c:val>
        </c:ser>
        <c:ser>
          <c:idx val="13"/>
          <c:order val="13"/>
          <c:tx>
            <c:strRef>
              <c:f>'БЕЗ УЧЕТА СЧЕТОВ БЮДЖЕТА (2)'!$O$5:$O$6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(2)'!$O$7:$O$1202</c:f>
            </c:numRef>
          </c:val>
        </c:ser>
        <c:ser>
          <c:idx val="14"/>
          <c:order val="14"/>
          <c:tx>
            <c:strRef>
              <c:f>'БЕЗ УЧЕТА СЧЕТОВ БЮДЖЕТА (2)'!$P$5:$P$6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(2)'!$P$7:$P$1202</c:f>
            </c:numRef>
          </c:val>
        </c:ser>
        <c:ser>
          <c:idx val="15"/>
          <c:order val="15"/>
          <c:tx>
            <c:strRef>
              <c:f>'БЕЗ УЧЕТА СЧЕТОВ БЮДЖЕТА (2)'!$Q$5:$Q$6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(2)'!$Q$7:$Q$1202</c:f>
            </c:numRef>
          </c:val>
        </c:ser>
        <c:ser>
          <c:idx val="16"/>
          <c:order val="16"/>
          <c:tx>
            <c:strRef>
              <c:f>'БЕЗ УЧЕТА СЧЕТОВ БЮДЖЕТА (2)'!$R$5:$R$6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(2)'!$R$7:$R$1202</c:f>
            </c:numRef>
          </c:val>
        </c:ser>
        <c:ser>
          <c:idx val="17"/>
          <c:order val="17"/>
          <c:tx>
            <c:strRef>
              <c:f>'БЕЗ УЧЕТА СЧЕТОВ БЮДЖЕТА (2)'!$S$5:$S$6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(2)'!$S$7:$S$1202</c:f>
            </c:numRef>
          </c:val>
        </c:ser>
        <c:ser>
          <c:idx val="18"/>
          <c:order val="18"/>
          <c:tx>
            <c:strRef>
              <c:f>'БЕЗ УЧЕТА СЧЕТОВ БЮДЖЕТА (2)'!$T$5:$T$6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(2)'!$T$7:$T$1202</c:f>
            </c:numRef>
          </c:val>
        </c:ser>
        <c:ser>
          <c:idx val="19"/>
          <c:order val="19"/>
          <c:tx>
            <c:strRef>
              <c:f>'БЕЗ УЧЕТА СЧЕТОВ БЮДЖЕТА (2)'!$U$5:$U$6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(2)'!$U$7:$U$1202</c:f>
            </c:numRef>
          </c:val>
        </c:ser>
        <c:ser>
          <c:idx val="20"/>
          <c:order val="20"/>
          <c:tx>
            <c:strRef>
              <c:f>'БЕЗ УЧЕТА СЧЕТОВ БЮДЖЕТА (2)'!$V$5:$V$6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(2)'!$V$7:$V$1202</c:f>
            </c:numRef>
          </c:val>
        </c:ser>
        <c:ser>
          <c:idx val="21"/>
          <c:order val="21"/>
          <c:tx>
            <c:strRef>
              <c:f>'БЕЗ УЧЕТА СЧЕТОВ БЮДЖЕТА (2)'!$W$5:$W$6</c:f>
              <c:strCache>
                <c:ptCount val="1"/>
                <c:pt idx="0">
                  <c:v>2012 год Факт</c:v>
                </c:pt>
              </c:strCache>
            </c:strRef>
          </c:tx>
          <c:dLbls>
            <c:dLbl>
              <c:idx val="0"/>
              <c:layout>
                <c:manualLayout>
                  <c:x val="3.6330608537693096E-3"/>
                  <c:y val="7.960201083872287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(2)'!$W$7:$W$1202</c:f>
              <c:numCache>
                <c:formatCode>#,##0.00</c:formatCode>
                <c:ptCount val="1"/>
                <c:pt idx="0">
                  <c:v>1325968.3</c:v>
                </c:pt>
              </c:numCache>
            </c:numRef>
          </c:val>
        </c:ser>
        <c:ser>
          <c:idx val="22"/>
          <c:order val="22"/>
          <c:tx>
            <c:strRef>
              <c:f>'БЕЗ УЧЕТА СЧЕТОВ БЮДЖЕТА (2)'!$X$5:$X$6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(2)'!$X$7:$X$1202</c:f>
            </c:numRef>
          </c:val>
        </c:ser>
        <c:ser>
          <c:idx val="23"/>
          <c:order val="23"/>
          <c:tx>
            <c:strRef>
              <c:f>'БЕЗ УЧЕТА СЧЕТОВ БЮДЖЕТА (2)'!$Y$5:$Y$6</c:f>
              <c:strCache>
                <c:ptCount val="1"/>
                <c:pt idx="0">
                  <c:v>2012 год Процент исполнения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(2)'!$Y$7:$Y$1202</c:f>
            </c:numRef>
          </c:val>
        </c:ser>
        <c:ser>
          <c:idx val="24"/>
          <c:order val="24"/>
          <c:tx>
            <c:strRef>
              <c:f>'БЕЗ УЧЕТА СЧЕТОВ БЮДЖЕТА (2)'!$Z$5:$Z$6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(2)'!$Z$7:$Z$1202</c:f>
            </c:numRef>
          </c:val>
        </c:ser>
        <c:ser>
          <c:idx val="25"/>
          <c:order val="25"/>
          <c:tx>
            <c:strRef>
              <c:f>'БЕЗ УЧЕТА СЧЕТОВ БЮДЖЕТА (2)'!$AA$5:$AA$6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(2)'!$AA$7:$AA$1202</c:f>
            </c:numRef>
          </c:val>
        </c:ser>
        <c:ser>
          <c:idx val="26"/>
          <c:order val="26"/>
          <c:tx>
            <c:strRef>
              <c:f>'БЕЗ УЧЕТА СЧЕТОВ БЮДЖЕТА (2)'!$AB$5:$AB$6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(2)'!$AB$7:$AB$1202</c:f>
            </c:numRef>
          </c:val>
        </c:ser>
        <c:ser>
          <c:idx val="27"/>
          <c:order val="27"/>
          <c:tx>
            <c:strRef>
              <c:f>'БЕЗ УЧЕТА СЧЕТОВ БЮДЖЕТА (2)'!$AC$5:$AC$6</c:f>
              <c:strCache>
                <c:ptCount val="1"/>
                <c:pt idx="0">
                  <c:v>2012 год #Н/Д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(2)'!$AC$7:$AC$1202</c:f>
            </c:numRef>
          </c:val>
        </c:ser>
        <c:ser>
          <c:idx val="28"/>
          <c:order val="28"/>
          <c:tx>
            <c:strRef>
              <c:f>'БЕЗ УЧЕТА СЧЕТОВ БЮДЖЕТА (2)'!$AD$5:$AD$6</c:f>
              <c:strCache>
                <c:ptCount val="1"/>
                <c:pt idx="0">
                  <c:v>2013 год План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8.623551174194953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(2)'!$AD$7:$AD$1202</c:f>
              <c:numCache>
                <c:formatCode>#,##0.00</c:formatCode>
                <c:ptCount val="1"/>
                <c:pt idx="0">
                  <c:v>1685055.92</c:v>
                </c:pt>
              </c:numCache>
            </c:numRef>
          </c:val>
        </c:ser>
        <c:ser>
          <c:idx val="29"/>
          <c:order val="29"/>
          <c:tx>
            <c:strRef>
              <c:f>'БЕЗ УЧЕТА СЧЕТОВ БЮДЖЕТА (2)'!$AE$5:$AE$6</c:f>
              <c:strCache>
                <c:ptCount val="1"/>
                <c:pt idx="0">
                  <c:v>2013 год Факт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0"/>
                  <c:y val="8.2918761290336013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(2)'!$AE$7:$AE$1202</c:f>
              <c:numCache>
                <c:formatCode>#,##0.00</c:formatCode>
                <c:ptCount val="1"/>
                <c:pt idx="0">
                  <c:v>1501968.4</c:v>
                </c:pt>
              </c:numCache>
            </c:numRef>
          </c:val>
        </c:ser>
        <c:ser>
          <c:idx val="30"/>
          <c:order val="30"/>
          <c:tx>
            <c:strRef>
              <c:f>'БЕЗ УЧЕТА СЧЕТОВ БЮДЖЕТА (2)'!$AF$5:$AF$6</c:f>
              <c:strCache>
                <c:ptCount val="1"/>
                <c:pt idx="0">
                  <c:v>2013 год Процент исполнения</c:v>
                </c:pt>
              </c:strCache>
            </c:strRef>
          </c:tx>
          <c:cat>
            <c:numRef>
              <c:f>'БЕЗ УЧЕТА СЧЕТОВ БЮДЖЕТА (2)'!$A$7:$A$1202</c:f>
              <c:numCache>
                <c:formatCode>General</c:formatCode>
                <c:ptCount val="1"/>
              </c:numCache>
            </c:numRef>
          </c:cat>
          <c:val>
            <c:numRef>
              <c:f>'БЕЗ УЧЕТА СЧЕТОВ БЮДЖЕТА (2)'!$AF$7:$AF$1202</c:f>
            </c:numRef>
          </c:val>
        </c:ser>
        <c:gapWidth val="75"/>
        <c:overlap val="-25"/>
        <c:axId val="90356352"/>
        <c:axId val="97337728"/>
      </c:barChart>
      <c:catAx>
        <c:axId val="90356352"/>
        <c:scaling>
          <c:orientation val="minMax"/>
        </c:scaling>
        <c:axPos val="b"/>
        <c:numFmt formatCode="General" sourceLinked="1"/>
        <c:majorTickMark val="none"/>
        <c:tickLblPos val="nextTo"/>
        <c:crossAx val="97337728"/>
        <c:crosses val="autoZero"/>
        <c:auto val="1"/>
        <c:lblAlgn val="ctr"/>
        <c:lblOffset val="100"/>
      </c:catAx>
      <c:valAx>
        <c:axId val="97337728"/>
        <c:scaling>
          <c:orientation val="minMax"/>
        </c:scaling>
        <c:axPos val="l"/>
        <c:majorGridlines/>
        <c:numFmt formatCode="@" sourceLinked="1"/>
        <c:majorTickMark val="none"/>
        <c:tickLblPos val="nextTo"/>
        <c:spPr>
          <a:ln w="9525">
            <a:noFill/>
          </a:ln>
        </c:spPr>
        <c:crossAx val="90356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1073839643443025E-2"/>
          <c:y val="0.9443796845357959"/>
          <c:w val="0.85439718409666066"/>
          <c:h val="4.1763109426100724E-2"/>
        </c:manualLayout>
      </c:layout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расходов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бюджета Артемовского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городского округа по разделу 0300 "Национальная безопасность и правоохранительная деятельность" за период 2011-2013 годы</a:t>
            </a:r>
          </a:p>
        </c:rich>
      </c:tx>
      <c:layout/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5.522804229481737E-2"/>
          <c:y val="0.18137541515223102"/>
          <c:w val="0.90924583258865188"/>
          <c:h val="0.67414765997868475"/>
        </c:manualLayout>
      </c:layout>
      <c:bar3DChart>
        <c:barDir val="col"/>
        <c:grouping val="clustered"/>
        <c:ser>
          <c:idx val="24"/>
          <c:order val="0"/>
          <c:tx>
            <c:strRef>
              <c:f>'0300 (3)'!$I$5:$I$6</c:f>
              <c:strCache>
                <c:ptCount val="1"/>
                <c:pt idx="0">
                  <c:v>2011 год План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0"/>
                  <c:y val="6.3366336633663423E-2"/>
                </c:manualLayout>
              </c:layout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1769.5</c:v>
              </c:pt>
            </c:numLit>
          </c:val>
        </c:ser>
        <c:ser>
          <c:idx val="25"/>
          <c:order val="1"/>
          <c:tx>
            <c:strRef>
              <c:f>'0300 (3)'!$J$5:$J$6</c:f>
              <c:strCache>
                <c:ptCount val="1"/>
                <c:pt idx="0">
                  <c:v>2011 год Факт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0"/>
                  <c:y val="7.3927392739273928E-2"/>
                </c:manualLayout>
              </c:layout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1718.4</c:v>
              </c:pt>
            </c:numLit>
          </c:val>
        </c:ser>
        <c:ser>
          <c:idx val="0"/>
          <c:order val="2"/>
          <c:tx>
            <c:strRef>
              <c:f>'0300 (3)'!$K$5:$K$6</c:f>
              <c:strCache>
                <c:ptCount val="1"/>
                <c:pt idx="0">
                  <c:v>2011 год Процент исполнения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(3)'!$K$7:$K$221</c:f>
            </c:numRef>
          </c:val>
        </c:ser>
        <c:ser>
          <c:idx val="1"/>
          <c:order val="3"/>
          <c:tx>
            <c:strRef>
              <c:f>'0300 (3)'!$L$5:$L$6</c:f>
              <c:strCache>
                <c:ptCount val="1"/>
                <c:pt idx="0">
                  <c:v>2012 год План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-2.023267577137086E-3"/>
                  <c:y val="8.7128712871287123E-2"/>
                </c:manualLayout>
              </c:layout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(3)'!$L$7:$L$221</c:f>
              <c:numCache>
                <c:formatCode>#,##0.00</c:formatCode>
                <c:ptCount val="1"/>
                <c:pt idx="0">
                  <c:v>3931.7799999999997</c:v>
                </c:pt>
              </c:numCache>
            </c:numRef>
          </c:val>
        </c:ser>
        <c:ser>
          <c:idx val="15"/>
          <c:order val="4"/>
          <c:tx>
            <c:strRef>
              <c:f>'0300 (3)'!$Z$5:$Z$6</c:f>
              <c:strCache>
                <c:ptCount val="1"/>
                <c:pt idx="0">
                  <c:v>2012 год Факт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0"/>
                  <c:y val="6.8646864686468648E-2"/>
                </c:manualLayout>
              </c:layout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(3)'!$Z$7:$Z$221</c:f>
              <c:numCache>
                <c:formatCode>#,##0.00</c:formatCode>
                <c:ptCount val="1"/>
                <c:pt idx="0">
                  <c:v>3755.22</c:v>
                </c:pt>
              </c:numCache>
            </c:numRef>
          </c:val>
        </c:ser>
        <c:ser>
          <c:idx val="22"/>
          <c:order val="5"/>
          <c:tx>
            <c:strRef>
              <c:f>'0300 (3)'!$AG$5:$AG$6</c:f>
              <c:strCache>
                <c:ptCount val="1"/>
                <c:pt idx="0">
                  <c:v>2013 год План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"/>
                  <c:y val="9.2409240924092501E-2"/>
                </c:manualLayout>
              </c:layout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(3)'!$AG$7:$AG$221</c:f>
              <c:numCache>
                <c:formatCode>#,##0.00</c:formatCode>
                <c:ptCount val="1"/>
                <c:pt idx="0">
                  <c:v>4694.03</c:v>
                </c:pt>
              </c:numCache>
            </c:numRef>
          </c:val>
        </c:ser>
        <c:ser>
          <c:idx val="2"/>
          <c:order val="6"/>
          <c:tx>
            <c:strRef>
              <c:f>'0300 (3)'!$M$5:$M$6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(3)'!$M$7:$M$221</c:f>
            </c:numRef>
          </c:val>
        </c:ser>
        <c:ser>
          <c:idx val="3"/>
          <c:order val="7"/>
          <c:tx>
            <c:strRef>
              <c:f>'0300 (3)'!$N$5:$N$6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(3)'!$N$7:$N$221</c:f>
            </c:numRef>
          </c:val>
        </c:ser>
        <c:ser>
          <c:idx val="4"/>
          <c:order val="8"/>
          <c:tx>
            <c:strRef>
              <c:f>'0300 (3)'!$O$5:$O$6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(3)'!$O$7:$O$221</c:f>
            </c:numRef>
          </c:val>
        </c:ser>
        <c:ser>
          <c:idx val="5"/>
          <c:order val="9"/>
          <c:tx>
            <c:strRef>
              <c:f>'0300 (3)'!$P$5:$P$6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(3)'!$P$7:$P$221</c:f>
            </c:numRef>
          </c:val>
        </c:ser>
        <c:ser>
          <c:idx val="6"/>
          <c:order val="10"/>
          <c:tx>
            <c:strRef>
              <c:f>'0300 (3)'!$Q$5:$Q$6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(3)'!$Q$7:$Q$221</c:f>
            </c:numRef>
          </c:val>
        </c:ser>
        <c:ser>
          <c:idx val="7"/>
          <c:order val="11"/>
          <c:tx>
            <c:strRef>
              <c:f>'0300 (3)'!$R$5:$R$6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(3)'!$R$7:$R$221</c:f>
            </c:numRef>
          </c:val>
        </c:ser>
        <c:ser>
          <c:idx val="8"/>
          <c:order val="12"/>
          <c:tx>
            <c:strRef>
              <c:f>'0300 (3)'!$S$5:$S$6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(3)'!$S$7:$S$221</c:f>
            </c:numRef>
          </c:val>
        </c:ser>
        <c:ser>
          <c:idx val="9"/>
          <c:order val="13"/>
          <c:tx>
            <c:strRef>
              <c:f>'0300 (3)'!$T$5:$T$6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(3)'!$T$7:$T$221</c:f>
            </c:numRef>
          </c:val>
        </c:ser>
        <c:ser>
          <c:idx val="10"/>
          <c:order val="14"/>
          <c:tx>
            <c:strRef>
              <c:f>'0300 (3)'!$U$5:$U$6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(3)'!$U$7:$U$221</c:f>
            </c:numRef>
          </c:val>
        </c:ser>
        <c:ser>
          <c:idx val="11"/>
          <c:order val="15"/>
          <c:tx>
            <c:strRef>
              <c:f>'0300 (3)'!$V$5:$V$6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(3)'!$V$7:$V$221</c:f>
            </c:numRef>
          </c:val>
        </c:ser>
        <c:ser>
          <c:idx val="12"/>
          <c:order val="16"/>
          <c:tx>
            <c:strRef>
              <c:f>'0300 (3)'!$W$5:$W$6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(3)'!$W$7:$W$221</c:f>
            </c:numRef>
          </c:val>
        </c:ser>
        <c:ser>
          <c:idx val="13"/>
          <c:order val="17"/>
          <c:tx>
            <c:strRef>
              <c:f>'0300 (3)'!$X$5:$X$6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(3)'!$X$7:$X$221</c:f>
            </c:numRef>
          </c:val>
        </c:ser>
        <c:ser>
          <c:idx val="14"/>
          <c:order val="18"/>
          <c:tx>
            <c:strRef>
              <c:f>'0300 (3)'!$Y$5:$Y$6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(3)'!$Y$7:$Y$221</c:f>
            </c:numRef>
          </c:val>
        </c:ser>
        <c:ser>
          <c:idx val="16"/>
          <c:order val="19"/>
          <c:tx>
            <c:strRef>
              <c:f>'0300 (3)'!$AA$5:$AA$6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(3)'!$AA$7:$AA$221</c:f>
            </c:numRef>
          </c:val>
        </c:ser>
        <c:ser>
          <c:idx val="17"/>
          <c:order val="20"/>
          <c:tx>
            <c:strRef>
              <c:f>'0300 (3)'!$AB$5:$AB$6</c:f>
              <c:strCache>
                <c:ptCount val="1"/>
                <c:pt idx="0">
                  <c:v>2012 год Процент исполнения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(3)'!$AB$7:$AB$221</c:f>
            </c:numRef>
          </c:val>
        </c:ser>
        <c:ser>
          <c:idx val="18"/>
          <c:order val="21"/>
          <c:tx>
            <c:strRef>
              <c:f>'0300 (3)'!$AC$5:$AC$6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(3)'!$AC$7:$AC$221</c:f>
            </c:numRef>
          </c:val>
        </c:ser>
        <c:ser>
          <c:idx val="19"/>
          <c:order val="22"/>
          <c:tx>
            <c:strRef>
              <c:f>'0300 (3)'!$AD$5:$AD$6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(3)'!$AD$7:$AD$221</c:f>
            </c:numRef>
          </c:val>
        </c:ser>
        <c:ser>
          <c:idx val="20"/>
          <c:order val="23"/>
          <c:tx>
            <c:strRef>
              <c:f>'0300 (3)'!$AE$5:$AE$6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(3)'!$AE$7:$AE$221</c:f>
            </c:numRef>
          </c:val>
        </c:ser>
        <c:ser>
          <c:idx val="21"/>
          <c:order val="24"/>
          <c:tx>
            <c:strRef>
              <c:f>'0300 (3)'!$AF$5:$AF$6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(3)'!$AF$7:$AF$221</c:f>
            </c:numRef>
          </c:val>
        </c:ser>
        <c:ser>
          <c:idx val="23"/>
          <c:order val="25"/>
          <c:tx>
            <c:strRef>
              <c:f>'0300 (3)'!$AH$5:$AH$6</c:f>
              <c:strCache>
                <c:ptCount val="1"/>
                <c:pt idx="0">
                  <c:v>2013 год Факт</c:v>
                </c:pt>
              </c:strCache>
            </c:strRef>
          </c:tx>
          <c:dLbls>
            <c:dLbl>
              <c:idx val="0"/>
              <c:layout>
                <c:manualLayout>
                  <c:x val="7.4185620829738091E-17"/>
                  <c:y val="8.9768976897690062E-2"/>
                </c:manualLayout>
              </c:layout>
              <c:showVal val="1"/>
            </c:dLbl>
            <c:txPr>
              <a:bodyPr/>
              <a:lstStyle/>
              <a:p>
                <a:pPr>
                  <a:defRPr sz="115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'0300 (3)'!$AH$7:$AH$221</c:f>
              <c:numCache>
                <c:formatCode>#,##0.00</c:formatCode>
                <c:ptCount val="1"/>
                <c:pt idx="0">
                  <c:v>4691.01</c:v>
                </c:pt>
              </c:numCache>
            </c:numRef>
          </c:val>
        </c:ser>
        <c:shape val="box"/>
        <c:axId val="101682560"/>
        <c:axId val="101688448"/>
        <c:axId val="0"/>
      </c:bar3DChart>
      <c:catAx>
        <c:axId val="101682560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01688448"/>
        <c:crosses val="autoZero"/>
        <c:auto val="1"/>
        <c:lblAlgn val="ctr"/>
        <c:lblOffset val="100"/>
      </c:catAx>
      <c:valAx>
        <c:axId val="1016884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01682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7.6492829299159987E-2"/>
          <c:y val="0.8760629575783726"/>
          <c:w val="0.86216132990054251"/>
          <c:h val="7.8096802055804104E-2"/>
        </c:manualLayout>
      </c:layout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расходов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бюджета Артемовского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городского округа по разделу 0400 "Национальная экономика" за период 2011-2013 годы</a:t>
            </a:r>
          </a:p>
        </c:rich>
      </c:tx>
      <c:layout/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0.12248533271576345"/>
          <c:y val="0.23342491859878819"/>
          <c:w val="0.82169034017806664"/>
          <c:h val="0.59077037526133458"/>
        </c:manualLayout>
      </c:layout>
      <c:bar3DChart>
        <c:barDir val="col"/>
        <c:grouping val="clustered"/>
        <c:ser>
          <c:idx val="24"/>
          <c:order val="0"/>
          <c:tx>
            <c:strRef>
              <c:f>'0400 (3)'!$I$5:$I$6</c:f>
              <c:strCache>
                <c:ptCount val="1"/>
                <c:pt idx="0">
                  <c:v>2011 год План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-6.2893081761006518E-3"/>
                  <c:y val="6.472491909385118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45380.2</c:v>
              </c:pt>
            </c:numLit>
          </c:val>
        </c:ser>
        <c:ser>
          <c:idx val="25"/>
          <c:order val="1"/>
          <c:tx>
            <c:strRef>
              <c:f>'0400 (3)'!$J$5:$J$6</c:f>
              <c:strCache>
                <c:ptCount val="1"/>
                <c:pt idx="0">
                  <c:v>2011 год Факт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0"/>
                  <c:y val="8.737864077669922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35526.699999999997</c:v>
              </c:pt>
            </c:numLit>
          </c:val>
        </c:ser>
        <c:ser>
          <c:idx val="0"/>
          <c:order val="2"/>
          <c:tx>
            <c:strRef>
              <c:f>'0400 (3)'!$K$5:$K$6</c:f>
              <c:strCache>
                <c:ptCount val="1"/>
                <c:pt idx="0">
                  <c:v>2011 год Процент исполнения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(3)'!$K$7:$K$258</c:f>
            </c:numRef>
          </c:val>
        </c:ser>
        <c:ser>
          <c:idx val="1"/>
          <c:order val="3"/>
          <c:tx>
            <c:strRef>
              <c:f>'0400 (3)'!$L$5:$L$6</c:f>
              <c:strCache>
                <c:ptCount val="1"/>
                <c:pt idx="0">
                  <c:v>2012 год План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3.2370953630796212E-3"/>
                  <c:y val="7.334933113492440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(3)'!$L$7:$L$258</c:f>
              <c:numCache>
                <c:formatCode>#,##0.00</c:formatCode>
                <c:ptCount val="1"/>
                <c:pt idx="0">
                  <c:v>139350.53</c:v>
                </c:pt>
              </c:numCache>
            </c:numRef>
          </c:val>
        </c:ser>
        <c:ser>
          <c:idx val="2"/>
          <c:order val="4"/>
          <c:tx>
            <c:strRef>
              <c:f>'0400 (3)'!$M$5:$M$6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(3)'!$M$7:$M$258</c:f>
            </c:numRef>
          </c:val>
        </c:ser>
        <c:ser>
          <c:idx val="3"/>
          <c:order val="5"/>
          <c:tx>
            <c:strRef>
              <c:f>'0400 (3)'!$N$5:$N$6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(3)'!$N$7:$N$258</c:f>
            </c:numRef>
          </c:val>
        </c:ser>
        <c:ser>
          <c:idx val="4"/>
          <c:order val="6"/>
          <c:tx>
            <c:strRef>
              <c:f>'0400 (3)'!$O$5:$O$6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(3)'!$O$7:$O$258</c:f>
            </c:numRef>
          </c:val>
        </c:ser>
        <c:ser>
          <c:idx val="5"/>
          <c:order val="7"/>
          <c:tx>
            <c:strRef>
              <c:f>'0400 (3)'!$P$5:$P$6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(3)'!$P$7:$P$258</c:f>
            </c:numRef>
          </c:val>
        </c:ser>
        <c:ser>
          <c:idx val="6"/>
          <c:order val="8"/>
          <c:tx>
            <c:strRef>
              <c:f>'0400 (3)'!$Q$5:$Q$6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(3)'!$Q$7:$Q$258</c:f>
            </c:numRef>
          </c:val>
        </c:ser>
        <c:ser>
          <c:idx val="7"/>
          <c:order val="9"/>
          <c:tx>
            <c:strRef>
              <c:f>'0400 (3)'!$R$5:$R$6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(3)'!$R$7:$R$258</c:f>
            </c:numRef>
          </c:val>
        </c:ser>
        <c:ser>
          <c:idx val="8"/>
          <c:order val="10"/>
          <c:tx>
            <c:strRef>
              <c:f>'0400 (3)'!$S$5:$S$6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(3)'!$S$7:$S$258</c:f>
            </c:numRef>
          </c:val>
        </c:ser>
        <c:ser>
          <c:idx val="9"/>
          <c:order val="11"/>
          <c:tx>
            <c:strRef>
              <c:f>'0400 (3)'!$T$5:$T$6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(3)'!$T$7:$T$258</c:f>
            </c:numRef>
          </c:val>
        </c:ser>
        <c:ser>
          <c:idx val="10"/>
          <c:order val="12"/>
          <c:tx>
            <c:strRef>
              <c:f>'0400 (3)'!$U$5:$U$6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(3)'!$U$7:$U$258</c:f>
            </c:numRef>
          </c:val>
        </c:ser>
        <c:ser>
          <c:idx val="11"/>
          <c:order val="13"/>
          <c:tx>
            <c:strRef>
              <c:f>'0400 (3)'!$V$5:$V$6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(3)'!$V$7:$V$258</c:f>
            </c:numRef>
          </c:val>
        </c:ser>
        <c:ser>
          <c:idx val="12"/>
          <c:order val="14"/>
          <c:tx>
            <c:strRef>
              <c:f>'0400 (3)'!$W$5:$W$6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(3)'!$W$7:$W$258</c:f>
            </c:numRef>
          </c:val>
        </c:ser>
        <c:ser>
          <c:idx val="13"/>
          <c:order val="15"/>
          <c:tx>
            <c:strRef>
              <c:f>'0400 (3)'!$X$5:$X$6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(3)'!$X$7:$X$258</c:f>
            </c:numRef>
          </c:val>
        </c:ser>
        <c:ser>
          <c:idx val="14"/>
          <c:order val="16"/>
          <c:tx>
            <c:strRef>
              <c:f>'0400 (3)'!$Y$5:$Y$6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(3)'!$Y$7:$Y$258</c:f>
            </c:numRef>
          </c:val>
        </c:ser>
        <c:ser>
          <c:idx val="15"/>
          <c:order val="17"/>
          <c:tx>
            <c:strRef>
              <c:f>'0400 (3)'!$Z$5:$Z$6</c:f>
              <c:strCache>
                <c:ptCount val="1"/>
                <c:pt idx="0">
                  <c:v>2012 год Факт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1.0482180293501087E-2"/>
                  <c:y val="7.443365695792909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(3)'!$Z$7:$Z$258</c:f>
              <c:numCache>
                <c:formatCode>#,##0.00</c:formatCode>
                <c:ptCount val="1"/>
                <c:pt idx="0">
                  <c:v>135994.87999999998</c:v>
                </c:pt>
              </c:numCache>
            </c:numRef>
          </c:val>
        </c:ser>
        <c:ser>
          <c:idx val="16"/>
          <c:order val="18"/>
          <c:tx>
            <c:strRef>
              <c:f>'0400 (3)'!$AA$5:$AA$6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(3)'!$AA$7:$AA$258</c:f>
            </c:numRef>
          </c:val>
        </c:ser>
        <c:ser>
          <c:idx val="17"/>
          <c:order val="19"/>
          <c:tx>
            <c:strRef>
              <c:f>'0400 (3)'!$AB$5:$AB$6</c:f>
              <c:strCache>
                <c:ptCount val="1"/>
                <c:pt idx="0">
                  <c:v>2012 год Процент исполнения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(3)'!$AB$7:$AB$258</c:f>
            </c:numRef>
          </c:val>
        </c:ser>
        <c:ser>
          <c:idx val="18"/>
          <c:order val="20"/>
          <c:tx>
            <c:strRef>
              <c:f>'0400 (3)'!$AC$5:$AC$6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(3)'!$AC$7:$AC$258</c:f>
            </c:numRef>
          </c:val>
        </c:ser>
        <c:ser>
          <c:idx val="19"/>
          <c:order val="21"/>
          <c:tx>
            <c:strRef>
              <c:f>'0400 (3)'!$AD$5:$AD$6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(3)'!$AD$7:$AD$258</c:f>
            </c:numRef>
          </c:val>
        </c:ser>
        <c:ser>
          <c:idx val="20"/>
          <c:order val="22"/>
          <c:tx>
            <c:strRef>
              <c:f>'0400 (3)'!$AE$5:$AE$6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(3)'!$AE$7:$AE$258</c:f>
            </c:numRef>
          </c:val>
        </c:ser>
        <c:ser>
          <c:idx val="21"/>
          <c:order val="23"/>
          <c:tx>
            <c:strRef>
              <c:f>'0400 (3)'!$AF$5:$AF$6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(3)'!$AF$7:$AF$258</c:f>
            </c:numRef>
          </c:val>
        </c:ser>
        <c:ser>
          <c:idx val="22"/>
          <c:order val="24"/>
          <c:tx>
            <c:strRef>
              <c:f>'0400 (3)'!$AG$5:$AG$6</c:f>
              <c:strCache>
                <c:ptCount val="1"/>
                <c:pt idx="0">
                  <c:v>2013 год План</c:v>
                </c:pt>
              </c:strCache>
            </c:strRef>
          </c:tx>
          <c:dLbls>
            <c:dLbl>
              <c:idx val="0"/>
              <c:layout>
                <c:manualLayout>
                  <c:x val="8.3857442348008876E-3"/>
                  <c:y val="8.414239482200644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(3)'!$AG$7:$AG$258</c:f>
              <c:numCache>
                <c:formatCode>#,##0.00</c:formatCode>
                <c:ptCount val="1"/>
                <c:pt idx="0">
                  <c:v>112553.38</c:v>
                </c:pt>
              </c:numCache>
            </c:numRef>
          </c:val>
        </c:ser>
        <c:ser>
          <c:idx val="23"/>
          <c:order val="25"/>
          <c:tx>
            <c:strRef>
              <c:f>'0400 (3)'!$AH$5:$AH$6</c:f>
              <c:strCache>
                <c:ptCount val="1"/>
                <c:pt idx="0">
                  <c:v>2013 год Факт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6.2893081761006518E-3"/>
                  <c:y val="7.766990291262150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'0400 (3)'!$AH$7:$AH$258</c:f>
              <c:numCache>
                <c:formatCode>#,##0.00</c:formatCode>
                <c:ptCount val="1"/>
                <c:pt idx="0">
                  <c:v>87810.43</c:v>
                </c:pt>
              </c:numCache>
            </c:numRef>
          </c:val>
        </c:ser>
        <c:shape val="box"/>
        <c:axId val="105845504"/>
        <c:axId val="105847040"/>
        <c:axId val="0"/>
      </c:bar3DChart>
      <c:catAx>
        <c:axId val="105845504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05847040"/>
        <c:crosses val="autoZero"/>
        <c:auto val="1"/>
        <c:lblAlgn val="ctr"/>
        <c:lblOffset val="100"/>
      </c:catAx>
      <c:valAx>
        <c:axId val="10584704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05845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1234496423241246E-2"/>
          <c:y val="0.86447560119582811"/>
          <c:w val="0.87118380423035369"/>
          <c:h val="8.9427879225540727E-2"/>
        </c:manualLayout>
      </c:layout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Анализ расходов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бюджета Артемовского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городского округа по разделу 0500 "Жилищно-коммунальное хозяйство" за период 2011-2013 года</a:t>
            </a:r>
          </a:p>
        </c:rich>
      </c:tx>
      <c:layout/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0.11517320739303442"/>
          <c:y val="0.25756539193835132"/>
          <c:w val="0.82235204055375433"/>
          <c:h val="0.5795274089436655"/>
        </c:manualLayout>
      </c:layout>
      <c:bar3DChart>
        <c:barDir val="col"/>
        <c:grouping val="clustered"/>
        <c:ser>
          <c:idx val="22"/>
          <c:order val="0"/>
          <c:tx>
            <c:strRef>
              <c:f>'0500 (2)'!$I$5:$I$6</c:f>
              <c:strCache>
                <c:ptCount val="1"/>
                <c:pt idx="0">
                  <c:v>2011 год План</c:v>
                </c:pt>
              </c:strCache>
            </c:strRef>
          </c:tx>
          <c:dLbls>
            <c:dLbl>
              <c:idx val="0"/>
              <c:layout>
                <c:manualLayout>
                  <c:x val="1.680950764071797E-2"/>
                  <c:y val="-4.8324520790926882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15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205094.2</c:v>
              </c:pt>
            </c:numLit>
          </c:val>
        </c:ser>
        <c:ser>
          <c:idx val="23"/>
          <c:order val="1"/>
          <c:tx>
            <c:strRef>
              <c:f>'0500 (2)'!$J$5:$J$6</c:f>
              <c:strCache>
                <c:ptCount val="1"/>
                <c:pt idx="0">
                  <c:v>2011 год Факт</c:v>
                </c:pt>
              </c:strCache>
            </c:strRef>
          </c:tx>
          <c:dLbls>
            <c:dLbl>
              <c:idx val="0"/>
              <c:layout>
                <c:manualLayout>
                  <c:x val="3.4711587544665648E-2"/>
                  <c:y val="-2.7777777777777901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150" baseline="0">
                      <a:latin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15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Lit>
              <c:formatCode>General</c:formatCode>
              <c:ptCount val="1"/>
              <c:pt idx="0">
                <c:v>178993.2</c:v>
              </c:pt>
            </c:numLit>
          </c:val>
        </c:ser>
        <c:ser>
          <c:idx val="0"/>
          <c:order val="2"/>
          <c:tx>
            <c:strRef>
              <c:f>'0500 (2)'!$K$5:$K$6</c:f>
              <c:strCache>
                <c:ptCount val="1"/>
                <c:pt idx="0">
                  <c:v>2012 год План</c:v>
                </c:pt>
              </c:strCache>
            </c:strRef>
          </c:tx>
          <c:dLbls>
            <c:dLbl>
              <c:idx val="0"/>
              <c:layout>
                <c:manualLayout>
                  <c:x val="1.2258633112037466E-2"/>
                  <c:y val="-3.7037073928390236E-2"/>
                </c:manualLayout>
              </c:layout>
              <c:showVal val="1"/>
            </c:dLbl>
            <c:txPr>
              <a:bodyPr/>
              <a:lstStyle/>
              <a:p>
                <a:pPr>
                  <a:defRPr sz="115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(2)'!$K$7:$K$361</c:f>
              <c:numCache>
                <c:formatCode>#,##0.0</c:formatCode>
                <c:ptCount val="1"/>
                <c:pt idx="0">
                  <c:v>73295.16</c:v>
                </c:pt>
              </c:numCache>
            </c:numRef>
          </c:val>
        </c:ser>
        <c:ser>
          <c:idx val="1"/>
          <c:order val="3"/>
          <c:tx>
            <c:strRef>
              <c:f>'0500 (2)'!$L$5:$L$6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(2)'!$L$7:$L$361</c:f>
            </c:numRef>
          </c:val>
          <c:shape val="box"/>
        </c:ser>
        <c:ser>
          <c:idx val="2"/>
          <c:order val="4"/>
          <c:tx>
            <c:strRef>
              <c:f>'0500 (2)'!$M$5:$M$6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(2)'!$M$7:$M$361</c:f>
            </c:numRef>
          </c:val>
          <c:shape val="box"/>
        </c:ser>
        <c:ser>
          <c:idx val="3"/>
          <c:order val="5"/>
          <c:tx>
            <c:strRef>
              <c:f>'0500 (2)'!$N$5:$N$6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(2)'!$N$7:$N$361</c:f>
            </c:numRef>
          </c:val>
          <c:shape val="box"/>
        </c:ser>
        <c:ser>
          <c:idx val="4"/>
          <c:order val="6"/>
          <c:tx>
            <c:strRef>
              <c:f>'0500 (2)'!$O$5:$O$6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(2)'!$O$7:$O$361</c:f>
            </c:numRef>
          </c:val>
          <c:shape val="box"/>
        </c:ser>
        <c:ser>
          <c:idx val="5"/>
          <c:order val="7"/>
          <c:tx>
            <c:strRef>
              <c:f>'0500 (2)'!$P$5:$P$6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(2)'!$P$7:$P$361</c:f>
            </c:numRef>
          </c:val>
          <c:shape val="box"/>
        </c:ser>
        <c:ser>
          <c:idx val="6"/>
          <c:order val="8"/>
          <c:tx>
            <c:strRef>
              <c:f>'0500 (2)'!$Q$5:$Q$6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(2)'!$Q$7:$Q$361</c:f>
            </c:numRef>
          </c:val>
          <c:shape val="box"/>
        </c:ser>
        <c:ser>
          <c:idx val="7"/>
          <c:order val="9"/>
          <c:tx>
            <c:strRef>
              <c:f>'0500 (2)'!$R$5:$R$6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(2)'!$R$7:$R$361</c:f>
            </c:numRef>
          </c:val>
          <c:shape val="box"/>
        </c:ser>
        <c:ser>
          <c:idx val="8"/>
          <c:order val="10"/>
          <c:tx>
            <c:strRef>
              <c:f>'0500 (2)'!$S$5:$S$6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(2)'!$S$7:$S$361</c:f>
            </c:numRef>
          </c:val>
          <c:shape val="box"/>
        </c:ser>
        <c:ser>
          <c:idx val="9"/>
          <c:order val="11"/>
          <c:tx>
            <c:strRef>
              <c:f>'0500 (2)'!$T$5:$T$6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(2)'!$T$7:$T$361</c:f>
            </c:numRef>
          </c:val>
          <c:shape val="box"/>
        </c:ser>
        <c:ser>
          <c:idx val="10"/>
          <c:order val="12"/>
          <c:tx>
            <c:strRef>
              <c:f>'0500 (2)'!$U$5:$U$6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(2)'!$U$7:$U$361</c:f>
            </c:numRef>
          </c:val>
          <c:shape val="box"/>
        </c:ser>
        <c:ser>
          <c:idx val="11"/>
          <c:order val="13"/>
          <c:tx>
            <c:strRef>
              <c:f>'0500 (2)'!$V$5:$V$6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(2)'!$V$7:$V$361</c:f>
            </c:numRef>
          </c:val>
          <c:shape val="box"/>
        </c:ser>
        <c:ser>
          <c:idx val="12"/>
          <c:order val="14"/>
          <c:tx>
            <c:strRef>
              <c:f>'0500 (2)'!$W$5:$W$6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(2)'!$W$7:$W$361</c:f>
            </c:numRef>
          </c:val>
          <c:shape val="box"/>
        </c:ser>
        <c:ser>
          <c:idx val="13"/>
          <c:order val="15"/>
          <c:tx>
            <c:strRef>
              <c:f>'0500 (2)'!$X$5:$X$6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(2)'!$X$7:$X$361</c:f>
            </c:numRef>
          </c:val>
          <c:shape val="box"/>
        </c:ser>
        <c:ser>
          <c:idx val="14"/>
          <c:order val="16"/>
          <c:tx>
            <c:strRef>
              <c:f>'0500 (2)'!$Y$5:$Y$6</c:f>
              <c:strCache>
                <c:ptCount val="1"/>
                <c:pt idx="0">
                  <c:v>2012 год Факт</c:v>
                </c:pt>
              </c:strCache>
            </c:strRef>
          </c:tx>
          <c:dLbls>
            <c:dLbl>
              <c:idx val="0"/>
              <c:layout>
                <c:manualLayout>
                  <c:x val="4.0837161817253815E-3"/>
                  <c:y val="-3.3950617283950615E-2"/>
                </c:manualLayout>
              </c:layout>
              <c:showVal val="1"/>
            </c:dLbl>
            <c:txPr>
              <a:bodyPr/>
              <a:lstStyle/>
              <a:p>
                <a:pPr>
                  <a:defRPr sz="115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(2)'!$Y$7:$Y$361</c:f>
              <c:numCache>
                <c:formatCode>#,##0.0</c:formatCode>
                <c:ptCount val="1"/>
                <c:pt idx="0">
                  <c:v>71832.289999999994</c:v>
                </c:pt>
              </c:numCache>
            </c:numRef>
          </c:val>
        </c:ser>
        <c:ser>
          <c:idx val="15"/>
          <c:order val="17"/>
          <c:tx>
            <c:strRef>
              <c:f>'0500 (2)'!$Z$5:$Z$6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(2)'!$Z$7:$Z$361</c:f>
            </c:numRef>
          </c:val>
          <c:shape val="box"/>
        </c:ser>
        <c:ser>
          <c:idx val="16"/>
          <c:order val="18"/>
          <c:tx>
            <c:strRef>
              <c:f>'0500 (2)'!$AA$5:$AA$6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(2)'!$AA$7:$AA$361</c:f>
            </c:numRef>
          </c:val>
          <c:shape val="box"/>
        </c:ser>
        <c:ser>
          <c:idx val="17"/>
          <c:order val="19"/>
          <c:tx>
            <c:strRef>
              <c:f>'0500 (2)'!$AB$5:$AB$6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(2)'!$AB$7:$AB$361</c:f>
            </c:numRef>
          </c:val>
          <c:shape val="box"/>
        </c:ser>
        <c:ser>
          <c:idx val="18"/>
          <c:order val="20"/>
          <c:tx>
            <c:strRef>
              <c:f>'0500 (2)'!$AC$5:$AC$6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(2)'!$AC$7:$AC$361</c:f>
            </c:numRef>
          </c:val>
          <c:shape val="box"/>
        </c:ser>
        <c:ser>
          <c:idx val="19"/>
          <c:order val="21"/>
          <c:tx>
            <c:strRef>
              <c:f>'0500 (2)'!$AD$5:$AD$6</c:f>
              <c:strCache>
                <c:ptCount val="1"/>
                <c:pt idx="0">
                  <c:v>2012 год #Н/Д</c:v>
                </c:pt>
              </c:strCache>
            </c:strRef>
          </c:tx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(2)'!$AD$7:$AD$361</c:f>
            </c:numRef>
          </c:val>
          <c:shape val="box"/>
        </c:ser>
        <c:ser>
          <c:idx val="20"/>
          <c:order val="22"/>
          <c:tx>
            <c:strRef>
              <c:f>'0500 (2)'!$AE$5:$AE$6</c:f>
              <c:strCache>
                <c:ptCount val="1"/>
                <c:pt idx="0">
                  <c:v>2013 год План</c:v>
                </c:pt>
              </c:strCache>
            </c:strRef>
          </c:tx>
          <c:dLbls>
            <c:dLbl>
              <c:idx val="0"/>
              <c:layout>
                <c:manualLayout>
                  <c:x val="4.5041428644948898E-3"/>
                  <c:y val="-4.9991417226705262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15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(2)'!$AE$7:$AE$361</c:f>
              <c:numCache>
                <c:formatCode>@</c:formatCode>
                <c:ptCount val="1"/>
                <c:pt idx="0">
                  <c:v>129561.4</c:v>
                </c:pt>
              </c:numCache>
            </c:numRef>
          </c:val>
        </c:ser>
        <c:ser>
          <c:idx val="21"/>
          <c:order val="23"/>
          <c:tx>
            <c:strRef>
              <c:f>'0500 (2)'!$AF$5:$AF$6</c:f>
              <c:strCache>
                <c:ptCount val="1"/>
                <c:pt idx="0">
                  <c:v>2013 год Факт</c:v>
                </c:pt>
              </c:strCache>
            </c:strRef>
          </c:tx>
          <c:dLbls>
            <c:dLbl>
              <c:idx val="0"/>
              <c:layout>
                <c:manualLayout>
                  <c:x val="6.1255742725880406E-3"/>
                  <c:y val="-4.3209876543209763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 sz="115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Lit>
              <c:ptCount val="1"/>
              <c:pt idx="0">
                <c:v>период</c:v>
              </c:pt>
            </c:strLit>
          </c:cat>
          <c:val>
            <c:numRef>
              <c:f>'0500 (2)'!$AF$7:$AF$361</c:f>
              <c:numCache>
                <c:formatCode>@</c:formatCode>
                <c:ptCount val="1"/>
                <c:pt idx="0">
                  <c:v>119884.7</c:v>
                </c:pt>
              </c:numCache>
            </c:numRef>
          </c:val>
        </c:ser>
        <c:shape val="cylinder"/>
        <c:axId val="109846912"/>
        <c:axId val="109848448"/>
        <c:axId val="0"/>
      </c:bar3DChart>
      <c:catAx>
        <c:axId val="109846912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09848448"/>
        <c:crosses val="autoZero"/>
        <c:auto val="1"/>
        <c:lblAlgn val="ctr"/>
        <c:lblOffset val="100"/>
      </c:catAx>
      <c:valAx>
        <c:axId val="1098484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09846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6.1822731717358893E-2"/>
          <c:y val="0.86097700181981363"/>
          <c:w val="0.89079164736760863"/>
          <c:h val="8.3274150380148806E-2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EB51F-0224-4922-B3D9-974F28DFB731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DA48A6-2F8F-418C-86A3-F4F1A350AC7C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baseline="0" dirty="0" smtClean="0">
              <a:solidFill>
                <a:schemeClr val="bg1"/>
              </a:solidFill>
            </a:rPr>
            <a:t>Докладчик: И.о. начальника Финансового управления администрации Артемовского городского округа </a:t>
          </a:r>
          <a:endParaRPr lang="ru-RU" baseline="0" dirty="0">
            <a:solidFill>
              <a:schemeClr val="bg1"/>
            </a:solidFill>
          </a:endParaRPr>
        </a:p>
      </dgm:t>
    </dgm:pt>
    <dgm:pt modelId="{5A10DB30-0AFB-4869-97BF-2EEE832128A8}" type="parTrans" cxnId="{43F00869-B4E8-4A23-8C31-BD156CE4023A}">
      <dgm:prSet/>
      <dgm:spPr/>
      <dgm:t>
        <a:bodyPr/>
        <a:lstStyle/>
        <a:p>
          <a:endParaRPr lang="ru-RU"/>
        </a:p>
      </dgm:t>
    </dgm:pt>
    <dgm:pt modelId="{B4192B61-2CF0-417A-BA58-CD8B94D6D3AF}" type="sibTrans" cxnId="{43F00869-B4E8-4A23-8C31-BD156CE4023A}">
      <dgm:prSet/>
      <dgm:spPr/>
      <dgm:t>
        <a:bodyPr/>
        <a:lstStyle/>
        <a:p>
          <a:endParaRPr lang="ru-RU"/>
        </a:p>
      </dgm:t>
    </dgm:pt>
    <dgm:pt modelId="{00D5571B-A2E3-4DDE-86B9-BD60B6C8C962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baseline="0" dirty="0" smtClean="0">
              <a:solidFill>
                <a:schemeClr val="bg1"/>
              </a:solidFill>
            </a:rPr>
            <a:t>Бачурина Ольга Геннадьевна</a:t>
          </a:r>
          <a:endParaRPr lang="ru-RU" baseline="0" dirty="0">
            <a:solidFill>
              <a:schemeClr val="bg1"/>
            </a:solidFill>
          </a:endParaRPr>
        </a:p>
      </dgm:t>
    </dgm:pt>
    <dgm:pt modelId="{42C6D609-664E-453F-A305-C60F42511C0B}" type="parTrans" cxnId="{DB50834E-D205-4A95-A3CF-9A073796EFE5}">
      <dgm:prSet/>
      <dgm:spPr/>
      <dgm:t>
        <a:bodyPr/>
        <a:lstStyle/>
        <a:p>
          <a:endParaRPr lang="ru-RU"/>
        </a:p>
      </dgm:t>
    </dgm:pt>
    <dgm:pt modelId="{E155B6AD-EDF8-4898-94F7-5ECDB0D26B49}" type="sibTrans" cxnId="{DB50834E-D205-4A95-A3CF-9A073796EFE5}">
      <dgm:prSet/>
      <dgm:spPr/>
      <dgm:t>
        <a:bodyPr/>
        <a:lstStyle/>
        <a:p>
          <a:endParaRPr lang="ru-RU"/>
        </a:p>
      </dgm:t>
    </dgm:pt>
    <dgm:pt modelId="{634B4B31-4A20-4219-8CCE-39FB5978C1DA}" type="pres">
      <dgm:prSet presAssocID="{F61EB51F-0224-4922-B3D9-974F28DFB73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98BB8B-6C3E-4F2B-90EB-F606F86BA06F}" type="pres">
      <dgm:prSet presAssocID="{12DA48A6-2F8F-418C-86A3-F4F1A350AC7C}" presName="node" presStyleLbl="node1" presStyleIdx="0" presStyleCnt="2" custScaleY="64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912EC-DF96-450C-8750-48A1524BC510}" type="pres">
      <dgm:prSet presAssocID="{B4192B61-2CF0-417A-BA58-CD8B94D6D3AF}" presName="sibTrans" presStyleCnt="0"/>
      <dgm:spPr/>
    </dgm:pt>
    <dgm:pt modelId="{A0D5E21D-0AD7-4748-BE25-53AFAAD3AAC4}" type="pres">
      <dgm:prSet presAssocID="{00D5571B-A2E3-4DDE-86B9-BD60B6C8C962}" presName="node" presStyleLbl="node1" presStyleIdx="1" presStyleCnt="2" custScaleY="64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A0DE1C-F8BE-4E73-AACE-DBA3F07F911D}" type="presOf" srcId="{00D5571B-A2E3-4DDE-86B9-BD60B6C8C962}" destId="{A0D5E21D-0AD7-4748-BE25-53AFAAD3AAC4}" srcOrd="0" destOrd="0" presId="urn:microsoft.com/office/officeart/2005/8/layout/default#1"/>
    <dgm:cxn modelId="{DB50834E-D205-4A95-A3CF-9A073796EFE5}" srcId="{F61EB51F-0224-4922-B3D9-974F28DFB731}" destId="{00D5571B-A2E3-4DDE-86B9-BD60B6C8C962}" srcOrd="1" destOrd="0" parTransId="{42C6D609-664E-453F-A305-C60F42511C0B}" sibTransId="{E155B6AD-EDF8-4898-94F7-5ECDB0D26B49}"/>
    <dgm:cxn modelId="{DDC199F7-74BC-410E-AFF5-234C04C7C8A1}" type="presOf" srcId="{F61EB51F-0224-4922-B3D9-974F28DFB731}" destId="{634B4B31-4A20-4219-8CCE-39FB5978C1DA}" srcOrd="0" destOrd="0" presId="urn:microsoft.com/office/officeart/2005/8/layout/default#1"/>
    <dgm:cxn modelId="{43F00869-B4E8-4A23-8C31-BD156CE4023A}" srcId="{F61EB51F-0224-4922-B3D9-974F28DFB731}" destId="{12DA48A6-2F8F-418C-86A3-F4F1A350AC7C}" srcOrd="0" destOrd="0" parTransId="{5A10DB30-0AFB-4869-97BF-2EEE832128A8}" sibTransId="{B4192B61-2CF0-417A-BA58-CD8B94D6D3AF}"/>
    <dgm:cxn modelId="{1BF9B939-39DA-4D60-956E-42A58E3D0A0F}" type="presOf" srcId="{12DA48A6-2F8F-418C-86A3-F4F1A350AC7C}" destId="{3598BB8B-6C3E-4F2B-90EB-F606F86BA06F}" srcOrd="0" destOrd="0" presId="urn:microsoft.com/office/officeart/2005/8/layout/default#1"/>
    <dgm:cxn modelId="{C33AD41D-FE33-4532-A722-92388EE5BC1E}" type="presParOf" srcId="{634B4B31-4A20-4219-8CCE-39FB5978C1DA}" destId="{3598BB8B-6C3E-4F2B-90EB-F606F86BA06F}" srcOrd="0" destOrd="0" presId="urn:microsoft.com/office/officeart/2005/8/layout/default#1"/>
    <dgm:cxn modelId="{02E464B6-668F-4AFC-82D2-7039A4199804}" type="presParOf" srcId="{634B4B31-4A20-4219-8CCE-39FB5978C1DA}" destId="{056912EC-DF96-450C-8750-48A1524BC510}" srcOrd="1" destOrd="0" presId="urn:microsoft.com/office/officeart/2005/8/layout/default#1"/>
    <dgm:cxn modelId="{C5DC9E85-BE09-415C-82F7-F79765236FC3}" type="presParOf" srcId="{634B4B31-4A20-4219-8CCE-39FB5978C1DA}" destId="{A0D5E21D-0AD7-4748-BE25-53AFAAD3AAC4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0.20604</cdr:x>
      <cdr:y>0.59221</cdr:y>
    </cdr:from>
    <cdr:to>
      <cdr:x>0.21456</cdr:x>
      <cdr:y>0.60467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04901" y="2171699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26E11-F3EE-4760-9C47-463A854963AA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140BC-90AB-4214-824A-6917C61F18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140BC-90AB-4214-824A-6917C61F184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140BC-90AB-4214-824A-6917C61F184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140BC-90AB-4214-824A-6917C61F184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140BC-90AB-4214-824A-6917C61F184B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140BC-90AB-4214-824A-6917C61F184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140BC-90AB-4214-824A-6917C61F184B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9A502BC-1D02-4845-97C6-9276A9782ED4}" type="datetimeFigureOut">
              <a:rPr lang="ru-RU" smtClean="0"/>
              <a:pPr/>
              <a:t>14.05.2014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88741B21-3BD2-413E-A4A6-5E197B9C30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diagramColors" Target="../diagrams/colors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6802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Годовой отчет об исполнении бюджета Артемовского городского округа за 2013 год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371600" y="3886200"/>
          <a:ext cx="6400800" cy="2257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ontrols>
      <p:control spid="1026" name="SapphireHiddenControl" r:id="rId2" imgW="6095880" imgH="406728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754139301"/>
              </p:ext>
            </p:extLst>
          </p:nvPr>
        </p:nvGraphicFramePr>
        <p:xfrm>
          <a:off x="642910" y="214291"/>
          <a:ext cx="8215370" cy="4572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785786" y="5072074"/>
          <a:ext cx="8072492" cy="142876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31719"/>
                <a:gridCol w="720758"/>
                <a:gridCol w="720758"/>
                <a:gridCol w="772049"/>
                <a:gridCol w="799976"/>
                <a:gridCol w="799976"/>
                <a:gridCol w="727256"/>
              </a:tblGrid>
              <a:tr h="2781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baseline="0" dirty="0"/>
                        <a:t>2011 </a:t>
                      </a:r>
                      <a:r>
                        <a:rPr lang="ru-RU" sz="1200" u="none" strike="noStrike" baseline="0" dirty="0" smtClean="0"/>
                        <a:t>год</a:t>
                      </a:r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baseline="0" dirty="0"/>
                        <a:t>2012 </a:t>
                      </a:r>
                      <a:r>
                        <a:rPr lang="ru-RU" sz="1200" u="none" strike="noStrike" baseline="0" dirty="0" smtClean="0"/>
                        <a:t>год</a:t>
                      </a:r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baseline="0" dirty="0"/>
                        <a:t>2013 </a:t>
                      </a:r>
                      <a:r>
                        <a:rPr lang="ru-RU" sz="1200" u="none" strike="noStrike" baseline="0" dirty="0" smtClean="0"/>
                        <a:t>год</a:t>
                      </a:r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3531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0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9738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endParaRPr lang="ru-RU" sz="110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/>
                      <a:r>
                        <a:rPr lang="ru-RU" sz="11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НАЦИОНАЛЬНАЯ </a:t>
                      </a:r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БЕЗОПАСНОСТЬ И ПРАВООХРАНИТЕЛЬНАЯ ДЕЯТЕЛЬНОСТЬ</a:t>
                      </a:r>
                      <a:endParaRPr lang="ru-RU" sz="11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1769,5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1718,4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3 931,78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3 755,22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4 694,03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4 691,01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84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350461798"/>
              </p:ext>
            </p:extLst>
          </p:nvPr>
        </p:nvGraphicFramePr>
        <p:xfrm>
          <a:off x="642910" y="214290"/>
          <a:ext cx="8215370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1357313" y="5500703"/>
          <a:ext cx="7000875" cy="114300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00125"/>
                <a:gridCol w="1000125"/>
                <a:gridCol w="1000125"/>
                <a:gridCol w="1000125"/>
                <a:gridCol w="1000125"/>
                <a:gridCol w="1000125"/>
                <a:gridCol w="1000125"/>
              </a:tblGrid>
              <a:tr h="3810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Разд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2011 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baseline="0" dirty="0">
                        <a:solidFill>
                          <a:schemeClr val="bg1"/>
                        </a:solidFill>
                        <a:latin typeface="Arial Cyr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2012 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baseline="0" dirty="0">
                        <a:solidFill>
                          <a:schemeClr val="bg1"/>
                        </a:solidFill>
                        <a:latin typeface="Arial Cyr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2013 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baseline="0" dirty="0">
                        <a:solidFill>
                          <a:schemeClr val="bg1"/>
                        </a:solidFill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381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10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baseline="0"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400" b="1" i="0" u="none" strike="noStrike" baseline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>
                          <a:latin typeface="Times New Roman" pitchFamily="18" charset="0"/>
                          <a:cs typeface="Times New Roman" pitchFamily="18" charset="0"/>
                        </a:rPr>
                        <a:t>45380,2</a:t>
                      </a:r>
                      <a:endParaRPr lang="ru-RU" sz="1400" b="1" i="0" u="none" strike="noStrike" baseline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35526,7</a:t>
                      </a:r>
                      <a:endParaRPr lang="ru-RU" sz="1400" b="1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139 350,53</a:t>
                      </a:r>
                      <a:endParaRPr lang="ru-RU" sz="1400" b="1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135 994,88</a:t>
                      </a:r>
                      <a:endParaRPr lang="ru-RU" sz="1400" b="1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112 553,38</a:t>
                      </a:r>
                      <a:endParaRPr lang="ru-RU" sz="1400" b="1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87 810,43</a:t>
                      </a:r>
                      <a:endParaRPr lang="ru-RU" sz="1400" b="1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44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480234683"/>
              </p:ext>
            </p:extLst>
          </p:nvPr>
        </p:nvGraphicFramePr>
        <p:xfrm>
          <a:off x="571472" y="285729"/>
          <a:ext cx="8358246" cy="4857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1428750" y="5357813"/>
          <a:ext cx="7265986" cy="1112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37998"/>
                <a:gridCol w="1037998"/>
                <a:gridCol w="1037998"/>
                <a:gridCol w="1037998"/>
                <a:gridCol w="1037998"/>
                <a:gridCol w="1037998"/>
                <a:gridCol w="1037998"/>
              </a:tblGrid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Разд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2011 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2012 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2013 </a:t>
                      </a:r>
                      <a:r>
                        <a:rPr lang="ru-RU" sz="14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205094,2</a:t>
                      </a:r>
                      <a:endParaRPr lang="ru-RU" sz="14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178993,2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73 295,2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71 832,3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129561,4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119884,7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323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5067119"/>
              </p:ext>
            </p:extLst>
          </p:nvPr>
        </p:nvGraphicFramePr>
        <p:xfrm>
          <a:off x="857224" y="214290"/>
          <a:ext cx="7772400" cy="622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91896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500042"/>
            <a:ext cx="7772400" cy="5449238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расходов бюджета  Артемовского городского округа на жилищно-коммунальное хозяйство в 2013 году составил – </a:t>
            </a:r>
          </a:p>
          <a:p>
            <a:pPr marL="6858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119 884,7 тыс. руб.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artemte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0"/>
            <a:ext cx="3190876" cy="2286000"/>
          </a:xfrm>
          <a:prstGeom prst="rect">
            <a:avLst/>
          </a:prstGeom>
        </p:spPr>
      </p:pic>
      <p:pic>
        <p:nvPicPr>
          <p:cNvPr id="5" name="Рисунок 4" descr="g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4572000"/>
            <a:ext cx="2928926" cy="2286000"/>
          </a:xfrm>
          <a:prstGeom prst="rect">
            <a:avLst/>
          </a:prstGeom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4572008"/>
            <a:ext cx="3038479" cy="22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4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500042"/>
            <a:ext cx="7772400" cy="5855518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Расходы бюджета Артемовского городского округа в 2013 году по подразделу 0501 «Жилищное хозяйство» составили </a:t>
            </a: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4 960,3 тыс. руб., в том числе: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на мероприятия по обеспечению малоимущих граждан жилыми помещениями по договорам социального найма – 3 038,3 тыс. руб. Средства направлены на приобретение 3 квартир для малоимущих граждан Артемовского городского округа и 1 квартиры для переселения граждан из ветхого жилья;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на  оплату проектно - изыскательских работ по строительству жилых домов по ул. Мира 33 г. Артемовский и п.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Буланаш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в рамках реализации мероприятий муниципальной программы «Строительство и реконструкция жилых домов на территории Артемовского городского округа в целях переселения граждан из жилых помещений, признанных непригодными для проживания, и (или) с высоким уровнем износа» на 2012-2015 годы – 1 622,0 тыс. руб.;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 организацию работ  по капитальному ремонту муниципального жилищного фонда в размере  300,0 тыс. руб.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14290"/>
            <a:ext cx="7772400" cy="614127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Расходы бюджета Артемовского городского округа в 2013 году по подразделу 0502 «Коммунальное хозяйство» составили</a:t>
            </a:r>
          </a:p>
          <a:p>
            <a:pPr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80 297,9 тыс. руб., в том числе: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- на строительство распределительного	газопровода низкого давления в с.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Б.Трифоново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в рамках федеральной целевой программы по развитию газификации в сельской местности  – 3 911,0 тыс. руб.;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- на предоставление субсидий в целях возмещения затрат МУП «Люкс-сервис» (Бани), оказывающему населению услуги коммунальной бани – 1 849,7 тыс. руб.;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- на оплату за газ по блочным модульным котельным города Артемовский в период проведения пусконаладочных работ на объектах– 1 383,9 тыс. руб.;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- на реализацию мероприятий муниципальной программы «Модернизация  жилищно-коммунального комплекса Артемовского городского округа  на 2007-2013 годы» - 19 392,2 тыс. руб.;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- на реализацию мероприятий муниципальной программы «Развитие газификации в Артемовском городском округе»  на 2012-2015 годы – 4 401,5 тыс. руб.;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- на мероприятия по газификации Артемовского городского округа в рамках реализации мероприятий областной программы «Комплексная программа развития и модернизации ЖКХ Свердловской области» на 2012-2016 годы – 44 126,6 тыс. руб.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571480"/>
            <a:ext cx="7772400" cy="578408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Средства, выделенные на газификацию Артемовского городского округа направлены на строительство газопроводов: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«Распределительный газопровод для газоснабжения жилых домов КООП Ключи г. Артемовский Свердловской области»;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«Газоснабжение  жилых домов ПК «Строитель»в г. Артемовский Свердловской области»;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«Трасса газопровода низкого давления для газоснабжения жилых домов в районе улиц Пролетарская, Луговая, Пионерская,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Тяговиков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Первомайская,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Чернышова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Рабочая, пер. Пионерский г. Артемовский Свердловской области»;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«Распределительный газопровод для газоснабжения жилых домов ПК «Пригородный» г. Артемовский»;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«Газификация старой части города Артемовский. 1 очередь – перевод баз сжиженного газа на природный газ. Газопровод низкого давления»;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«Расширение газовых сетей в городе Артемовский. Газификация восьми 2-х этажных жилых домов по улицам Добролюбова, 16, 14, 12, 14в; Пролетарской, 44а, 46; Лермонтова, 11, 9».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332656"/>
            <a:ext cx="7772400" cy="6382492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бюджета Артемовского городского округа в 2013 году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подразделу 0503 «Благоустройство» составили 32 439,0 тыс.руб.,  из них:</a:t>
            </a:r>
          </a:p>
          <a:p>
            <a:pPr marL="68580" indent="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оплату расходов по уличному освещению – 15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701,6 тыс.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6858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на оплату расходов по озеленению территории Артемовского городского округа – 87,1 тыс. руб.;</a:t>
            </a:r>
          </a:p>
          <a:p>
            <a:pPr marL="68580" indent="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содержание мест захоронения – 5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225, 6 тыс.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68580" indent="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расходы, связанные с благоустройством территории Артемовского городского округа – 11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324,9 тыс.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68580" indent="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реализацию мероприятий муниципальной программы «Создание доступной среды для инвалидов на территории Артемовского городского округа» на 2013-2015 годы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99,9 тыс.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руб. </a:t>
            </a:r>
          </a:p>
        </p:txBody>
      </p:sp>
    </p:spTree>
    <p:extLst>
      <p:ext uri="{BB962C8B-B14F-4D97-AF65-F5344CB8AC3E}">
        <p14:creationId xmlns:p14="http://schemas.microsoft.com/office/powerpoint/2010/main" xmlns="" val="41961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</p:nvPr>
        </p:nvGraphicFramePr>
        <p:xfrm>
          <a:off x="465138" y="214291"/>
          <a:ext cx="8464580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1143000" y="5286388"/>
          <a:ext cx="7551738" cy="130302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58623"/>
                <a:gridCol w="1258623"/>
                <a:gridCol w="1258623"/>
                <a:gridCol w="1258623"/>
                <a:gridCol w="1258623"/>
                <a:gridCol w="1258623"/>
              </a:tblGrid>
              <a:tr h="28575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  <a:endParaRPr lang="ru-RU" sz="16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2012 </a:t>
                      </a:r>
                      <a:r>
                        <a:rPr lang="ru-RU" sz="16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endParaRPr lang="ru-RU" sz="1600" u="none" strike="noStrike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6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2013 </a:t>
                      </a:r>
                      <a:r>
                        <a:rPr lang="ru-RU" sz="16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endParaRPr lang="ru-RU" sz="1600" u="none" strike="noStrike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6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</a:tr>
              <a:tr h="2857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2306,4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2133,9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969,9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968,8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38139,6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35923,1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плановые параметры бюджета Артемовского городского округа в 2011-2013 годах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857224" y="857233"/>
          <a:ext cx="764386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1571604" y="5357824"/>
          <a:ext cx="6143668" cy="15179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5917"/>
                <a:gridCol w="1535917"/>
                <a:gridCol w="1535917"/>
                <a:gridCol w="1535917"/>
              </a:tblGrid>
              <a:tr h="417828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2011 год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2012 год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2013 год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226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Доходы, в тыс. руб.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1 579 024,9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1 322 874,70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1 668 837,30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226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Расходы, в тыс. руб.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1 829 297,3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1 387 912,8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1 684 297,8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17828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Дефицит, 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тыс. руб.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250 272,4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65 038,10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15 460,50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571480"/>
            <a:ext cx="7772400" cy="57840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Объем расходов бюджета Артемовского городского округа на образование в 2013 году составил –</a:t>
            </a:r>
          </a:p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852 826,4 тыс. руб.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7269"/>
            <a:ext cx="2857520" cy="1930731"/>
          </a:xfrm>
          <a:prstGeom prst="rect">
            <a:avLst/>
          </a:prstGeom>
        </p:spPr>
      </p:pic>
      <p:pic>
        <p:nvPicPr>
          <p:cNvPr id="5" name="Рисунок 4" descr="DSC_00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4929198"/>
            <a:ext cx="3357586" cy="1928802"/>
          </a:xfrm>
          <a:prstGeom prst="rect">
            <a:avLst/>
          </a:prstGeom>
        </p:spPr>
      </p:pic>
      <p:pic>
        <p:nvPicPr>
          <p:cNvPr id="6" name="Рисунок 5" descr="b8ebf4d7060c8c0782ba9bad3b6ea67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4929198"/>
            <a:ext cx="2928926" cy="192880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</p:nvPr>
        </p:nvGraphicFramePr>
        <p:xfrm>
          <a:off x="785786" y="214289"/>
          <a:ext cx="8072494" cy="492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1142979" y="5429250"/>
          <a:ext cx="7358113" cy="1229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51159"/>
                <a:gridCol w="1051159"/>
                <a:gridCol w="1051159"/>
                <a:gridCol w="1051159"/>
                <a:gridCol w="1051159"/>
                <a:gridCol w="1051159"/>
                <a:gridCol w="1051159"/>
              </a:tblGrid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</a:p>
                    <a:p>
                      <a:pPr algn="ctr" fontAlgn="b"/>
                      <a:endParaRPr lang="ru-RU" sz="16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</a:p>
                    <a:p>
                      <a:pPr algn="ctr" fontAlgn="b"/>
                      <a:endParaRPr lang="ru-RU" sz="16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</a:p>
                    <a:p>
                      <a:pPr algn="ctr" fontAlgn="b"/>
                      <a:endParaRPr lang="ru-RU" sz="16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Разд</a:t>
                      </a:r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1187665,1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1137309,6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803 061,2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754 966,6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958 736,5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852 826,4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</p:nvPr>
        </p:nvGraphicFramePr>
        <p:xfrm>
          <a:off x="1071538" y="142852"/>
          <a:ext cx="7286676" cy="3643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714349" y="4286257"/>
          <a:ext cx="8110565" cy="247625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14577"/>
                <a:gridCol w="500066"/>
                <a:gridCol w="1285884"/>
                <a:gridCol w="1214446"/>
                <a:gridCol w="1357322"/>
                <a:gridCol w="1538270"/>
              </a:tblGrid>
              <a:tr h="3793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Разд., </a:t>
                      </a:r>
                      <a:r>
                        <a:rPr lang="ru-RU" sz="14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Подр</a:t>
                      </a:r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Структура, в %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54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ОБРАЗОВАНИЕ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958 736,49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852 826,38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88,95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24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     Дошкольное образование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0701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351 315,66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257 874,68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73,40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30,24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10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Общее образование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0702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544 134,13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532 736,09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97,91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62,47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9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Молодежная политика и оздоровление детей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0707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22 563,40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22 550,89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99,94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2,64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11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 Другие вопросы в области образования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0709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40 723,30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39 664,71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97,40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4,65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914400" y="357166"/>
            <a:ext cx="7772400" cy="5998394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Основные направления расходования средств бюджета Артемовского городского округа по разделу 0700 «Образование» в 2013 году: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 содержание детских дошкольных образовательных учреждений расположенных на территории Артемовского городского округа - 257 874,7 тыс. руб.;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 содержание муниципальных общеобразовательных учреждений - 402 651,0 тыс. руб.,  из них 346 509,3 тыс. руб. за счет средств областного бюджета, предоставленных городскому округу в форме субвенций и субсидий;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на содержание учреждений по внешкольной работе с детьми в сумме 55 902,7 тыс. руб.;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на реконструкцию здания образовательного учреждения (школа № 56) за счет средств областного и местного бюджетов - 48 124,5 тыс. руб.;</a:t>
            </a:r>
          </a:p>
          <a:p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на мероприятия по проведению оздоровительной компании детей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20 924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,2 тыс.</a:t>
            </a: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руб., из них 16 525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,3 тыс. </a:t>
            </a: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руб. за счет средств областного бюджета, выделенных городскому округу в форме субсидии. Средства направлены на приобретение путевок в детские санатории и санаторно-оздоровительные лагеря круглогодичного действия в количестве 714 шт., в загородные стационарные детские оздоровительные лагеря круглогодичного действия в количестве 300 шт., в оздоровительные лагеря с дневным пребыванием детей в количестве 1800 шт.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 проведение мероприятий для детей и молодежи в рамках муниципальных программ Артемовского городского округа  за счет средств областного и местного бюджетов - 1576,7 тыс. руб., из них 374,6 тыс. руб. - на трудоустройство несовершеннолетних граждан в возрасте от 14 до 18 лет.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14400" y="285728"/>
          <a:ext cx="7772400" cy="621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</p:nvPr>
        </p:nvGraphicFramePr>
        <p:xfrm>
          <a:off x="642910" y="214290"/>
          <a:ext cx="8215370" cy="5214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714375" y="5572125"/>
          <a:ext cx="7980364" cy="1112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43047"/>
                <a:gridCol w="1143008"/>
                <a:gridCol w="1143008"/>
                <a:gridCol w="1000132"/>
                <a:gridCol w="1071570"/>
                <a:gridCol w="1071570"/>
                <a:gridCol w="908029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</a:p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2012 </a:t>
                      </a:r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fontAlgn="b"/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sz="12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КУЛЬТУРА, КИНЕМАТОГРАФИЯ</a:t>
                      </a:r>
                      <a:endParaRPr lang="ru-RU" sz="12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59703,6</a:t>
                      </a:r>
                      <a:endParaRPr lang="ru-RU" sz="12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59625,1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67 816,34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67 807,47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79 374,96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79212,58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714356"/>
            <a:ext cx="7772400" cy="47149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Расходы бюджета Артемовского городского округа на культуру и кинематографию в 2013 году составили -</a:t>
            </a:r>
          </a:p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79212,58 тыс. руб.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496778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4884"/>
            <a:ext cx="3286116" cy="2143116"/>
          </a:xfrm>
          <a:prstGeom prst="rect">
            <a:avLst/>
          </a:prstGeom>
        </p:spPr>
      </p:pic>
      <p:pic>
        <p:nvPicPr>
          <p:cNvPr id="5" name="Рисунок 4" descr="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4714860"/>
            <a:ext cx="3000396" cy="2143140"/>
          </a:xfrm>
          <a:prstGeom prst="rect">
            <a:avLst/>
          </a:prstGeom>
        </p:spPr>
      </p:pic>
      <p:pic>
        <p:nvPicPr>
          <p:cNvPr id="6" name="Рисунок 5" descr="загруженно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4714884"/>
            <a:ext cx="2857489" cy="21431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85728"/>
            <a:ext cx="7772400" cy="635798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1800" dirty="0" smtClean="0"/>
              <a:t>	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Основные направления расходования средств бюджета Артемовского городского округа в 2013 году по разделу 0800 «Культура и кинематография»: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предоставление муниципальным бюджетным учреждениям культуры (домам культуры) субсидий на выполнение муниципального задания – 37 856,8 тыс. руб.; 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предоставление муниципальному бюджетному учреждению культуры Артемовского городского округа «Артемовский исторический музей» субсидий на выполнение муниципального задания – 2 610,2 тыс. руб.; 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предоставление муниципальному бюджетному учреждению культуры Артемовского городского округа «Централизованная библиотечная система» субсидии на выполнение муниципального задания – 14 324,0 тыс. руб.; 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предоставление муниципальным бюджетным учреждениям культуры субсидий на выполнение муниципального задания в части реализации мер по поэтапному повышению средней заработной платы работников муниципальных учреждений культуры за счет средств областного бюджета, предоставленных городскому округу в форме субсидии – 7 223,0 тыс. руб.;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реализация мероприятий муниципальной программы Артемовского городского округа «Развитие культуры на территории Артемовского городского округа на 2011-2015 годы»  - 10 462,9 тыс. руб.;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информатизация муниципальных библиотек, в том числе комплектование книжных фондов (включая приобретение электронных версий книг и приобретение (подписку) периодических изданий), приобретение компьютерного оборудования и лицензионного программного обеспечения, подключение муниципальных библиотек к сети «Интернет» - 235,0 тыс. руб.;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содержание и обеспечение деятельности Управления культуры Администрации Артемовского городского округа – 1 199,8 тыс. руб.;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содержание муниципального казенного учреждения «Централизованная бухгалтерия учреждений культуры» - 3 391,5 тыс. руб. руб.</a:t>
            </a:r>
          </a:p>
          <a:p>
            <a:pPr>
              <a:buNone/>
            </a:pPr>
            <a:r>
              <a:rPr lang="ru-RU" sz="1800" dirty="0" smtClean="0"/>
              <a:t> </a:t>
            </a:r>
          </a:p>
          <a:p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428604"/>
            <a:ext cx="7772400" cy="37862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Расходы бюджета Артемовского городского округа на физическую культуру и спорт в 2013 году составили -</a:t>
            </a:r>
          </a:p>
          <a:p>
            <a:pPr algn="ctr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14243,4 т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ыс. руб.</a:t>
            </a:r>
          </a:p>
          <a:p>
            <a:pPr algn="ctr">
              <a:buFontTx/>
              <a:buChar char="-"/>
            </a:pP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mao_56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14884"/>
            <a:ext cx="2857488" cy="2143115"/>
          </a:xfrm>
          <a:prstGeom prst="rect">
            <a:avLst/>
          </a:prstGeom>
        </p:spPr>
      </p:pic>
      <p:pic>
        <p:nvPicPr>
          <p:cNvPr id="6" name="Рисунок 5" descr="DSC044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6" y="4714884"/>
            <a:ext cx="3809983" cy="2143116"/>
          </a:xfrm>
          <a:prstGeom prst="rect">
            <a:avLst/>
          </a:prstGeom>
        </p:spPr>
      </p:pic>
      <p:pic>
        <p:nvPicPr>
          <p:cNvPr id="5" name="Рисунок 4" descr="wa_08_m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4707359"/>
            <a:ext cx="3214710" cy="215064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</p:nvPr>
        </p:nvGraphicFramePr>
        <p:xfrm>
          <a:off x="571472" y="214291"/>
          <a:ext cx="8358246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1071563" y="5572125"/>
          <a:ext cx="7623174" cy="1112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70529"/>
                <a:gridCol w="1270529"/>
                <a:gridCol w="1270529"/>
                <a:gridCol w="1270529"/>
                <a:gridCol w="1270529"/>
                <a:gridCol w="1270529"/>
              </a:tblGrid>
              <a:tr h="37084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2011 </a:t>
                      </a:r>
                      <a:r>
                        <a:rPr lang="ru-RU" sz="16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350" b="0" i="0" u="none" strike="noStrike" baseline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2012 </a:t>
                      </a:r>
                      <a:r>
                        <a:rPr lang="ru-RU" sz="16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350" b="0" i="0" u="none" strike="noStrike" baseline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sz="16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350" b="0" i="0" u="none" strike="noStrike" baseline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15528,5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13990,2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25084,8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13983,4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16476,3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14243,4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04824" y="44624"/>
            <a:ext cx="8459664" cy="1224136"/>
          </a:xfrm>
        </p:spPr>
        <p:txBody>
          <a:bodyPr/>
          <a:lstStyle/>
          <a:p>
            <a:pPr algn="ctr"/>
            <a:r>
              <a:rPr lang="ru-RU" sz="2700" dirty="0" smtClean="0">
                <a:solidFill>
                  <a:schemeClr val="tx1"/>
                </a:solidFill>
              </a:rPr>
              <a:t>Исполнение доходной части бюджета Артемовского городского округа в 2011-2013 годах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Chart 2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435832311"/>
              </p:ext>
            </p:extLst>
          </p:nvPr>
        </p:nvGraphicFramePr>
        <p:xfrm>
          <a:off x="467544" y="1124744"/>
          <a:ext cx="8435280" cy="401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2000232" y="5303520"/>
          <a:ext cx="5857917" cy="15544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49902"/>
                <a:gridCol w="1536005"/>
                <a:gridCol w="1536005"/>
                <a:gridCol w="1536005"/>
              </a:tblGrid>
              <a:tr h="617718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Доходы бюджета (тыс.руб.)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Утверждено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 исполнения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4152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2011 год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1579025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1508711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95,5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4152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2012 год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1322875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1268174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95,9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4152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2013 год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1668837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1525799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91,4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571480"/>
            <a:ext cx="7772400" cy="37862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Доля населения, систематически занимающегося физической культурой и спортом:</a:t>
            </a:r>
          </a:p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2011 год – 19 %; </a:t>
            </a:r>
          </a:p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2012 год – 20 %; </a:t>
            </a:r>
          </a:p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2013 год – 21 %</a:t>
            </a:r>
          </a:p>
          <a:p>
            <a:endParaRPr lang="ru-RU" dirty="0"/>
          </a:p>
        </p:txBody>
      </p:sp>
      <p:pic>
        <p:nvPicPr>
          <p:cNvPr id="4" name="Рисунок 3" descr="dsc03996_1359385133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6322"/>
            <a:ext cx="3143271" cy="2071678"/>
          </a:xfrm>
          <a:prstGeom prst="rect">
            <a:avLst/>
          </a:prstGeom>
        </p:spPr>
      </p:pic>
      <p:pic>
        <p:nvPicPr>
          <p:cNvPr id="5" name="Рисунок 4" descr="wa_12_m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322" y="4786322"/>
            <a:ext cx="3096678" cy="2071678"/>
          </a:xfrm>
          <a:prstGeom prst="rect">
            <a:avLst/>
          </a:prstGeom>
        </p:spPr>
      </p:pic>
      <p:pic>
        <p:nvPicPr>
          <p:cNvPr id="6" name="Рисунок 5" descr="image703859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4786322"/>
            <a:ext cx="3143272" cy="207167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2852"/>
            <a:ext cx="7772400" cy="714380"/>
          </a:xfrm>
        </p:spPr>
        <p:txBody>
          <a:bodyPr/>
          <a:lstStyle/>
          <a:p>
            <a:pPr algn="ctr"/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изменения среднемесячной  номинальной  начисленной  заработной платы  в Артемовском  городском  округе за период  2011-2013 годы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85786" y="947346"/>
          <a:ext cx="7786744" cy="567642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37105"/>
                <a:gridCol w="1215827"/>
                <a:gridCol w="1260711"/>
                <a:gridCol w="1038232"/>
                <a:gridCol w="1334869"/>
              </a:tblGrid>
              <a:tr h="6575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12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работников: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1263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Крупных и средних предприятий и некоммерческих организаций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18471,0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20683,0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24370,0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185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Муниципальных дошкольных образовательных учреждений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9482,0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10539,0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15848,0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1263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Муниципальных общеобразовательных учреждений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17879,0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20912,0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23884,0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185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Учителей муниципальных образовательных учреждений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21774,0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26175,0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28743,0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185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Муниципальных учреждений культуры и искусства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10540,0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12585,1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15913,0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1263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Муниципальных учреждений физической культуры и спорта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15074,0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15965,0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16847,0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8"/>
          <p:cNvGraphicFramePr>
            <a:graphicFrameLocks/>
          </p:cNvGraphicFramePr>
          <p:nvPr/>
        </p:nvGraphicFramePr>
        <p:xfrm>
          <a:off x="1000100" y="214291"/>
          <a:ext cx="7072362" cy="607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sz="half" idx="1"/>
          </p:nvPr>
        </p:nvGraphicFramePr>
        <p:xfrm>
          <a:off x="1000100" y="142852"/>
          <a:ext cx="7572428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428595" y="4702260"/>
          <a:ext cx="8572561" cy="172582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08520"/>
                <a:gridCol w="812915"/>
                <a:gridCol w="650333"/>
                <a:gridCol w="1049399"/>
                <a:gridCol w="807990"/>
                <a:gridCol w="817840"/>
                <a:gridCol w="960718"/>
                <a:gridCol w="812915"/>
                <a:gridCol w="694675"/>
                <a:gridCol w="857256"/>
              </a:tblGrid>
              <a:tr h="300728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1528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бюджета в рамках муниципал. программ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8094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67408,7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60401,3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89,60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44539,3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42122,2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101000,2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78120,8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77,35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Изменение объема муниципального долга Артемовского городского округа за период 2011-2013 годы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714348" y="3500438"/>
          <a:ext cx="7786742" cy="3214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714346" y="1357298"/>
          <a:ext cx="7858184" cy="18567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64546"/>
                <a:gridCol w="1964546"/>
                <a:gridCol w="1964546"/>
                <a:gridCol w="1964546"/>
              </a:tblGrid>
              <a:tr h="23361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3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 01.01.12г.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 01.01.2013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 01.01.2014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8603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муниципального долга, всего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65376,86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79288,94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91632,01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36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36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29878,98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19224,49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16562,52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40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</a:t>
                      </a:r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35497,88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60064,45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75069,49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14400" y="357166"/>
          <a:ext cx="7772400" cy="599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долговых обязательств Артемовского городского округа по исполнительным листам, находящимся на исполнении в Финансовом управлении администрации Артемовского городского округа по состоянию на 01.01.2014 года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642910" y="1285861"/>
          <a:ext cx="4143404" cy="535784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71702"/>
                <a:gridCol w="2071702"/>
              </a:tblGrid>
              <a:tr h="436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долговых обязательств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Структура задолженности, в %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639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Задолженность по исполнительным листам, предъявленным к казне Артемовского городского округа - всего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99,99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03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1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Задолженность по муниципальным гарантиям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36,46</a:t>
                      </a:r>
                      <a:endParaRPr lang="ru-RU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3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Задолженность по выпадающим доходам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56,10</a:t>
                      </a:r>
                      <a:endParaRPr lang="ru-RU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475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Задолженность за выполненные работы на теплосетях перед ООО "</a:t>
                      </a:r>
                      <a:r>
                        <a:rPr lang="ru-RU" sz="12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Энергосервис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  <a:endParaRPr lang="ru-RU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093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Компенсации и проценты за несвоевременное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исполнение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судебных актов 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0,60</a:t>
                      </a:r>
                      <a:endParaRPr lang="ru-RU" sz="1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344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Задолженность по исполнительным листам, предъявленным к муниципальным учреждениям 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03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643438" y="1285860"/>
          <a:ext cx="4038600" cy="557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14400" y="2714620"/>
            <a:ext cx="7772400" cy="171451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Благодарим за внимание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03232" cy="108012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доходов бюджета Артемовского городского округа в 2011-2013 годах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11" name="Chart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4158018086"/>
              </p:ext>
            </p:extLst>
          </p:nvPr>
        </p:nvGraphicFramePr>
        <p:xfrm>
          <a:off x="899592" y="1124745"/>
          <a:ext cx="777686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99832315"/>
              </p:ext>
            </p:extLst>
          </p:nvPr>
        </p:nvGraphicFramePr>
        <p:xfrm>
          <a:off x="1928794" y="5450820"/>
          <a:ext cx="5379510" cy="1427700"/>
        </p:xfrm>
        <a:graphic>
          <a:graphicData uri="http://schemas.openxmlformats.org/drawingml/2006/table">
            <a:tbl>
              <a:tblPr/>
              <a:tblGrid>
                <a:gridCol w="1728400"/>
                <a:gridCol w="1724136"/>
                <a:gridCol w="1926974"/>
              </a:tblGrid>
              <a:tr h="7717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общем объеме поступивших доходов</a:t>
                      </a:r>
                    </a:p>
                  </a:txBody>
                  <a:tcPr marL="5281" marR="5281" marT="5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</a:t>
                      </a:r>
                      <a:r>
                        <a:rPr kumimoji="0"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неналоговые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в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81" marR="5281" marT="5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поступления, в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81" marR="5281" marT="5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</a:p>
                  </a:txBody>
                  <a:tcPr marL="5281" marR="5281" marT="52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281" marR="5281" marT="52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5281" marR="5281" marT="52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</a:p>
                  </a:txBody>
                  <a:tcPr marL="5281" marR="5281" marT="52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5281" marR="5281" marT="52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5281" marR="5281" marT="52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</a:p>
                  </a:txBody>
                  <a:tcPr marL="5281" marR="5281" marT="52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5281" marR="5281" marT="52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5281" marR="5281" marT="52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214290"/>
            <a:ext cx="8353456" cy="121217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Исполнение доходной части бюджета Артемовского городского округа в части налоговых и неналоговых доходов в 2011-2013 годах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ph sz="quarter" idx="2"/>
          </p:nvPr>
        </p:nvGraphicFramePr>
        <p:xfrm>
          <a:off x="457200" y="1000109"/>
          <a:ext cx="8472518" cy="3786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quarter" idx="4"/>
          </p:nvPr>
        </p:nvGraphicFramePr>
        <p:xfrm>
          <a:off x="1714480" y="5090160"/>
          <a:ext cx="6143668" cy="1767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5932"/>
                <a:gridCol w="1535912"/>
                <a:gridCol w="1535912"/>
                <a:gridCol w="1535912"/>
              </a:tblGrid>
              <a:tr h="793196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Налоговые и неналоговые доходы бюджета (тыс.руб.)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Утверждено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 исполнения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3284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2011 год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193996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201502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103,9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3284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2012 год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501537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490994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97,9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3284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2013 год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543743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537616</a:t>
                      </a: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98,9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Исполнение доходной части бюджета Артемовского городского округа в части безвозмездных поступлений 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2011-2013 годах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Chart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170215060"/>
              </p:ext>
            </p:extLst>
          </p:nvPr>
        </p:nvGraphicFramePr>
        <p:xfrm>
          <a:off x="642910" y="1142985"/>
          <a:ext cx="810555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225142587"/>
              </p:ext>
            </p:extLst>
          </p:nvPr>
        </p:nvGraphicFramePr>
        <p:xfrm>
          <a:off x="1428729" y="5143512"/>
          <a:ext cx="6072229" cy="1575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006"/>
                <a:gridCol w="1721006"/>
                <a:gridCol w="1316853"/>
                <a:gridCol w="1313364"/>
              </a:tblGrid>
              <a:tr h="6360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(тыс.руб.)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Утверждено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  <a:endParaRPr lang="ru-RU" sz="1400" b="0" i="0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8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1385029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1307209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8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821338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777180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8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1125094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988183</a:t>
                      </a:r>
                    </a:p>
                  </a:txBody>
                  <a:tcPr marL="0" marR="0" marT="0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87,8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93610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Исполнение расходной части бюджета Артемовского городского округа в 2011-2013 годах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3395420060"/>
              </p:ext>
            </p:extLst>
          </p:nvPr>
        </p:nvGraphicFramePr>
        <p:xfrm>
          <a:off x="467544" y="1340768"/>
          <a:ext cx="8424934" cy="3374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62"/>
                <a:gridCol w="1203562"/>
                <a:gridCol w="1203562"/>
                <a:gridCol w="1203562"/>
                <a:gridCol w="1203562"/>
                <a:gridCol w="1203562"/>
                <a:gridCol w="1203562"/>
              </a:tblGrid>
              <a:tr h="715786">
                <a:tc row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2011 год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2012 год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2013 год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5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942544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Расходы </a:t>
                      </a:r>
                      <a:r>
                        <a:rPr kumimoji="0" lang="ru-RU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бюджета </a:t>
                      </a:r>
                      <a:r>
                        <a:rPr kumimoji="0" lang="ru-RU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Артемовского</a:t>
                      </a:r>
                      <a:r>
                        <a:rPr kumimoji="0" lang="ru-RU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городского округа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1829562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1693479,6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1 432 036,74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1 325 968,30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1 685 055,92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1 501 968,40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935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43634774"/>
              </p:ext>
            </p:extLst>
          </p:nvPr>
        </p:nvGraphicFramePr>
        <p:xfrm>
          <a:off x="827584" y="260648"/>
          <a:ext cx="7992888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669162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расходов бюджета Артемовского городского округа в 2013 году в  разрезе  разделов классификации расходов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8638879"/>
              </p:ext>
            </p:extLst>
          </p:nvPr>
        </p:nvGraphicFramePr>
        <p:xfrm>
          <a:off x="642910" y="811297"/>
          <a:ext cx="8001057" cy="595137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42942"/>
                <a:gridCol w="2024075"/>
                <a:gridCol w="1333510"/>
                <a:gridCol w="1333510"/>
                <a:gridCol w="1333510"/>
                <a:gridCol w="1333510"/>
              </a:tblGrid>
              <a:tr h="714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Годовые плановые назначения с изменениями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Структура расходов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7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496,7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953,7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97,61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6,92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5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673,1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566,0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95,99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0,17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74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694,0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691,0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99,94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0,31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553,4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810,4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78,02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5,85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05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561,3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884,6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92,53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7,98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3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0600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139,6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923,1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94,19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2,39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78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958 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736,5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852 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826,4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88,95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56,78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74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кинематография, средства массовой информации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374,9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212,6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5,27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5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754,4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261,6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84,88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13,27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7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476,3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243,4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86,45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0,95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7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495,6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495,6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8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7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aseline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1 685 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055,9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1 501 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968,4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89,13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710" marR="5171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805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2347</TotalTime>
  <Words>2139</Words>
  <Application>Microsoft Office PowerPoint</Application>
  <PresentationFormat>Экран (4:3)</PresentationFormat>
  <Paragraphs>632</Paragraphs>
  <Slides>37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Метро</vt:lpstr>
      <vt:lpstr>Годовой отчет об исполнении бюджета Артемовского городского округа за 2013 год</vt:lpstr>
      <vt:lpstr>Основные плановые параметры бюджета Артемовского городского округа в 2011-2013 годах</vt:lpstr>
      <vt:lpstr>Исполнение доходной части бюджета Артемовского городского округа в 2011-2013 годах </vt:lpstr>
      <vt:lpstr>Структура доходов бюджета Артемовского городского округа в 2011-2013 годах </vt:lpstr>
      <vt:lpstr>Исполнение доходной части бюджета Артемовского городского округа в части налоговых и неналоговых доходов в 2011-2013 годах </vt:lpstr>
      <vt:lpstr>Исполнение доходной части бюджета Артемовского городского округа в части безвозмездных поступлений  в 2011-2013 годах  </vt:lpstr>
      <vt:lpstr>Исполнение расходной части бюджета Артемовского городского округа в 2011-2013 годах</vt:lpstr>
      <vt:lpstr>Слайд 8</vt:lpstr>
      <vt:lpstr>Структура расходов бюджета Артемовского городского округа в 2013 году в  разрезе  разделов классификации расходов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Динамика изменения среднемесячной  номинальной  начисленной  заработной платы  в Артемовском  городском  округе за период  2011-2013 годы </vt:lpstr>
      <vt:lpstr>Слайд 32</vt:lpstr>
      <vt:lpstr>Слайд 33</vt:lpstr>
      <vt:lpstr>Изменение объема муниципального долга Артемовского городского округа за период 2011-2013 годы </vt:lpstr>
      <vt:lpstr>Слайд 35</vt:lpstr>
      <vt:lpstr>Структура долговых обязательств Артемовского городского округа по исполнительным листам, находящимся на исполнении в Финансовом управлении администрации Артемовского городского округа по состоянию на 01.01.2014 года</vt:lpstr>
      <vt:lpstr>Благодарим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 об исполнении бюджета Артемовского городского округа за 2013 год</dc:title>
  <dc:creator>Наталья Шиленко</dc:creator>
  <cp:lastModifiedBy>V_Erofeev</cp:lastModifiedBy>
  <cp:revision>350</cp:revision>
  <dcterms:created xsi:type="dcterms:W3CDTF">2014-04-10T11:32:30Z</dcterms:created>
  <dcterms:modified xsi:type="dcterms:W3CDTF">2014-05-14T03:10:58Z</dcterms:modified>
</cp:coreProperties>
</file>