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62"/>
  </p:notesMasterIdLst>
  <p:sldIdLst>
    <p:sldId id="376" r:id="rId2"/>
    <p:sldId id="359" r:id="rId3"/>
    <p:sldId id="301" r:id="rId4"/>
    <p:sldId id="348" r:id="rId5"/>
    <p:sldId id="303" r:id="rId6"/>
    <p:sldId id="365" r:id="rId7"/>
    <p:sldId id="306" r:id="rId8"/>
    <p:sldId id="309" r:id="rId9"/>
    <p:sldId id="368" r:id="rId10"/>
    <p:sldId id="310" r:id="rId11"/>
    <p:sldId id="370" r:id="rId12"/>
    <p:sldId id="371" r:id="rId13"/>
    <p:sldId id="364" r:id="rId14"/>
    <p:sldId id="357" r:id="rId15"/>
    <p:sldId id="305" r:id="rId16"/>
    <p:sldId id="358" r:id="rId17"/>
    <p:sldId id="265" r:id="rId18"/>
    <p:sldId id="302" r:id="rId19"/>
    <p:sldId id="312" r:id="rId20"/>
    <p:sldId id="347" r:id="rId21"/>
    <p:sldId id="315" r:id="rId22"/>
    <p:sldId id="362" r:id="rId23"/>
    <p:sldId id="361" r:id="rId24"/>
    <p:sldId id="317" r:id="rId25"/>
    <p:sldId id="350" r:id="rId26"/>
    <p:sldId id="320" r:id="rId27"/>
    <p:sldId id="323" r:id="rId28"/>
    <p:sldId id="269" r:id="rId29"/>
    <p:sldId id="324" r:id="rId30"/>
    <p:sldId id="322" r:id="rId31"/>
    <p:sldId id="325" r:id="rId32"/>
    <p:sldId id="273" r:id="rId33"/>
    <p:sldId id="338" r:id="rId34"/>
    <p:sldId id="339" r:id="rId35"/>
    <p:sldId id="351" r:id="rId36"/>
    <p:sldId id="272" r:id="rId37"/>
    <p:sldId id="327" r:id="rId38"/>
    <p:sldId id="299" r:id="rId39"/>
    <p:sldId id="328" r:id="rId40"/>
    <p:sldId id="331" r:id="rId41"/>
    <p:sldId id="329" r:id="rId42"/>
    <p:sldId id="333" r:id="rId43"/>
    <p:sldId id="282" r:id="rId44"/>
    <p:sldId id="280" r:id="rId45"/>
    <p:sldId id="372" r:id="rId46"/>
    <p:sldId id="340" r:id="rId47"/>
    <p:sldId id="363" r:id="rId48"/>
    <p:sldId id="342" r:id="rId49"/>
    <p:sldId id="355" r:id="rId50"/>
    <p:sldId id="345" r:id="rId51"/>
    <p:sldId id="367" r:id="rId52"/>
    <p:sldId id="286" r:id="rId53"/>
    <p:sldId id="296" r:id="rId54"/>
    <p:sldId id="335" r:id="rId55"/>
    <p:sldId id="316" r:id="rId56"/>
    <p:sldId id="346" r:id="rId57"/>
    <p:sldId id="375" r:id="rId58"/>
    <p:sldId id="289" r:id="rId59"/>
    <p:sldId id="373" r:id="rId60"/>
    <p:sldId id="293" r:id="rId6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3300"/>
    <a:srgbClr val="FF66CC"/>
    <a:srgbClr val="0000FF"/>
    <a:srgbClr val="EEF5A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2955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6\&#1043;&#1086;&#1076;&#1086;&#1074;&#1086;&#1081;%20&#1086;&#1090;&#1095;&#1077;&#1090;%20&#1085;&#1072;%20&#1044;&#1091;&#1084;&#1091;%20&#1079;&#1072;%202016%20&#1075;&#1086;&#1076;\&#1055;&#1088;&#1077;&#1079;&#1077;&#1085;&#1090;&#1072;&#1094;&#1080;&#1103;%20&#1087;&#1086;%20&#1086;&#1090;&#1095;&#1077;&#1090;&#1091;%20&#1079;&#1072;%202016%20&#1075;&#1086;&#1076;\&#1040;&#1085;&#1072;&#1083;&#1080;&#1079;%20&#1086;&#1089;&#1085;&#1086;&#1074;&#1085;&#1099;&#1093;%20&#1087;&#1086;&#1082;&#1072;&#1079;&#1072;&#1090;&#1077;&#1083;&#1077;&#1081;%20&#1073;&#1102;&#1076;&#1078;&#1077;&#1090;&#1072;%20&#1040;&#1043;&#1054;%20(2013-2016)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6\&#1043;&#1086;&#1076;&#1086;&#1074;&#1086;&#1081;%20&#1086;&#1090;&#1095;&#1077;&#1090;%20&#1085;&#1072;%20&#1044;&#1091;&#1084;&#1091;%20&#1079;&#1072;%202016%20&#1075;&#1086;&#1076;\&#1055;&#1088;&#1077;&#1079;&#1077;&#1085;&#1090;&#1072;&#1094;&#1080;&#1103;%20&#1087;&#1086;%20&#1086;&#1090;&#1095;&#1077;&#1090;&#1091;%20&#1079;&#1072;%202016%20&#1075;&#1086;&#1076;\&#1040;&#1085;&#1072;&#1083;&#1080;&#1079;%20&#1080;&#1089;&#1087;.%20&#1088;&#1072;&#1089;&#1093;.%20&#1095;&#1072;&#1089;&#1090;&#1080;%20&#1073;&#1102;&#1076;&#1078;&#1077;&#1090;&#1072;%202013-2016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6\&#1043;&#1086;&#1076;&#1086;&#1074;&#1086;&#1081;%20&#1086;&#1090;&#1095;&#1077;&#1090;%20&#1085;&#1072;%20&#1044;&#1091;&#1084;&#1091;%20&#1079;&#1072;%202016%20&#1075;&#1086;&#1076;\&#1055;&#1088;&#1077;&#1079;&#1077;&#1085;&#1090;&#1072;&#1094;&#1080;&#1103;%20&#1087;&#1086;%20&#1086;&#1090;&#1095;&#1077;&#1090;&#1091;%20&#1079;&#1072;%202016%20&#1075;&#1086;&#1076;\&#1040;&#1085;&#1072;&#1083;&#1080;&#1079;%20&#1080;&#1089;&#1087;.%20&#1088;&#1072;&#1089;&#1093;.%20&#1095;&#1072;&#1089;&#1090;&#1080;%20&#1073;&#1102;&#1076;&#1078;&#1077;&#1090;&#1072;%202013-2016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6\&#1043;&#1086;&#1076;&#1086;&#1074;&#1086;&#1081;%20&#1086;&#1090;&#1095;&#1077;&#1090;%20&#1085;&#1072;%20&#1044;&#1091;&#1084;&#1091;%20&#1079;&#1072;%202016%20&#1075;&#1086;&#1076;\&#1055;&#1088;&#1077;&#1079;&#1077;&#1085;&#1090;&#1072;&#1094;&#1080;&#1103;%20&#1087;&#1086;%20&#1086;&#1090;&#1095;&#1077;&#1090;&#1091;%20&#1079;&#1072;%202016%20&#1075;&#1086;&#1076;\&#1040;&#1085;&#1072;&#1083;&#1080;&#1079;%20&#1080;&#1089;&#1087;.%20&#1088;&#1072;&#1089;&#1093;.%20&#1095;&#1072;&#1089;&#1090;&#1080;%20&#1073;&#1102;&#1076;&#1078;&#1077;&#1090;&#1072;%202013-2016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6\&#1043;&#1086;&#1076;&#1086;&#1074;&#1086;&#1081;%20&#1086;&#1090;&#1095;&#1077;&#1090;%20&#1085;&#1072;%20&#1044;&#1091;&#1084;&#1091;%20&#1079;&#1072;%202016%20&#1075;&#1086;&#1076;\&#1055;&#1088;&#1077;&#1079;&#1077;&#1085;&#1090;&#1072;&#1094;&#1080;&#1103;%20&#1087;&#1086;%20&#1086;&#1090;&#1095;&#1077;&#1090;&#1091;%20&#1079;&#1072;%202016%20&#1075;&#1086;&#1076;\&#1040;&#1085;&#1072;&#1083;&#1080;&#1079;%20&#1080;&#1089;&#1087;.%20&#1088;&#1072;&#1089;&#1093;.%20&#1095;&#1072;&#1089;&#1090;&#1080;%20&#1073;&#1102;&#1076;&#1078;&#1077;&#1090;&#1072;%202013-2016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6\&#1043;&#1086;&#1076;&#1086;&#1074;&#1086;&#1081;%20&#1086;&#1090;&#1095;&#1077;&#1090;%20&#1085;&#1072;%20&#1044;&#1091;&#1084;&#1091;%20&#1079;&#1072;%202016%20&#1075;&#1086;&#1076;\&#1055;&#1088;&#1077;&#1079;&#1077;&#1085;&#1090;&#1072;&#1094;&#1080;&#1103;%20&#1087;&#1086;%20&#1086;&#1090;&#1095;&#1077;&#1090;&#1091;%20&#1079;&#1072;%202016%20&#1075;&#1086;&#1076;\&#1040;&#1085;&#1072;&#1083;&#1080;&#1079;%20&#1080;&#1089;&#1087;.%20&#1088;&#1072;&#1089;&#1093;.%20&#1095;&#1072;&#1089;&#1090;&#1080;%20&#1073;&#1102;&#1076;&#1078;&#1077;&#1090;&#1072;%202013-2016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6\&#1043;&#1086;&#1076;&#1086;&#1074;&#1086;&#1081;%20&#1086;&#1090;&#1095;&#1077;&#1090;%20&#1085;&#1072;%20&#1044;&#1091;&#1084;&#1091;%20&#1079;&#1072;%202016%20&#1075;&#1086;&#1076;\&#1055;&#1088;&#1077;&#1079;&#1077;&#1085;&#1090;&#1072;&#1094;&#1080;&#1103;%20&#1087;&#1086;%20&#1086;&#1090;&#1095;&#1077;&#1090;&#1091;%20&#1079;&#1072;%202016%20&#1075;&#1086;&#1076;\&#1040;&#1085;&#1072;&#1083;&#1080;&#1079;%20&#1080;&#1089;&#1087;.%20&#1088;&#1072;&#1089;&#1093;.%20&#1095;&#1072;&#1089;&#1090;&#1080;%20&#1073;&#1102;&#1076;&#1078;&#1077;&#1090;&#1072;%202013-2016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6\&#1043;&#1086;&#1076;&#1086;&#1074;&#1086;&#1081;%20&#1086;&#1090;&#1095;&#1077;&#1090;%20&#1085;&#1072;%20&#1044;&#1091;&#1084;&#1091;%20&#1079;&#1072;%202016%20&#1075;&#1086;&#1076;\&#1055;&#1088;&#1077;&#1079;&#1077;&#1085;&#1090;&#1072;&#1094;&#1080;&#1103;%20&#1087;&#1086;%20&#1086;&#1090;&#1095;&#1077;&#1090;&#1091;%20&#1079;&#1072;%202016%20&#1075;&#1086;&#1076;\&#1040;&#1085;&#1072;&#1083;&#1080;&#1079;%20&#1080;&#1089;&#1087;.%20&#1088;&#1072;&#1089;&#1093;.%20&#1095;&#1072;&#1089;&#1090;&#1080;%20&#1073;&#1102;&#1076;&#1078;&#1077;&#1090;&#1072;%202013-2016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6\&#1043;&#1086;&#1076;&#1086;&#1074;&#1086;&#1081;%20&#1086;&#1090;&#1095;&#1077;&#1090;%20&#1085;&#1072;%20&#1044;&#1091;&#1084;&#1091;%20&#1079;&#1072;%202016%20&#1075;&#1086;&#1076;\&#1055;&#1088;&#1077;&#1079;&#1077;&#1085;&#1090;&#1072;&#1094;&#1080;&#1103;%20&#1087;&#1086;%20&#1086;&#1090;&#1095;&#1077;&#1090;&#1091;%20&#1079;&#1072;%202016%20&#1075;&#1086;&#1076;\&#1040;&#1085;&#1072;&#1083;&#1080;&#1079;%20&#1080;&#1089;&#1087;.%20&#1088;&#1072;&#1089;&#1093;.%20&#1095;&#1072;&#1089;&#1090;&#1080;%20&#1073;&#1102;&#1076;&#1078;&#1077;&#1090;&#1072;%202013-2016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6\&#1043;&#1086;&#1076;&#1086;&#1074;&#1086;&#1081;%20&#1086;&#1090;&#1095;&#1077;&#1090;%20&#1085;&#1072;%20&#1044;&#1091;&#1084;&#1091;%20&#1079;&#1072;%202016%20&#1075;&#1086;&#1076;\&#1055;&#1088;&#1077;&#1079;&#1077;&#1085;&#1090;&#1072;&#1094;&#1080;&#1103;%20&#1087;&#1086;%20&#1086;&#1090;&#1095;&#1077;&#1090;&#1091;%20&#1079;&#1072;%202016%20&#1075;&#1086;&#1076;\&#1040;&#1085;&#1072;&#1083;&#1080;&#1079;%20&#1080;&#1089;&#1087;.%20&#1088;&#1072;&#1089;&#1093;.%20&#1095;&#1072;&#1089;&#1090;&#1080;%20&#1073;&#1102;&#1076;&#1078;&#1077;&#1090;&#1072;%202013-2016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6\&#1043;&#1086;&#1076;&#1086;&#1074;&#1086;&#1081;%20&#1086;&#1090;&#1095;&#1077;&#1090;%20&#1085;&#1072;%20&#1044;&#1091;&#1084;&#1091;%20&#1079;&#1072;%202016%20&#1075;&#1086;&#1076;\&#1055;&#1088;&#1077;&#1079;&#1077;&#1085;&#1090;&#1072;&#1094;&#1080;&#1103;%20&#1087;&#1086;%20&#1086;&#1090;&#1095;&#1077;&#1090;&#1091;%20&#1079;&#1072;%202016%20&#1075;&#1086;&#1076;\&#1040;&#1085;&#1072;&#1083;&#1080;&#1079;%20&#1080;&#1089;&#1087;.%20&#1088;&#1072;&#1089;&#1093;.%20&#1095;&#1072;&#1089;&#1090;&#1080;%20&#1073;&#1102;&#1076;&#1078;&#1077;&#1090;&#1072;%202013-2016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6\&#1043;&#1086;&#1076;&#1086;&#1074;&#1086;&#1081;%20&#1086;&#1090;&#1095;&#1077;&#1090;%20&#1085;&#1072;%20&#1044;&#1091;&#1084;&#1091;%20&#1079;&#1072;%202016%20&#1075;&#1086;&#1076;\&#1055;&#1088;&#1077;&#1079;&#1077;&#1085;&#1090;&#1072;&#1094;&#1080;&#1103;%20&#1087;&#1086;%20&#1086;&#1090;&#1095;&#1077;&#1090;&#1091;%20&#1079;&#1072;%202016%20&#1075;&#1086;&#1076;\&#1044;&#1086;&#1093;&#1086;&#1076;&#1099;%202014-2016%20&#1075;&#1075;.%20(&#1058;&#1072;&#1073;&#1083;&#1080;&#1094;&#1072;,%20&#1076;&#1072;&#1075;&#1088;&#1072;&#1084;&#1084;&#1099;)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6\&#1043;&#1086;&#1076;&#1086;&#1074;&#1086;&#1081;%20&#1086;&#1090;&#1095;&#1077;&#1090;%20&#1085;&#1072;%20&#1044;&#1091;&#1084;&#1091;%20&#1079;&#1072;%202016%20&#1075;&#1086;&#1076;\&#1055;&#1088;&#1077;&#1079;&#1077;&#1085;&#1090;&#1072;&#1094;&#1080;&#1103;%20&#1087;&#1086;%20&#1086;&#1090;&#1095;&#1077;&#1090;&#1091;%20&#1079;&#1072;%202016%20&#1075;&#1086;&#1076;\&#1040;&#1085;&#1072;&#1083;&#1080;&#1079;%20&#1080;&#1089;&#1087;.%20&#1088;&#1072;&#1089;&#1093;.%20&#1095;&#1072;&#1089;&#1090;&#1080;%20&#1073;&#1102;&#1076;&#1078;&#1077;&#1090;&#1072;%202013-2016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6\&#1043;&#1086;&#1076;&#1086;&#1074;&#1086;&#1081;%20&#1086;&#1090;&#1095;&#1077;&#1090;%20&#1085;&#1072;%20&#1044;&#1091;&#1084;&#1091;%20&#1079;&#1072;%202016%20&#1075;&#1086;&#1076;\&#1055;&#1088;&#1077;&#1079;&#1077;&#1085;&#1090;&#1072;&#1094;&#1080;&#1103;%20&#1087;&#1086;%20&#1086;&#1090;&#1095;&#1077;&#1090;&#1091;%20&#1079;&#1072;%202016%20&#1075;&#1086;&#1076;\&#1040;&#1085;&#1072;&#1083;&#1080;&#1079;%20&#1080;&#1089;&#1087;.%20&#1088;&#1072;&#1089;&#1093;.%20&#1095;&#1072;&#1089;&#1090;&#1080;%20&#1073;&#1102;&#1076;&#1078;&#1077;&#1090;&#1072;%202013-2016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6\&#1043;&#1086;&#1076;&#1086;&#1074;&#1086;&#1081;%20&#1086;&#1090;&#1095;&#1077;&#1090;%20&#1085;&#1072;%20&#1044;&#1091;&#1084;&#1091;%20&#1079;&#1072;%202016%20&#1075;&#1086;&#1076;\&#1055;&#1088;&#1077;&#1079;&#1077;&#1085;&#1090;&#1072;&#1094;&#1080;&#1103;%20&#1087;&#1086;%20&#1086;&#1090;&#1095;&#1077;&#1090;&#1091;%20&#1079;&#1072;%202016%20&#1075;&#1086;&#1076;\&#1040;&#1085;&#1072;&#1083;&#1080;&#1079;%20&#1080;&#1089;&#1087;.%20&#1088;&#1072;&#1089;&#1093;.%20&#1095;&#1072;&#1089;&#1090;&#1080;%20&#1073;&#1102;&#1076;&#1078;&#1077;&#1090;&#1072;%202013-2016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7\&#1048;&#1089;&#1087;&#1086;&#1083;&#1085;.%20&#1087;&#1086;%20&#1052;&#1055;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6\&#1043;&#1086;&#1076;&#1086;&#1074;&#1086;&#1081;%20&#1086;&#1090;&#1095;&#1077;&#1090;%20&#1085;&#1072;%20&#1044;&#1091;&#1084;&#1091;%20&#1079;&#1072;%202016%20&#1075;&#1086;&#1076;\&#1055;&#1088;&#1077;&#1079;&#1077;&#1085;&#1090;&#1072;&#1094;&#1080;&#1103;%20&#1087;&#1086;%20&#1086;&#1090;&#1095;&#1077;&#1090;&#1091;%20&#1079;&#1072;%202016%20&#1075;&#1086;&#1076;\&#1040;&#1085;&#1072;&#1083;&#1080;&#1079;%20&#1084;&#1091;&#1085;&#1080;&#1094;.%20&#1076;&#1086;&#1083;&#1075;&#1072;%202011-2014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6\&#1043;&#1086;&#1076;&#1086;&#1074;&#1086;&#1081;%20&#1086;&#1090;&#1095;&#1077;&#1090;%20&#1085;&#1072;%20&#1044;&#1091;&#1084;&#1091;%20&#1079;&#1072;%202016%20&#1075;&#1086;&#1076;\&#1055;&#1088;&#1077;&#1079;&#1077;&#1085;&#1090;&#1072;&#1094;&#1080;&#1103;%20&#1087;&#1086;%20&#1086;&#1090;&#1095;&#1077;&#1090;&#1091;%20&#1079;&#1072;%202016%20&#1075;&#1086;&#1076;\&#1040;&#1085;&#1072;&#1083;&#1080;&#1079;%20&#1084;&#1091;&#1085;&#1080;&#1094;.%20&#1076;&#1086;&#1083;&#1075;&#1072;%202011-2014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6\&#1043;&#1086;&#1076;&#1086;&#1074;&#1086;&#1081;%20&#1086;&#1090;&#1095;&#1077;&#1090;%20&#1085;&#1072;%20&#1044;&#1091;&#1084;&#1091;%20&#1079;&#1072;%202016%20&#1075;&#1086;&#1076;\&#1055;&#1088;&#1077;&#1079;&#1077;&#1085;&#1090;&#1072;&#1094;&#1080;&#1103;%20&#1087;&#1086;%20&#1086;&#1090;&#1095;&#1077;&#1090;&#1091;%20&#1079;&#1072;%202016%20&#1075;&#1086;&#1076;\&#1044;&#1086;&#1093;&#1086;&#1076;&#1099;%202014-2016%20&#1075;&#1075;.%20(&#1058;&#1072;&#1073;&#1083;&#1080;&#1094;&#1072;,%20&#1076;&#1072;&#1075;&#1088;&#1072;&#1084;&#1084;&#1099;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6\&#1043;&#1086;&#1076;&#1086;&#1074;&#1086;&#1081;%20&#1086;&#1090;&#1095;&#1077;&#1090;%20&#1085;&#1072;%20&#1044;&#1091;&#1084;&#1091;%20&#1079;&#1072;%202016%20&#1075;&#1086;&#1076;\&#1055;&#1088;&#1077;&#1079;&#1077;&#1085;&#1090;&#1072;&#1094;&#1080;&#1103;%20&#1087;&#1086;%20&#1086;&#1090;&#1095;&#1077;&#1090;&#1091;%20&#1079;&#1072;%202016%20&#1075;&#1086;&#1076;\&#1040;&#1085;&#1072;&#1083;&#1080;&#1079;%20&#1080;&#1089;&#1087;.%20&#1076;&#1086;&#1093;.%20&#1095;&#1072;&#1089;&#1090;&#1080;%20&#1073;&#1102;&#1076;&#1078;&#1077;&#1090;&#1072;%202013-2016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6\&#1043;&#1086;&#1076;&#1086;&#1074;&#1086;&#1081;%20&#1086;&#1090;&#1095;&#1077;&#1090;%20&#1085;&#1072;%20&#1044;&#1091;&#1084;&#1091;%20&#1079;&#1072;%202016%20&#1075;&#1086;&#1076;\&#1055;&#1088;&#1077;&#1079;&#1077;&#1085;&#1090;&#1072;&#1094;&#1080;&#1103;%20&#1087;&#1086;%20&#1086;&#1090;&#1095;&#1077;&#1090;&#1091;%20&#1079;&#1072;%202016%20&#1075;&#1086;&#1076;\&#1040;&#1085;&#1072;&#1083;&#1080;&#1079;%20&#1080;&#1089;&#1087;.%20&#1076;&#1086;&#1093;.%20&#1095;&#1072;&#1089;&#1090;&#1080;%20&#1073;&#1102;&#1076;&#1078;&#1077;&#1090;&#1072;%202013-2016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6\&#1043;&#1086;&#1076;&#1086;&#1074;&#1086;&#1081;%20&#1086;&#1090;&#1095;&#1077;&#1090;%20&#1085;&#1072;%20&#1044;&#1091;&#1084;&#1091;%20&#1079;&#1072;%202016%20&#1075;&#1086;&#1076;\&#1055;&#1088;&#1077;&#1079;&#1077;&#1085;&#1090;&#1072;&#1094;&#1080;&#1103;%20&#1087;&#1086;%20&#1086;&#1090;&#1095;&#1077;&#1090;&#1091;%20&#1079;&#1072;%202016%20&#1075;&#1086;&#1076;\&#1044;&#1086;&#1093;&#1086;&#1076;&#1099;%202014-2016%20&#1075;&#1075;.%20(&#1058;&#1072;&#1073;&#1083;&#1080;&#1094;&#1072;,%20&#1076;&#1072;&#1075;&#1088;&#1072;&#1084;&#1084;&#1099;)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6\&#1043;&#1086;&#1076;&#1086;&#1074;&#1086;&#1081;%20&#1086;&#1090;&#1095;&#1077;&#1090;%20&#1085;&#1072;%20&#1044;&#1091;&#1084;&#1091;%20&#1079;&#1072;%202016%20&#1075;&#1086;&#1076;\&#1055;&#1088;&#1077;&#1079;&#1077;&#1085;&#1090;&#1072;&#1094;&#1080;&#1103;%20&#1087;&#1086;%20&#1086;&#1090;&#1095;&#1077;&#1090;&#1091;%20&#1079;&#1072;%202016%20&#1075;&#1086;&#1076;\&#1044;&#1086;&#1093;&#1086;&#1076;&#1099;%202014-2016%20&#1075;&#1075;.%20(&#1058;&#1072;&#1073;&#1083;&#1080;&#1094;&#1072;,%20&#1076;&#1072;&#1075;&#1088;&#1072;&#1084;&#1084;&#1099;)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6\&#1043;&#1086;&#1076;&#1086;&#1074;&#1086;&#1081;%20&#1086;&#1090;&#1095;&#1077;&#1090;%20&#1085;&#1072;%20&#1044;&#1091;&#1084;&#1091;%20&#1079;&#1072;%202016%20&#1075;&#1086;&#1076;\&#1055;&#1088;&#1077;&#1079;&#1077;&#1085;&#1090;&#1072;&#1094;&#1080;&#1103;%20&#1087;&#1086;%20&#1086;&#1090;&#1095;&#1077;&#1090;&#1091;%20&#1079;&#1072;%202016%20&#1075;&#1086;&#1076;\&#1040;&#1085;&#1072;&#1083;&#1080;&#1079;%20&#1080;&#1089;&#1087;.%20&#1088;&#1072;&#1089;&#1093;.%20&#1095;&#1072;&#1089;&#1090;&#1080;%20&#1073;&#1102;&#1076;&#1078;&#1077;&#1090;&#1072;%202013-2016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6\&#1043;&#1086;&#1076;&#1086;&#1074;&#1086;&#1081;%20&#1086;&#1090;&#1095;&#1077;&#1090;%20&#1085;&#1072;%20&#1044;&#1091;&#1084;&#1091;%20&#1079;&#1072;%202016%20&#1075;&#1086;&#1076;\&#1055;&#1088;&#1077;&#1079;&#1077;&#1085;&#1090;&#1072;&#1094;&#1080;&#1103;%20&#1087;&#1086;%20&#1086;&#1090;&#1095;&#1077;&#1090;&#1091;%20&#1079;&#1072;%202016%20&#1075;&#1086;&#1076;\&#1040;&#1085;&#1072;&#1083;&#1080;&#1079;%20&#1080;&#1089;&#1087;.%20&#1088;&#1072;&#1089;&#1093;.%20&#1095;&#1072;&#1089;&#1090;&#1080;%20&#1073;&#1102;&#1076;&#1078;&#1077;&#1090;&#1072;%202013-201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'свод (4)'!$A$8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'свод (4)'!$B$5:$M$7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Утверждено решением Думы</c:v>
                </c:pt>
                <c:pt idx="4">
                  <c:v>Утверждено решением Думы</c:v>
                </c:pt>
                <c:pt idx="5">
                  <c:v>Утверждено решением Думы</c:v>
                </c:pt>
              </c:strCache>
            </c:strRef>
          </c:cat>
          <c:val>
            <c:numRef>
              <c:f>'свод (4)'!$B$8:$M$8</c:f>
              <c:numCache>
                <c:formatCode>_-* #,##0.00_р_._-;\-* #,##0.00_р_._-;_-* "-"??_р_._-;_-@_-</c:formatCode>
                <c:ptCount val="3"/>
                <c:pt idx="0">
                  <c:v>1826855.6</c:v>
                </c:pt>
                <c:pt idx="1">
                  <c:v>1658366</c:v>
                </c:pt>
                <c:pt idx="2">
                  <c:v>1758840.8</c:v>
                </c:pt>
              </c:numCache>
            </c:numRef>
          </c:val>
        </c:ser>
        <c:ser>
          <c:idx val="1"/>
          <c:order val="1"/>
          <c:tx>
            <c:strRef>
              <c:f>'свод (4)'!$A$9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'свод (4)'!$B$5:$M$7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Утверждено решением Думы</c:v>
                </c:pt>
                <c:pt idx="4">
                  <c:v>Утверждено решением Думы</c:v>
                </c:pt>
                <c:pt idx="5">
                  <c:v>Утверждено решением Думы</c:v>
                </c:pt>
              </c:strCache>
            </c:strRef>
          </c:cat>
          <c:val>
            <c:numRef>
              <c:f>'свод (4)'!$B$9:$M$9</c:f>
              <c:numCache>
                <c:formatCode>_-* #,##0.00_р_._-;\-* #,##0.00_р_._-;_-* "-"??_р_._-;_-@_-</c:formatCode>
                <c:ptCount val="3"/>
                <c:pt idx="0">
                  <c:v>1857419.3</c:v>
                </c:pt>
                <c:pt idx="1">
                  <c:v>1678867.3</c:v>
                </c:pt>
                <c:pt idx="2">
                  <c:v>1784478.9</c:v>
                </c:pt>
              </c:numCache>
            </c:numRef>
          </c:val>
        </c:ser>
        <c:ser>
          <c:idx val="2"/>
          <c:order val="2"/>
          <c:tx>
            <c:strRef>
              <c:f>'свод (4)'!$A$10</c:f>
              <c:strCache>
                <c:ptCount val="1"/>
                <c:pt idx="0">
                  <c:v>Дефицит 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'свод (4)'!$B$5:$M$7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Утверждено решением Думы</c:v>
                </c:pt>
                <c:pt idx="4">
                  <c:v>Утверждено решением Думы</c:v>
                </c:pt>
                <c:pt idx="5">
                  <c:v>Утверждено решением Думы</c:v>
                </c:pt>
              </c:strCache>
            </c:strRef>
          </c:cat>
          <c:val>
            <c:numRef>
              <c:f>'свод (4)'!$B$10:$M$10</c:f>
              <c:numCache>
                <c:formatCode>_-* #,##0.00_р_._-;\-* #,##0.00_р_._-;_-* "-"??_р_._-;_-@_-</c:formatCode>
                <c:ptCount val="3"/>
                <c:pt idx="0">
                  <c:v>30563.7</c:v>
                </c:pt>
                <c:pt idx="1">
                  <c:v>20501.3</c:v>
                </c:pt>
                <c:pt idx="2">
                  <c:v>25638.1</c:v>
                </c:pt>
              </c:numCache>
            </c:numRef>
          </c:val>
        </c:ser>
        <c:axId val="84135936"/>
        <c:axId val="84137472"/>
      </c:barChart>
      <c:catAx>
        <c:axId val="8413593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84137472"/>
        <c:crosses val="autoZero"/>
        <c:auto val="1"/>
        <c:lblAlgn val="ctr"/>
        <c:lblOffset val="100"/>
      </c:catAx>
      <c:valAx>
        <c:axId val="84137472"/>
        <c:scaling>
          <c:orientation val="minMax"/>
        </c:scaling>
        <c:axPos val="l"/>
        <c:majorGridlines/>
        <c:numFmt formatCode="_-* #,##0.00_р_._-;\-* #,##0.00_р_._-;_-* &quot;-&quot;??_р_._-;_-@_-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413593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FFC000"/>
            </a:solidFill>
          </c:spPr>
          <c:cat>
            <c:multiLvlStrRef>
              <c:f>'0100'!$Q$4:$AB$5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'0100'!$Q$6:$AB$6</c:f>
              <c:numCache>
                <c:formatCode>0.0</c:formatCode>
                <c:ptCount val="6"/>
                <c:pt idx="0" formatCode="General">
                  <c:v>111039.8</c:v>
                </c:pt>
                <c:pt idx="1">
                  <c:v>107011</c:v>
                </c:pt>
                <c:pt idx="2" formatCode="0.00">
                  <c:v>154286.20000000001</c:v>
                </c:pt>
                <c:pt idx="3" formatCode="0.00">
                  <c:v>149615</c:v>
                </c:pt>
                <c:pt idx="4" formatCode="0.00">
                  <c:v>128472.8</c:v>
                </c:pt>
                <c:pt idx="5" formatCode="0.00">
                  <c:v>122813.5</c:v>
                </c:pt>
              </c:numCache>
            </c:numRef>
          </c:val>
        </c:ser>
        <c:shape val="cylinder"/>
        <c:axId val="116246784"/>
        <c:axId val="116252672"/>
        <c:axId val="0"/>
      </c:bar3DChart>
      <c:catAx>
        <c:axId val="11624678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252672"/>
        <c:crosses val="autoZero"/>
        <c:auto val="1"/>
        <c:lblAlgn val="ctr"/>
        <c:lblOffset val="100"/>
      </c:catAx>
      <c:valAx>
        <c:axId val="1162526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246784"/>
        <c:crosses val="autoZero"/>
        <c:crossBetween val="between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multiLvlStrRef>
              <c:f>'0300'!$Q$4:$AB$5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'0300'!$Q$6:$AB$6</c:f>
            </c:numRef>
          </c:val>
          <c:shape val="box"/>
        </c:ser>
        <c:ser>
          <c:idx val="1"/>
          <c:order val="1"/>
          <c:cat>
            <c:multiLvlStrRef>
              <c:f>'0300'!$Q$4:$AB$5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'0300'!$Q$7:$AB$7</c:f>
            </c:numRef>
          </c:val>
          <c:shape val="box"/>
        </c:ser>
        <c:ser>
          <c:idx val="2"/>
          <c:order val="2"/>
          <c:spPr>
            <a:solidFill>
              <a:srgbClr val="FF0000"/>
            </a:solidFill>
          </c:spPr>
          <c:cat>
            <c:multiLvlStrRef>
              <c:f>'0300'!$Q$4:$AB$5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'0300'!$Q$8:$AB$8</c:f>
              <c:numCache>
                <c:formatCode>General</c:formatCode>
                <c:ptCount val="6"/>
                <c:pt idx="0">
                  <c:v>9875</c:v>
                </c:pt>
                <c:pt idx="1">
                  <c:v>9102.6</c:v>
                </c:pt>
                <c:pt idx="2" formatCode="0.00">
                  <c:v>41663.199999999997</c:v>
                </c:pt>
                <c:pt idx="3" formatCode="0.00">
                  <c:v>41483.9</c:v>
                </c:pt>
                <c:pt idx="4" formatCode="0.00">
                  <c:v>39764.800000000003</c:v>
                </c:pt>
                <c:pt idx="5" formatCode="0.00">
                  <c:v>39548.5</c:v>
                </c:pt>
              </c:numCache>
            </c:numRef>
          </c:val>
        </c:ser>
        <c:shape val="cylinder"/>
        <c:axId val="116192768"/>
        <c:axId val="116194304"/>
        <c:axId val="0"/>
      </c:bar3DChart>
      <c:catAx>
        <c:axId val="11619276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194304"/>
        <c:crosses val="autoZero"/>
        <c:auto val="1"/>
        <c:lblAlgn val="ctr"/>
        <c:lblOffset val="100"/>
      </c:catAx>
      <c:valAx>
        <c:axId val="1161943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192768"/>
        <c:crosses val="autoZero"/>
        <c:crossBetween val="between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multiLvlStrRef>
              <c:f>'0400'!$Q$4:$AB$5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'0400'!$Q$6:$AB$6</c:f>
            </c:numRef>
          </c:val>
          <c:shape val="box"/>
        </c:ser>
        <c:ser>
          <c:idx val="1"/>
          <c:order val="1"/>
          <c:cat>
            <c:multiLvlStrRef>
              <c:f>'0400'!$Q$4:$AB$5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'0400'!$Q$7:$AB$7</c:f>
            </c:numRef>
          </c:val>
          <c:shape val="box"/>
        </c:ser>
        <c:ser>
          <c:idx val="2"/>
          <c:order val="2"/>
          <c:cat>
            <c:multiLvlStrRef>
              <c:f>'0400'!$Q$4:$AB$5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'0400'!$Q$8:$AB$8</c:f>
            </c:numRef>
          </c:val>
          <c:shape val="box"/>
        </c:ser>
        <c:ser>
          <c:idx val="3"/>
          <c:order val="3"/>
          <c:spPr>
            <a:solidFill>
              <a:srgbClr val="FF66CC"/>
            </a:solidFill>
          </c:spPr>
          <c:cat>
            <c:multiLvlStrRef>
              <c:f>'0400'!$Q$4:$AB$5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'0400'!$Q$9:$AB$9</c:f>
              <c:numCache>
                <c:formatCode>General</c:formatCode>
                <c:ptCount val="6"/>
                <c:pt idx="0">
                  <c:v>121168.8</c:v>
                </c:pt>
                <c:pt idx="1">
                  <c:v>101768.4</c:v>
                </c:pt>
                <c:pt idx="2" formatCode="0.00">
                  <c:v>72770.5</c:v>
                </c:pt>
                <c:pt idx="3" formatCode="0.00">
                  <c:v>68899.899999999994</c:v>
                </c:pt>
                <c:pt idx="4" formatCode="0.00">
                  <c:v>108629.7</c:v>
                </c:pt>
                <c:pt idx="5" formatCode="0.00">
                  <c:v>107686.8</c:v>
                </c:pt>
              </c:numCache>
            </c:numRef>
          </c:val>
        </c:ser>
        <c:shape val="cylinder"/>
        <c:axId val="116648576"/>
        <c:axId val="116392320"/>
        <c:axId val="0"/>
      </c:bar3DChart>
      <c:catAx>
        <c:axId val="11664857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392320"/>
        <c:crosses val="autoZero"/>
        <c:auto val="1"/>
        <c:lblAlgn val="ctr"/>
        <c:lblOffset val="100"/>
      </c:catAx>
      <c:valAx>
        <c:axId val="1163923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648576"/>
        <c:crosses val="autoZero"/>
        <c:crossBetween val="between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multiLvlStrRef>
              <c:f>'0500'!$Q$4:$AC$5</c:f>
              <c:multiLvlStrCache>
                <c:ptCount val="7"/>
                <c:lvl>
                  <c:pt idx="0">
                    <c:v>План</c:v>
                  </c:pt>
                  <c:pt idx="1">
                    <c:v>Факт</c:v>
                  </c:pt>
                  <c:pt idx="3">
                    <c:v>План</c:v>
                  </c:pt>
                  <c:pt idx="4">
                    <c:v>Факт</c:v>
                  </c:pt>
                  <c:pt idx="5">
                    <c:v>План</c:v>
                  </c:pt>
                  <c:pt idx="6">
                    <c:v>Факт</c:v>
                  </c:pt>
                </c:lvl>
                <c:lvl>
                  <c:pt idx="0">
                    <c:v>2014 год</c:v>
                  </c:pt>
                  <c:pt idx="3">
                    <c:v>2015 год</c:v>
                  </c:pt>
                  <c:pt idx="5">
                    <c:v>2016 год</c:v>
                  </c:pt>
                </c:lvl>
              </c:multiLvlStrCache>
            </c:multiLvlStrRef>
          </c:cat>
          <c:val>
            <c:numRef>
              <c:f>'0500'!$Q$6:$AC$6</c:f>
            </c:numRef>
          </c:val>
          <c:shape val="box"/>
        </c:ser>
        <c:ser>
          <c:idx val="1"/>
          <c:order val="1"/>
          <c:cat>
            <c:multiLvlStrRef>
              <c:f>'0500'!$Q$4:$AC$5</c:f>
              <c:multiLvlStrCache>
                <c:ptCount val="7"/>
                <c:lvl>
                  <c:pt idx="0">
                    <c:v>План</c:v>
                  </c:pt>
                  <c:pt idx="1">
                    <c:v>Факт</c:v>
                  </c:pt>
                  <c:pt idx="3">
                    <c:v>План</c:v>
                  </c:pt>
                  <c:pt idx="4">
                    <c:v>Факт</c:v>
                  </c:pt>
                  <c:pt idx="5">
                    <c:v>План</c:v>
                  </c:pt>
                  <c:pt idx="6">
                    <c:v>Факт</c:v>
                  </c:pt>
                </c:lvl>
                <c:lvl>
                  <c:pt idx="0">
                    <c:v>2014 год</c:v>
                  </c:pt>
                  <c:pt idx="3">
                    <c:v>2015 год</c:v>
                  </c:pt>
                  <c:pt idx="5">
                    <c:v>2016 год</c:v>
                  </c:pt>
                </c:lvl>
              </c:multiLvlStrCache>
            </c:multiLvlStrRef>
          </c:cat>
          <c:val>
            <c:numRef>
              <c:f>'0500'!$Q$7:$AC$7</c:f>
            </c:numRef>
          </c:val>
          <c:shape val="box"/>
        </c:ser>
        <c:ser>
          <c:idx val="2"/>
          <c:order val="2"/>
          <c:cat>
            <c:multiLvlStrRef>
              <c:f>'0500'!$Q$4:$AC$5</c:f>
              <c:multiLvlStrCache>
                <c:ptCount val="7"/>
                <c:lvl>
                  <c:pt idx="0">
                    <c:v>План</c:v>
                  </c:pt>
                  <c:pt idx="1">
                    <c:v>Факт</c:v>
                  </c:pt>
                  <c:pt idx="3">
                    <c:v>План</c:v>
                  </c:pt>
                  <c:pt idx="4">
                    <c:v>Факт</c:v>
                  </c:pt>
                  <c:pt idx="5">
                    <c:v>План</c:v>
                  </c:pt>
                  <c:pt idx="6">
                    <c:v>Факт</c:v>
                  </c:pt>
                </c:lvl>
                <c:lvl>
                  <c:pt idx="0">
                    <c:v>2014 год</c:v>
                  </c:pt>
                  <c:pt idx="3">
                    <c:v>2015 год</c:v>
                  </c:pt>
                  <c:pt idx="5">
                    <c:v>2016 год</c:v>
                  </c:pt>
                </c:lvl>
              </c:multiLvlStrCache>
            </c:multiLvlStrRef>
          </c:cat>
          <c:val>
            <c:numRef>
              <c:f>'0500'!$Q$8:$AC$8</c:f>
            </c:numRef>
          </c:val>
          <c:shape val="box"/>
        </c:ser>
        <c:ser>
          <c:idx val="3"/>
          <c:order val="3"/>
          <c:cat>
            <c:multiLvlStrRef>
              <c:f>'0500'!$Q$4:$AC$5</c:f>
              <c:multiLvlStrCache>
                <c:ptCount val="7"/>
                <c:lvl>
                  <c:pt idx="0">
                    <c:v>План</c:v>
                  </c:pt>
                  <c:pt idx="1">
                    <c:v>Факт</c:v>
                  </c:pt>
                  <c:pt idx="3">
                    <c:v>План</c:v>
                  </c:pt>
                  <c:pt idx="4">
                    <c:v>Факт</c:v>
                  </c:pt>
                  <c:pt idx="5">
                    <c:v>План</c:v>
                  </c:pt>
                  <c:pt idx="6">
                    <c:v>Факт</c:v>
                  </c:pt>
                </c:lvl>
                <c:lvl>
                  <c:pt idx="0">
                    <c:v>2014 год</c:v>
                  </c:pt>
                  <c:pt idx="3">
                    <c:v>2015 год</c:v>
                  </c:pt>
                  <c:pt idx="5">
                    <c:v>2016 год</c:v>
                  </c:pt>
                </c:lvl>
              </c:multiLvlStrCache>
            </c:multiLvlStrRef>
          </c:cat>
          <c:val>
            <c:numRef>
              <c:f>'0500'!$Q$9:$AC$9</c:f>
            </c:numRef>
          </c:val>
          <c:shape val="box"/>
        </c:ser>
        <c:ser>
          <c:idx val="4"/>
          <c:order val="4"/>
          <c:spPr>
            <a:solidFill>
              <a:srgbClr val="0000FF"/>
            </a:solidFill>
          </c:spPr>
          <c:cat>
            <c:multiLvlStrRef>
              <c:f>'0500'!$Q$4:$AC$5</c:f>
              <c:multiLvlStrCache>
                <c:ptCount val="7"/>
                <c:lvl>
                  <c:pt idx="0">
                    <c:v>План</c:v>
                  </c:pt>
                  <c:pt idx="1">
                    <c:v>Факт</c:v>
                  </c:pt>
                  <c:pt idx="3">
                    <c:v>План</c:v>
                  </c:pt>
                  <c:pt idx="4">
                    <c:v>Факт</c:v>
                  </c:pt>
                  <c:pt idx="5">
                    <c:v>План</c:v>
                  </c:pt>
                  <c:pt idx="6">
                    <c:v>Факт</c:v>
                  </c:pt>
                </c:lvl>
                <c:lvl>
                  <c:pt idx="0">
                    <c:v>2014 год</c:v>
                  </c:pt>
                  <c:pt idx="3">
                    <c:v>2015 год</c:v>
                  </c:pt>
                  <c:pt idx="5">
                    <c:v>2016 год</c:v>
                  </c:pt>
                </c:lvl>
              </c:multiLvlStrCache>
            </c:multiLvlStrRef>
          </c:cat>
          <c:val>
            <c:numRef>
              <c:f>'0500'!$Q$10:$AC$10</c:f>
              <c:numCache>
                <c:formatCode>General</c:formatCode>
                <c:ptCount val="7"/>
                <c:pt idx="0" formatCode="0.0">
                  <c:v>144843</c:v>
                </c:pt>
                <c:pt idx="1">
                  <c:v>127498.7</c:v>
                </c:pt>
                <c:pt idx="3" formatCode="0.00">
                  <c:v>83226.600000000006</c:v>
                </c:pt>
                <c:pt idx="4" formatCode="0.00">
                  <c:v>81598</c:v>
                </c:pt>
                <c:pt idx="5" formatCode="0.00">
                  <c:v>170733.5</c:v>
                </c:pt>
                <c:pt idx="6" formatCode="0.00">
                  <c:v>164649.5</c:v>
                </c:pt>
              </c:numCache>
            </c:numRef>
          </c:val>
        </c:ser>
        <c:shape val="cylinder"/>
        <c:axId val="116771456"/>
        <c:axId val="116654464"/>
        <c:axId val="0"/>
      </c:bar3DChart>
      <c:catAx>
        <c:axId val="11677145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654464"/>
        <c:crosses val="autoZero"/>
        <c:auto val="1"/>
        <c:lblAlgn val="ctr"/>
        <c:lblOffset val="100"/>
      </c:catAx>
      <c:valAx>
        <c:axId val="116654464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771456"/>
        <c:crosses val="autoZero"/>
        <c:crossBetween val="between"/>
      </c:valAx>
    </c:plotArea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'0500'!$U$26</c:f>
              <c:strCache>
                <c:ptCount val="1"/>
                <c:pt idx="0">
                  <c:v>Структура, в %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dPt>
            <c:idx val="0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dPt>
          <c:dPt>
            <c:idx val="1"/>
            <c:spPr>
              <a:solidFill>
                <a:srgbClr val="FF66CC"/>
              </a:solidFill>
              <a:ln>
                <a:solidFill>
                  <a:srgbClr val="FF0000"/>
                </a:solidFill>
              </a:ln>
            </c:spPr>
          </c:dPt>
          <c:dPt>
            <c:idx val="3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Lbls>
            <c:txPr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multiLvlStrRef>
              <c:f>'0500'!$Q$27:$T$30</c:f>
              <c:multiLvlStrCache>
                <c:ptCount val="4"/>
                <c:lvl>
                  <c:pt idx="0">
                    <c:v>Жилищное хозяйство</c:v>
                  </c:pt>
                  <c:pt idx="1">
                    <c:v>Коммунальное хозяйство</c:v>
                  </c:pt>
                  <c:pt idx="2">
                    <c:v>Благоустройство</c:v>
                  </c:pt>
                  <c:pt idx="3">
                    <c:v>Другие вопросы в области ЖКХ</c:v>
                  </c:pt>
                </c:lvl>
                <c:lvl>
                  <c:pt idx="0">
                    <c:v>0501</c:v>
                  </c:pt>
                  <c:pt idx="1">
                    <c:v>0502</c:v>
                  </c:pt>
                  <c:pt idx="2">
                    <c:v>0503</c:v>
                  </c:pt>
                  <c:pt idx="3">
                    <c:v>0504</c:v>
                  </c:pt>
                </c:lvl>
              </c:multiLvlStrCache>
            </c:multiLvlStrRef>
          </c:cat>
          <c:val>
            <c:numRef>
              <c:f>'0500'!$U$27:$U$30</c:f>
              <c:numCache>
                <c:formatCode>0.0%</c:formatCode>
                <c:ptCount val="4"/>
                <c:pt idx="0">
                  <c:v>0.19651137719823047</c:v>
                </c:pt>
                <c:pt idx="1">
                  <c:v>0.4670035438917215</c:v>
                </c:pt>
                <c:pt idx="2">
                  <c:v>0.24760901187067091</c:v>
                </c:pt>
                <c:pt idx="3">
                  <c:v>8.8876674390144045E-2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939963197585338"/>
          <c:y val="0.11063964556678522"/>
          <c:w val="0.33090346619700856"/>
          <c:h val="0.76483191718693255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multiLvlStrRef>
              <c:f>'0600'!$Q$4:$AB$5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'0600'!$Q$6:$AB$6</c:f>
            </c:numRef>
          </c:val>
          <c:shape val="box"/>
        </c:ser>
        <c:ser>
          <c:idx val="1"/>
          <c:order val="1"/>
          <c:cat>
            <c:multiLvlStrRef>
              <c:f>'0600'!$Q$4:$AB$5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'0600'!$Q$7:$AB$7</c:f>
            </c:numRef>
          </c:val>
          <c:shape val="box"/>
        </c:ser>
        <c:ser>
          <c:idx val="2"/>
          <c:order val="2"/>
          <c:cat>
            <c:multiLvlStrRef>
              <c:f>'0600'!$Q$4:$AB$5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'0600'!$Q$8:$AB$8</c:f>
            </c:numRef>
          </c:val>
          <c:shape val="box"/>
        </c:ser>
        <c:ser>
          <c:idx val="3"/>
          <c:order val="3"/>
          <c:cat>
            <c:multiLvlStrRef>
              <c:f>'0600'!$Q$4:$AB$5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'0600'!$Q$9:$AB$9</c:f>
            </c:numRef>
          </c:val>
          <c:shape val="box"/>
        </c:ser>
        <c:ser>
          <c:idx val="4"/>
          <c:order val="4"/>
          <c:cat>
            <c:multiLvlStrRef>
              <c:f>'0600'!$Q$4:$AB$5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'0600'!$Q$10:$AB$10</c:f>
            </c:numRef>
          </c:val>
          <c:shape val="box"/>
        </c:ser>
        <c:ser>
          <c:idx val="5"/>
          <c:order val="5"/>
          <c:spPr>
            <a:solidFill>
              <a:srgbClr val="FF0000"/>
            </a:solidFill>
          </c:spPr>
          <c:cat>
            <c:multiLvlStrRef>
              <c:f>'0600'!$Q$4:$AB$5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'0600'!$Q$11:$AB$11</c:f>
              <c:numCache>
                <c:formatCode>General</c:formatCode>
                <c:ptCount val="6"/>
                <c:pt idx="0">
                  <c:v>32669.9</c:v>
                </c:pt>
                <c:pt idx="1">
                  <c:v>31856.799999999996</c:v>
                </c:pt>
                <c:pt idx="2" formatCode="0.00">
                  <c:v>1343.7</c:v>
                </c:pt>
                <c:pt idx="3" formatCode="0.00">
                  <c:v>1257.4000000000001</c:v>
                </c:pt>
                <c:pt idx="4" formatCode="0.00">
                  <c:v>1584.1</c:v>
                </c:pt>
                <c:pt idx="5" formatCode="0.00">
                  <c:v>1534.3</c:v>
                </c:pt>
              </c:numCache>
            </c:numRef>
          </c:val>
        </c:ser>
        <c:shape val="cylinder"/>
        <c:axId val="116909568"/>
        <c:axId val="116911104"/>
        <c:axId val="0"/>
      </c:bar3DChart>
      <c:catAx>
        <c:axId val="11690956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911104"/>
        <c:crosses val="autoZero"/>
        <c:auto val="1"/>
        <c:lblAlgn val="ctr"/>
        <c:lblOffset val="100"/>
      </c:catAx>
      <c:valAx>
        <c:axId val="1169111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909568"/>
        <c:crosses val="autoZero"/>
        <c:crossBetween val="between"/>
      </c:valAx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multiLvlStrRef>
              <c:f>'0700'!$Q$4:$AB$5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'0700'!$Q$6:$AB$6</c:f>
            </c:numRef>
          </c:val>
          <c:shape val="box"/>
        </c:ser>
        <c:ser>
          <c:idx val="1"/>
          <c:order val="1"/>
          <c:cat>
            <c:multiLvlStrRef>
              <c:f>'0700'!$Q$4:$AB$5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'0700'!$Q$7:$AB$7</c:f>
            </c:numRef>
          </c:val>
          <c:shape val="box"/>
        </c:ser>
        <c:ser>
          <c:idx val="2"/>
          <c:order val="2"/>
          <c:cat>
            <c:multiLvlStrRef>
              <c:f>'0700'!$Q$4:$AB$5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'0700'!$Q$8:$AB$8</c:f>
            </c:numRef>
          </c:val>
          <c:shape val="box"/>
        </c:ser>
        <c:ser>
          <c:idx val="3"/>
          <c:order val="3"/>
          <c:cat>
            <c:multiLvlStrRef>
              <c:f>'0700'!$Q$4:$AB$5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'0700'!$Q$9:$AB$9</c:f>
            </c:numRef>
          </c:val>
          <c:shape val="box"/>
        </c:ser>
        <c:ser>
          <c:idx val="4"/>
          <c:order val="4"/>
          <c:cat>
            <c:multiLvlStrRef>
              <c:f>'0700'!$Q$4:$AB$5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'0700'!$Q$10:$AB$10</c:f>
            </c:numRef>
          </c:val>
          <c:shape val="box"/>
        </c:ser>
        <c:ser>
          <c:idx val="5"/>
          <c:order val="5"/>
          <c:cat>
            <c:multiLvlStrRef>
              <c:f>'0700'!$Q$4:$AB$5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'0700'!$Q$11:$AB$11</c:f>
            </c:numRef>
          </c:val>
          <c:shape val="box"/>
        </c:ser>
        <c:ser>
          <c:idx val="6"/>
          <c:order val="6"/>
          <c:spPr>
            <a:solidFill>
              <a:srgbClr val="FF66CC"/>
            </a:solidFill>
          </c:spPr>
          <c:cat>
            <c:multiLvlStrRef>
              <c:f>'0700'!$Q$4:$AB$5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'0700'!$Q$12:$AB$12</c:f>
              <c:numCache>
                <c:formatCode>General</c:formatCode>
                <c:ptCount val="6"/>
                <c:pt idx="0">
                  <c:v>1053579.8</c:v>
                </c:pt>
                <c:pt idx="1">
                  <c:v>883683.7</c:v>
                </c:pt>
                <c:pt idx="2" formatCode="0.00">
                  <c:v>946183.9</c:v>
                </c:pt>
                <c:pt idx="3" formatCode="0.00">
                  <c:v>939244.8</c:v>
                </c:pt>
                <c:pt idx="4" formatCode="0.00">
                  <c:v>965383.1</c:v>
                </c:pt>
                <c:pt idx="5" formatCode="0.00">
                  <c:v>954372.7</c:v>
                </c:pt>
              </c:numCache>
            </c:numRef>
          </c:val>
        </c:ser>
        <c:shape val="cylinder"/>
        <c:axId val="117088640"/>
        <c:axId val="117090176"/>
        <c:axId val="0"/>
      </c:bar3DChart>
      <c:catAx>
        <c:axId val="11708864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090176"/>
        <c:crosses val="autoZero"/>
        <c:auto val="1"/>
        <c:lblAlgn val="ctr"/>
        <c:lblOffset val="100"/>
      </c:catAx>
      <c:valAx>
        <c:axId val="1170901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088640"/>
        <c:crosses val="autoZero"/>
        <c:crossBetween val="between"/>
      </c:valAx>
    </c:plotArea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2286730221464942"/>
          <c:y val="0"/>
          <c:w val="0.74254193121706213"/>
          <c:h val="0.84508044938068172"/>
        </c:manualLayout>
      </c:layout>
      <c:pie3DChart>
        <c:varyColors val="1"/>
        <c:ser>
          <c:idx val="1"/>
          <c:order val="1"/>
          <c:explosion val="25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1.1838805520931205E-2"/>
                  <c:y val="-9.8689972923574246E-2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0.15757199912479342"/>
                  <c:y val="-0.12419920570484699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2.9117704423655577E-2"/>
                  <c:y val="8.352897417540923E-4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7.9775990622218712E-2"/>
                  <c:y val="-4.320749661044742E-2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'0700 (2)'!$AF$30:$AF$33</c:f>
              <c:strCache>
                <c:ptCount val="4"/>
                <c:pt idx="0">
                  <c:v>0701 Дошкольное образование</c:v>
                </c:pt>
                <c:pt idx="1">
                  <c:v>0702 Общее образование</c:v>
                </c:pt>
                <c:pt idx="2">
                  <c:v>0707 Молодежная политика</c:v>
                </c:pt>
                <c:pt idx="3">
                  <c:v>0709 Другие вопросы в области образования</c:v>
                </c:pt>
              </c:strCache>
            </c:strRef>
          </c:cat>
          <c:val>
            <c:numRef>
              <c:f>'0700 (2)'!$AH$30:$AH$33</c:f>
              <c:numCache>
                <c:formatCode>0.0%</c:formatCode>
                <c:ptCount val="4"/>
                <c:pt idx="0">
                  <c:v>0.3223834881278575</c:v>
                </c:pt>
                <c:pt idx="1">
                  <c:v>0.60709165297792045</c:v>
                </c:pt>
                <c:pt idx="2">
                  <c:v>3.3099857110330172E-2</c:v>
                </c:pt>
                <c:pt idx="3">
                  <c:v>3.7425001783894359E-2</c:v>
                </c:pt>
              </c:numCache>
            </c:numRef>
          </c:val>
        </c:ser>
        <c:ser>
          <c:idx val="0"/>
          <c:order val="0"/>
          <c:explosion val="25"/>
          <c:cat>
            <c:strRef>
              <c:f>'0700 (2)'!$AF$30:$AF$33</c:f>
              <c:strCache>
                <c:ptCount val="4"/>
                <c:pt idx="0">
                  <c:v>0701 Дошкольное образование</c:v>
                </c:pt>
                <c:pt idx="1">
                  <c:v>0702 Общее образование</c:v>
                </c:pt>
                <c:pt idx="2">
                  <c:v>0707 Молодежная политика</c:v>
                </c:pt>
                <c:pt idx="3">
                  <c:v>0709 Другие вопросы в области образования</c:v>
                </c:pt>
              </c:strCache>
            </c:strRef>
          </c:cat>
          <c:val>
            <c:numRef>
              <c:f>'0700 (2)'!$AG$30:$AG$33</c:f>
            </c:numRef>
          </c:val>
        </c:ser>
      </c:pie3DChart>
    </c:plotArea>
    <c:legend>
      <c:legendPos val="r"/>
      <c:layout>
        <c:manualLayout>
          <c:xMode val="edge"/>
          <c:yMode val="edge"/>
          <c:x val="8.2972129019738619E-2"/>
          <c:y val="0.62825946974999303"/>
          <c:w val="0.90131078058743685"/>
          <c:h val="0.31490563245651576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multiLvlStrRef>
              <c:f>'0800'!$Q$4:$AB$5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 </c:v>
                  </c:pt>
                  <c:pt idx="2">
                    <c:v>План</c:v>
                  </c:pt>
                  <c:pt idx="3">
                    <c:v>Факт </c:v>
                  </c:pt>
                  <c:pt idx="4">
                    <c:v>План</c:v>
                  </c:pt>
                  <c:pt idx="5">
                    <c:v>Факт 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'0800'!$Q$6:$AB$6</c:f>
            </c:numRef>
          </c:val>
          <c:shape val="box"/>
        </c:ser>
        <c:ser>
          <c:idx val="1"/>
          <c:order val="1"/>
          <c:cat>
            <c:multiLvlStrRef>
              <c:f>'0800'!$Q$4:$AB$5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 </c:v>
                  </c:pt>
                  <c:pt idx="2">
                    <c:v>План</c:v>
                  </c:pt>
                  <c:pt idx="3">
                    <c:v>Факт </c:v>
                  </c:pt>
                  <c:pt idx="4">
                    <c:v>План</c:v>
                  </c:pt>
                  <c:pt idx="5">
                    <c:v>Факт 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'0800'!$Q$7:$AB$7</c:f>
            </c:numRef>
          </c:val>
          <c:shape val="box"/>
        </c:ser>
        <c:ser>
          <c:idx val="2"/>
          <c:order val="2"/>
          <c:cat>
            <c:multiLvlStrRef>
              <c:f>'0800'!$Q$4:$AB$5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 </c:v>
                  </c:pt>
                  <c:pt idx="2">
                    <c:v>План</c:v>
                  </c:pt>
                  <c:pt idx="3">
                    <c:v>Факт </c:v>
                  </c:pt>
                  <c:pt idx="4">
                    <c:v>План</c:v>
                  </c:pt>
                  <c:pt idx="5">
                    <c:v>Факт 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'0800'!$Q$8:$AB$8</c:f>
            </c:numRef>
          </c:val>
          <c:shape val="box"/>
        </c:ser>
        <c:ser>
          <c:idx val="3"/>
          <c:order val="3"/>
          <c:cat>
            <c:multiLvlStrRef>
              <c:f>'0800'!$Q$4:$AB$5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 </c:v>
                  </c:pt>
                  <c:pt idx="2">
                    <c:v>План</c:v>
                  </c:pt>
                  <c:pt idx="3">
                    <c:v>Факт </c:v>
                  </c:pt>
                  <c:pt idx="4">
                    <c:v>План</c:v>
                  </c:pt>
                  <c:pt idx="5">
                    <c:v>Факт 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'0800'!$Q$9:$AB$9</c:f>
            </c:numRef>
          </c:val>
          <c:shape val="box"/>
        </c:ser>
        <c:ser>
          <c:idx val="4"/>
          <c:order val="4"/>
          <c:cat>
            <c:multiLvlStrRef>
              <c:f>'0800'!$Q$4:$AB$5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 </c:v>
                  </c:pt>
                  <c:pt idx="2">
                    <c:v>План</c:v>
                  </c:pt>
                  <c:pt idx="3">
                    <c:v>Факт </c:v>
                  </c:pt>
                  <c:pt idx="4">
                    <c:v>План</c:v>
                  </c:pt>
                  <c:pt idx="5">
                    <c:v>Факт 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'0800'!$Q$10:$AB$10</c:f>
            </c:numRef>
          </c:val>
          <c:shape val="box"/>
        </c:ser>
        <c:ser>
          <c:idx val="5"/>
          <c:order val="5"/>
          <c:cat>
            <c:multiLvlStrRef>
              <c:f>'0800'!$Q$4:$AB$5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 </c:v>
                  </c:pt>
                  <c:pt idx="2">
                    <c:v>План</c:v>
                  </c:pt>
                  <c:pt idx="3">
                    <c:v>Факт </c:v>
                  </c:pt>
                  <c:pt idx="4">
                    <c:v>План</c:v>
                  </c:pt>
                  <c:pt idx="5">
                    <c:v>Факт 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'0800'!$Q$11:$AB$11</c:f>
            </c:numRef>
          </c:val>
          <c:shape val="box"/>
        </c:ser>
        <c:ser>
          <c:idx val="6"/>
          <c:order val="6"/>
          <c:cat>
            <c:multiLvlStrRef>
              <c:f>'0800'!$Q$4:$AB$5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 </c:v>
                  </c:pt>
                  <c:pt idx="2">
                    <c:v>План</c:v>
                  </c:pt>
                  <c:pt idx="3">
                    <c:v>Факт </c:v>
                  </c:pt>
                  <c:pt idx="4">
                    <c:v>План</c:v>
                  </c:pt>
                  <c:pt idx="5">
                    <c:v>Факт 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'0800'!$Q$12:$AB$12</c:f>
            </c:numRef>
          </c:val>
          <c:shape val="box"/>
        </c:ser>
        <c:ser>
          <c:idx val="7"/>
          <c:order val="7"/>
          <c:spPr>
            <a:solidFill>
              <a:srgbClr val="FF66CC"/>
            </a:solidFill>
          </c:spPr>
          <c:cat>
            <c:multiLvlStrRef>
              <c:f>'0800'!$Q$4:$AB$5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 </c:v>
                  </c:pt>
                  <c:pt idx="2">
                    <c:v>План</c:v>
                  </c:pt>
                  <c:pt idx="3">
                    <c:v>Факт </c:v>
                  </c:pt>
                  <c:pt idx="4">
                    <c:v>План</c:v>
                  </c:pt>
                  <c:pt idx="5">
                    <c:v>Факт 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'0800'!$Q$13:$AB$13</c:f>
              <c:numCache>
                <c:formatCode>General</c:formatCode>
                <c:ptCount val="6"/>
                <c:pt idx="0">
                  <c:v>103075.3</c:v>
                </c:pt>
                <c:pt idx="1">
                  <c:v>103058.8</c:v>
                </c:pt>
                <c:pt idx="2" formatCode="0.00">
                  <c:v>100174.39999999999</c:v>
                </c:pt>
                <c:pt idx="3" formatCode="0.00">
                  <c:v>100166</c:v>
                </c:pt>
                <c:pt idx="4" formatCode="0.00">
                  <c:v>102263.6</c:v>
                </c:pt>
                <c:pt idx="5" formatCode="0.00">
                  <c:v>102244.7</c:v>
                </c:pt>
              </c:numCache>
            </c:numRef>
          </c:val>
        </c:ser>
        <c:shape val="cylinder"/>
        <c:axId val="117582848"/>
        <c:axId val="117592832"/>
        <c:axId val="0"/>
      </c:bar3DChart>
      <c:catAx>
        <c:axId val="11758284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592832"/>
        <c:crosses val="autoZero"/>
        <c:auto val="1"/>
        <c:lblAlgn val="ctr"/>
        <c:lblOffset val="100"/>
      </c:catAx>
      <c:valAx>
        <c:axId val="1175928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582848"/>
        <c:crosses val="autoZero"/>
        <c:crossBetween val="between"/>
      </c:valAx>
    </c:plotArea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multiLvlStrRef>
              <c:f>'1000'!$Q$4:$AB$5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'1000'!$Q$6:$AB$6</c:f>
            </c:numRef>
          </c:val>
          <c:shape val="box"/>
        </c:ser>
        <c:ser>
          <c:idx val="1"/>
          <c:order val="1"/>
          <c:cat>
            <c:multiLvlStrRef>
              <c:f>'1000'!$Q$4:$AB$5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'1000'!$Q$7:$AB$7</c:f>
            </c:numRef>
          </c:val>
          <c:shape val="box"/>
        </c:ser>
        <c:ser>
          <c:idx val="2"/>
          <c:order val="2"/>
          <c:cat>
            <c:multiLvlStrRef>
              <c:f>'1000'!$Q$4:$AB$5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'1000'!$Q$8:$AB$8</c:f>
            </c:numRef>
          </c:val>
          <c:shape val="box"/>
        </c:ser>
        <c:ser>
          <c:idx val="3"/>
          <c:order val="3"/>
          <c:cat>
            <c:multiLvlStrRef>
              <c:f>'1000'!$Q$4:$AB$5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'1000'!$Q$9:$AB$9</c:f>
            </c:numRef>
          </c:val>
          <c:shape val="box"/>
        </c:ser>
        <c:ser>
          <c:idx val="4"/>
          <c:order val="4"/>
          <c:cat>
            <c:multiLvlStrRef>
              <c:f>'1000'!$Q$4:$AB$5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'1000'!$Q$10:$AB$10</c:f>
            </c:numRef>
          </c:val>
          <c:shape val="box"/>
        </c:ser>
        <c:ser>
          <c:idx val="5"/>
          <c:order val="5"/>
          <c:cat>
            <c:multiLvlStrRef>
              <c:f>'1000'!$Q$4:$AB$5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'1000'!$Q$11:$AB$11</c:f>
            </c:numRef>
          </c:val>
          <c:shape val="box"/>
        </c:ser>
        <c:ser>
          <c:idx val="6"/>
          <c:order val="6"/>
          <c:cat>
            <c:multiLvlStrRef>
              <c:f>'1000'!$Q$4:$AB$5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'1000'!$Q$12:$AB$12</c:f>
            </c:numRef>
          </c:val>
          <c:shape val="box"/>
        </c:ser>
        <c:ser>
          <c:idx val="7"/>
          <c:order val="7"/>
          <c:cat>
            <c:multiLvlStrRef>
              <c:f>'1000'!$Q$4:$AB$5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'1000'!$Q$13:$AB$13</c:f>
            </c:numRef>
          </c:val>
          <c:shape val="box"/>
        </c:ser>
        <c:ser>
          <c:idx val="8"/>
          <c:order val="8"/>
          <c:cat>
            <c:multiLvlStrRef>
              <c:f>'1000'!$Q$4:$AB$5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'1000'!$Q$14:$AB$14</c:f>
            </c:numRef>
          </c:val>
          <c:shape val="box"/>
        </c:ser>
        <c:ser>
          <c:idx val="9"/>
          <c:order val="9"/>
          <c:spPr>
            <a:solidFill>
              <a:srgbClr val="FF66CC"/>
            </a:solidFill>
          </c:spPr>
          <c:cat>
            <c:multiLvlStrRef>
              <c:f>'1000'!$Q$4:$AB$5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'1000'!$Q$15:$AB$15</c:f>
              <c:numCache>
                <c:formatCode>General</c:formatCode>
                <c:ptCount val="6"/>
                <c:pt idx="0">
                  <c:v>255836.79999999999</c:v>
                </c:pt>
                <c:pt idx="1">
                  <c:v>208223.5</c:v>
                </c:pt>
                <c:pt idx="2" formatCode="0.00">
                  <c:v>255383</c:v>
                </c:pt>
                <c:pt idx="3" formatCode="0.00">
                  <c:v>210545.2</c:v>
                </c:pt>
                <c:pt idx="4" formatCode="0.00">
                  <c:v>268377.90000000002</c:v>
                </c:pt>
                <c:pt idx="5" formatCode="0.00">
                  <c:v>233894.9</c:v>
                </c:pt>
              </c:numCache>
            </c:numRef>
          </c:val>
        </c:ser>
        <c:shape val="cylinder"/>
        <c:axId val="117818112"/>
        <c:axId val="117819648"/>
        <c:axId val="0"/>
      </c:bar3DChart>
      <c:catAx>
        <c:axId val="11781811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819648"/>
        <c:crosses val="autoZero"/>
        <c:auto val="1"/>
        <c:lblAlgn val="ctr"/>
        <c:lblOffset val="100"/>
      </c:catAx>
      <c:valAx>
        <c:axId val="1178196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818112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'Исп. 2012-2014 (диаграммы)'!$E$17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'Исп. 2012-2014 (диаграммы)'!$D$18:$D$20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'Исп. 2012-2014 (диаграммы)'!$E$18:$E$20</c:f>
              <c:numCache>
                <c:formatCode>General</c:formatCode>
                <c:ptCount val="3"/>
                <c:pt idx="0">
                  <c:v>1826856</c:v>
                </c:pt>
                <c:pt idx="1">
                  <c:v>1658366</c:v>
                </c:pt>
                <c:pt idx="2" formatCode="0">
                  <c:v>1758840.8</c:v>
                </c:pt>
              </c:numCache>
            </c:numRef>
          </c:val>
        </c:ser>
        <c:ser>
          <c:idx val="1"/>
          <c:order val="1"/>
          <c:tx>
            <c:strRef>
              <c:f>'Исп. 2012-2014 (диаграммы)'!$F$17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'Исп. 2012-2014 (диаграммы)'!$D$18:$D$20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'Исп. 2012-2014 (диаграммы)'!$F$18:$F$20</c:f>
              <c:numCache>
                <c:formatCode>General</c:formatCode>
                <c:ptCount val="3"/>
                <c:pt idx="0">
                  <c:v>1593822</c:v>
                </c:pt>
                <c:pt idx="1">
                  <c:v>1608182.3</c:v>
                </c:pt>
                <c:pt idx="2" formatCode="0">
                  <c:v>1731236.9</c:v>
                </c:pt>
              </c:numCache>
            </c:numRef>
          </c:val>
        </c:ser>
        <c:shape val="cylinder"/>
        <c:axId val="96438144"/>
        <c:axId val="96439680"/>
        <c:axId val="0"/>
      </c:bar3DChart>
      <c:catAx>
        <c:axId val="96438144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439680"/>
        <c:crosses val="autoZero"/>
        <c:auto val="1"/>
        <c:lblAlgn val="ctr"/>
        <c:lblOffset val="100"/>
      </c:catAx>
      <c:valAx>
        <c:axId val="964396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43814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/>
          </a:pPr>
          <a:endParaRPr lang="ru-RU"/>
        </a:p>
      </c:txPr>
    </c:legend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6830796150481189"/>
          <c:y val="7.4548702245552642E-2"/>
          <c:w val="0.65752668416448079"/>
          <c:h val="0.57220654709827934"/>
        </c:manualLayout>
      </c:layout>
      <c:bar3DChart>
        <c:barDir val="col"/>
        <c:grouping val="clustered"/>
        <c:ser>
          <c:idx val="0"/>
          <c:order val="0"/>
          <c:tx>
            <c:strRef>
              <c:f>'1000'!$AH$31</c:f>
              <c:strCache>
                <c:ptCount val="1"/>
                <c:pt idx="0">
                  <c:v>Подр. </c:v>
                </c:pt>
              </c:strCache>
            </c:strRef>
          </c:tx>
          <c:cat>
            <c:strRef>
              <c:f>'1000'!$AG$32:$AG$35</c:f>
              <c:strCache>
                <c:ptCount val="3"/>
                <c:pt idx="0">
                  <c:v>      Пенсионное обеспечение </c:v>
                </c:pt>
                <c:pt idx="1">
                  <c:v>      Социальное обеспечение населения </c:v>
                </c:pt>
                <c:pt idx="2">
                  <c:v>      Другие вопросы в области социальной политики </c:v>
                </c:pt>
              </c:strCache>
            </c:strRef>
          </c:cat>
          <c:val>
            <c:numRef>
              <c:f>'1000'!$AH$32:$AH$35</c:f>
            </c:numRef>
          </c:val>
          <c:shape val="box"/>
        </c:ser>
        <c:ser>
          <c:idx val="1"/>
          <c:order val="1"/>
          <c:tx>
            <c:strRef>
              <c:f>'1000'!$AI$31</c:f>
              <c:strCache>
                <c:ptCount val="1"/>
                <c:pt idx="0">
                  <c:v>План 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'1000'!$AG$32:$AG$35</c:f>
              <c:strCache>
                <c:ptCount val="3"/>
                <c:pt idx="0">
                  <c:v>      Пенсионное обеспечение </c:v>
                </c:pt>
                <c:pt idx="1">
                  <c:v>      Социальное обеспечение населения </c:v>
                </c:pt>
                <c:pt idx="2">
                  <c:v>      Другие вопросы в области социальной политики </c:v>
                </c:pt>
              </c:strCache>
            </c:strRef>
          </c:cat>
          <c:val>
            <c:numRef>
              <c:f>'1000'!$AI$32:$AI$35</c:f>
              <c:numCache>
                <c:formatCode>#,##0.00</c:formatCode>
                <c:ptCount val="3"/>
                <c:pt idx="0">
                  <c:v>7774.2</c:v>
                </c:pt>
                <c:pt idx="1">
                  <c:v>260142.7</c:v>
                </c:pt>
                <c:pt idx="2" formatCode="General">
                  <c:v>461</c:v>
                </c:pt>
              </c:numCache>
            </c:numRef>
          </c:val>
        </c:ser>
        <c:ser>
          <c:idx val="2"/>
          <c:order val="2"/>
          <c:tx>
            <c:strRef>
              <c:f>'1000'!$AJ$31</c:f>
              <c:strCache>
                <c:ptCount val="1"/>
                <c:pt idx="0">
                  <c:v>Факт 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'1000'!$AG$32:$AG$35</c:f>
              <c:strCache>
                <c:ptCount val="3"/>
                <c:pt idx="0">
                  <c:v>      Пенсионное обеспечение </c:v>
                </c:pt>
                <c:pt idx="1">
                  <c:v>      Социальное обеспечение населения </c:v>
                </c:pt>
                <c:pt idx="2">
                  <c:v>      Другие вопросы в области социальной политики </c:v>
                </c:pt>
              </c:strCache>
            </c:strRef>
          </c:cat>
          <c:val>
            <c:numRef>
              <c:f>'1000'!$AJ$32:$AJ$35</c:f>
              <c:numCache>
                <c:formatCode>#,##0.00</c:formatCode>
                <c:ptCount val="3"/>
                <c:pt idx="0">
                  <c:v>7553.4</c:v>
                </c:pt>
                <c:pt idx="1">
                  <c:v>225880.5</c:v>
                </c:pt>
                <c:pt idx="2" formatCode="General">
                  <c:v>461</c:v>
                </c:pt>
              </c:numCache>
            </c:numRef>
          </c:val>
        </c:ser>
        <c:shape val="cone"/>
        <c:axId val="119127040"/>
        <c:axId val="119128832"/>
        <c:axId val="0"/>
      </c:bar3DChart>
      <c:catAx>
        <c:axId val="11912704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128832"/>
        <c:crossesAt val="0"/>
        <c:auto val="1"/>
        <c:lblAlgn val="ctr"/>
        <c:lblOffset val="100"/>
      </c:catAx>
      <c:valAx>
        <c:axId val="119128832"/>
        <c:scaling>
          <c:orientation val="minMax"/>
        </c:scaling>
        <c:axPos val="l"/>
        <c:majorGridlines/>
        <c:minorGridlines/>
        <c:numFmt formatCode="#,##0.00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127040"/>
        <c:crosses val="autoZero"/>
        <c:crossBetween val="between"/>
        <c:majorUnit val="50000"/>
      </c:valAx>
    </c:plotArea>
    <c:legend>
      <c:legendPos val="r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multiLvlStrRef>
              <c:f>'1100'!$Q$4:$AB$5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'1100'!$Q$6:$AB$6</c:f>
            </c:numRef>
          </c:val>
        </c:ser>
        <c:ser>
          <c:idx val="1"/>
          <c:order val="1"/>
          <c:cat>
            <c:multiLvlStrRef>
              <c:f>'1100'!$Q$4:$AB$5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'1100'!$Q$7:$AB$7</c:f>
            </c:numRef>
          </c:val>
        </c:ser>
        <c:ser>
          <c:idx val="2"/>
          <c:order val="2"/>
          <c:cat>
            <c:multiLvlStrRef>
              <c:f>'1100'!$Q$4:$AB$5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'1100'!$Q$8:$AB$8</c:f>
            </c:numRef>
          </c:val>
        </c:ser>
        <c:ser>
          <c:idx val="3"/>
          <c:order val="3"/>
          <c:cat>
            <c:multiLvlStrRef>
              <c:f>'1100'!$Q$4:$AB$5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'1100'!$Q$9:$AB$9</c:f>
            </c:numRef>
          </c:val>
        </c:ser>
        <c:ser>
          <c:idx val="4"/>
          <c:order val="4"/>
          <c:cat>
            <c:multiLvlStrRef>
              <c:f>'1100'!$Q$4:$AB$5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'1100'!$Q$10:$AB$10</c:f>
            </c:numRef>
          </c:val>
        </c:ser>
        <c:ser>
          <c:idx val="5"/>
          <c:order val="5"/>
          <c:cat>
            <c:multiLvlStrRef>
              <c:f>'1100'!$Q$4:$AB$5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'1100'!$Q$11:$AB$11</c:f>
            </c:numRef>
          </c:val>
        </c:ser>
        <c:ser>
          <c:idx val="6"/>
          <c:order val="6"/>
          <c:cat>
            <c:multiLvlStrRef>
              <c:f>'1100'!$Q$4:$AB$5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'1100'!$Q$12:$AB$12</c:f>
            </c:numRef>
          </c:val>
        </c:ser>
        <c:ser>
          <c:idx val="7"/>
          <c:order val="7"/>
          <c:cat>
            <c:multiLvlStrRef>
              <c:f>'1100'!$Q$4:$AB$5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'1100'!$Q$13:$AB$13</c:f>
            </c:numRef>
          </c:val>
        </c:ser>
        <c:ser>
          <c:idx val="8"/>
          <c:order val="8"/>
          <c:cat>
            <c:multiLvlStrRef>
              <c:f>'1100'!$Q$4:$AB$5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'1100'!$Q$14:$AB$14</c:f>
            </c:numRef>
          </c:val>
        </c:ser>
        <c:ser>
          <c:idx val="9"/>
          <c:order val="9"/>
          <c:cat>
            <c:multiLvlStrRef>
              <c:f>'1100'!$Q$4:$AB$5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'1100'!$Q$15:$AB$15</c:f>
            </c:numRef>
          </c:val>
        </c:ser>
        <c:ser>
          <c:idx val="10"/>
          <c:order val="10"/>
          <c:spPr>
            <a:solidFill>
              <a:srgbClr val="FF0000"/>
            </a:solidFill>
          </c:spPr>
          <c:cat>
            <c:multiLvlStrRef>
              <c:f>'1100'!$Q$4:$AB$5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'1100'!$Q$16:$AB$16</c:f>
              <c:numCache>
                <c:formatCode>General</c:formatCode>
                <c:ptCount val="6"/>
                <c:pt idx="0">
                  <c:v>20440.5</c:v>
                </c:pt>
                <c:pt idx="1">
                  <c:v>20297.900000000001</c:v>
                </c:pt>
                <c:pt idx="2" formatCode="0.00">
                  <c:v>18965.2</c:v>
                </c:pt>
                <c:pt idx="3" formatCode="0.00">
                  <c:v>18958.2</c:v>
                </c:pt>
                <c:pt idx="4" formatCode="0.00">
                  <c:v>18166.3</c:v>
                </c:pt>
                <c:pt idx="5" formatCode="0.00">
                  <c:v>16954.8</c:v>
                </c:pt>
              </c:numCache>
            </c:numRef>
          </c:val>
        </c:ser>
        <c:shape val="box"/>
        <c:axId val="119478528"/>
        <c:axId val="119484416"/>
        <c:axId val="0"/>
      </c:bar3DChart>
      <c:catAx>
        <c:axId val="11947852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484416"/>
        <c:crosses val="autoZero"/>
        <c:auto val="1"/>
        <c:lblAlgn val="ctr"/>
        <c:lblOffset val="100"/>
      </c:catAx>
      <c:valAx>
        <c:axId val="1194844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478528"/>
        <c:crosses val="autoZero"/>
        <c:crossBetween val="between"/>
      </c:valAx>
    </c:plotArea>
    <c:plotVisOnly val="1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multiLvlStrRef>
              <c:f>'1200'!$Q$4:$AB$5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'1200'!$Q$6:$AB$6</c:f>
            </c:numRef>
          </c:val>
          <c:shape val="box"/>
        </c:ser>
        <c:ser>
          <c:idx val="1"/>
          <c:order val="1"/>
          <c:cat>
            <c:multiLvlStrRef>
              <c:f>'1200'!$Q$4:$AB$5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'1200'!$Q$7:$AB$7</c:f>
            </c:numRef>
          </c:val>
          <c:shape val="box"/>
        </c:ser>
        <c:ser>
          <c:idx val="2"/>
          <c:order val="2"/>
          <c:cat>
            <c:multiLvlStrRef>
              <c:f>'1200'!$Q$4:$AB$5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'1200'!$Q$8:$AB$8</c:f>
            </c:numRef>
          </c:val>
          <c:shape val="box"/>
        </c:ser>
        <c:ser>
          <c:idx val="3"/>
          <c:order val="3"/>
          <c:cat>
            <c:multiLvlStrRef>
              <c:f>'1200'!$Q$4:$AB$5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'1200'!$Q$9:$AB$9</c:f>
            </c:numRef>
          </c:val>
          <c:shape val="box"/>
        </c:ser>
        <c:ser>
          <c:idx val="4"/>
          <c:order val="4"/>
          <c:cat>
            <c:multiLvlStrRef>
              <c:f>'1200'!$Q$4:$AB$5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'1200'!$Q$10:$AB$10</c:f>
            </c:numRef>
          </c:val>
          <c:shape val="box"/>
        </c:ser>
        <c:ser>
          <c:idx val="5"/>
          <c:order val="5"/>
          <c:cat>
            <c:multiLvlStrRef>
              <c:f>'1200'!$Q$4:$AB$5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'1200'!$Q$11:$AB$11</c:f>
            </c:numRef>
          </c:val>
          <c:shape val="box"/>
        </c:ser>
        <c:ser>
          <c:idx val="6"/>
          <c:order val="6"/>
          <c:cat>
            <c:multiLvlStrRef>
              <c:f>'1200'!$Q$4:$AB$5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'1200'!$Q$12:$AB$12</c:f>
            </c:numRef>
          </c:val>
          <c:shape val="box"/>
        </c:ser>
        <c:ser>
          <c:idx val="7"/>
          <c:order val="7"/>
          <c:cat>
            <c:multiLvlStrRef>
              <c:f>'1200'!$Q$4:$AB$5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'1200'!$Q$13:$AB$13</c:f>
            </c:numRef>
          </c:val>
          <c:shape val="box"/>
        </c:ser>
        <c:ser>
          <c:idx val="8"/>
          <c:order val="8"/>
          <c:cat>
            <c:multiLvlStrRef>
              <c:f>'1200'!$Q$4:$AB$5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'1200'!$Q$14:$AB$14</c:f>
            </c:numRef>
          </c:val>
          <c:shape val="box"/>
        </c:ser>
        <c:ser>
          <c:idx val="9"/>
          <c:order val="9"/>
          <c:cat>
            <c:multiLvlStrRef>
              <c:f>'1200'!$Q$4:$AB$5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'1200'!$Q$15:$AB$15</c:f>
            </c:numRef>
          </c:val>
          <c:shape val="box"/>
        </c:ser>
        <c:ser>
          <c:idx val="10"/>
          <c:order val="10"/>
          <c:cat>
            <c:multiLvlStrRef>
              <c:f>'1200'!$Q$4:$AB$5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'1200'!$Q$16:$AB$16</c:f>
            </c:numRef>
          </c:val>
          <c:shape val="box"/>
        </c:ser>
        <c:ser>
          <c:idx val="11"/>
          <c:order val="11"/>
          <c:spPr>
            <a:solidFill>
              <a:srgbClr val="0000FF"/>
            </a:solidFill>
          </c:spPr>
          <c:cat>
            <c:multiLvlStrRef>
              <c:f>'1200'!$Q$4:$AB$5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2014 год</c:v>
                  </c:pt>
                  <c:pt idx="2">
                    <c:v>2015 год</c:v>
                  </c:pt>
                  <c:pt idx="4">
                    <c:v>2016 год</c:v>
                  </c:pt>
                </c:lvl>
              </c:multiLvlStrCache>
            </c:multiLvlStrRef>
          </c:cat>
          <c:val>
            <c:numRef>
              <c:f>'1200'!$Q$17:$AB$17</c:f>
              <c:numCache>
                <c:formatCode>General</c:formatCode>
                <c:ptCount val="6"/>
                <c:pt idx="0">
                  <c:v>2178.6999999999998</c:v>
                </c:pt>
                <c:pt idx="1">
                  <c:v>2178.6999999999998</c:v>
                </c:pt>
                <c:pt idx="2" formatCode="0.00">
                  <c:v>2236.8000000000002</c:v>
                </c:pt>
                <c:pt idx="3" formatCode="0.00">
                  <c:v>2236.8000000000002</c:v>
                </c:pt>
                <c:pt idx="4" formatCode="0.00">
                  <c:v>2179</c:v>
                </c:pt>
                <c:pt idx="5" formatCode="0.00">
                  <c:v>2179</c:v>
                </c:pt>
              </c:numCache>
            </c:numRef>
          </c:val>
        </c:ser>
        <c:shape val="cylinder"/>
        <c:axId val="119670272"/>
        <c:axId val="119671808"/>
        <c:axId val="0"/>
      </c:bar3DChart>
      <c:catAx>
        <c:axId val="11967027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671808"/>
        <c:crosses val="autoZero"/>
        <c:auto val="1"/>
        <c:lblAlgn val="ctr"/>
        <c:lblOffset val="100"/>
      </c:catAx>
      <c:valAx>
        <c:axId val="1196718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670272"/>
        <c:crosses val="autoZero"/>
        <c:crossBetween val="between"/>
      </c:valAx>
    </c:plotArea>
    <c:plotVisOnly val="1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'без учета счетов бюджета'!$G$6</c:f>
              <c:strCache>
                <c:ptCount val="1"/>
              </c:strCache>
            </c:strRef>
          </c:tx>
          <c:cat>
            <c:strRef>
              <c:f>'без учета счетов бюджета'!$A$7:$F$213</c:f>
              <c:strCache>
                <c:ptCount val="6"/>
                <c:pt idx="1">
                  <c:v>      Муниципальная программа "Развитие Артемовского городского округа на период до 2020 года"</c:v>
                </c:pt>
                <c:pt idx="2">
                  <c:v>      Муниципальная программа "Управление муниципальным имуществом и земельными ресурсами Артемовского городского округа на 2015-2020 годы"</c:v>
                </c:pt>
                <c:pt idx="3">
                  <c:v>      Муниципальная программа "Развитие культуры на территории Артемовского городского округа до 2020 года"</c:v>
                </c:pt>
                <c:pt idx="4">
                  <c:v>      Муниципальная программа "Развитие системы образования Артемовского городского округа на период 2015-2020 годов"</c:v>
                </c:pt>
                <c:pt idx="5">
                  <c:v>      Муниципальная программа "Управление муниципальными финансами Артемовского городского округа до 2020 года"</c:v>
                </c:pt>
              </c:strCache>
            </c:strRef>
          </c:cat>
          <c:val>
            <c:numRef>
              <c:f>'без учета счетов бюджета'!$G$7:$G$213</c:f>
            </c:numRef>
          </c:val>
        </c:ser>
        <c:ser>
          <c:idx val="1"/>
          <c:order val="1"/>
          <c:tx>
            <c:strRef>
              <c:f>'без учета счетов бюджета'!$H$6</c:f>
              <c:strCache>
                <c:ptCount val="1"/>
              </c:strCache>
            </c:strRef>
          </c:tx>
          <c:cat>
            <c:strRef>
              <c:f>'без учета счетов бюджета'!$A$7:$F$213</c:f>
              <c:strCache>
                <c:ptCount val="6"/>
                <c:pt idx="1">
                  <c:v>      Муниципальная программа "Развитие Артемовского городского округа на период до 2020 года"</c:v>
                </c:pt>
                <c:pt idx="2">
                  <c:v>      Муниципальная программа "Управление муниципальным имуществом и земельными ресурсами Артемовского городского округа на 2015-2020 годы"</c:v>
                </c:pt>
                <c:pt idx="3">
                  <c:v>      Муниципальная программа "Развитие культуры на территории Артемовского городского округа до 2020 года"</c:v>
                </c:pt>
                <c:pt idx="4">
                  <c:v>      Муниципальная программа "Развитие системы образования Артемовского городского округа на период 2015-2020 годов"</c:v>
                </c:pt>
                <c:pt idx="5">
                  <c:v>      Муниципальная программа "Управление муниципальными финансами Артемовского городского округа до 2020 года"</c:v>
                </c:pt>
              </c:strCache>
            </c:strRef>
          </c:cat>
          <c:val>
            <c:numRef>
              <c:f>'без учета счетов бюджета'!$H$7:$H$213</c:f>
            </c:numRef>
          </c:val>
        </c:ser>
        <c:ser>
          <c:idx val="2"/>
          <c:order val="2"/>
          <c:tx>
            <c:strRef>
              <c:f>'без учета счетов бюджета'!$I$6</c:f>
              <c:strCache>
                <c:ptCount val="1"/>
              </c:strCache>
            </c:strRef>
          </c:tx>
          <c:cat>
            <c:strRef>
              <c:f>'без учета счетов бюджета'!$A$7:$F$213</c:f>
              <c:strCache>
                <c:ptCount val="6"/>
                <c:pt idx="1">
                  <c:v>      Муниципальная программа "Развитие Артемовского городского округа на период до 2020 года"</c:v>
                </c:pt>
                <c:pt idx="2">
                  <c:v>      Муниципальная программа "Управление муниципальным имуществом и земельными ресурсами Артемовского городского округа на 2015-2020 годы"</c:v>
                </c:pt>
                <c:pt idx="3">
                  <c:v>      Муниципальная программа "Развитие культуры на территории Артемовского городского округа до 2020 года"</c:v>
                </c:pt>
                <c:pt idx="4">
                  <c:v>      Муниципальная программа "Развитие системы образования Артемовского городского округа на период 2015-2020 годов"</c:v>
                </c:pt>
                <c:pt idx="5">
                  <c:v>      Муниципальная программа "Управление муниципальными финансами Артемовского городского округа до 2020 года"</c:v>
                </c:pt>
              </c:strCache>
            </c:strRef>
          </c:cat>
          <c:val>
            <c:numRef>
              <c:f>'без учета счетов бюджета'!$I$7:$I$213</c:f>
            </c:numRef>
          </c:val>
        </c:ser>
        <c:ser>
          <c:idx val="3"/>
          <c:order val="3"/>
          <c:tx>
            <c:strRef>
              <c:f>'без учета счетов бюджета'!$J$6</c:f>
              <c:strCache>
                <c:ptCount val="1"/>
              </c:strCache>
            </c:strRef>
          </c:tx>
          <c:cat>
            <c:strRef>
              <c:f>'без учета счетов бюджета'!$A$7:$F$213</c:f>
              <c:strCache>
                <c:ptCount val="6"/>
                <c:pt idx="1">
                  <c:v>      Муниципальная программа "Развитие Артемовского городского округа на период до 2020 года"</c:v>
                </c:pt>
                <c:pt idx="2">
                  <c:v>      Муниципальная программа "Управление муниципальным имуществом и земельными ресурсами Артемовского городского округа на 2015-2020 годы"</c:v>
                </c:pt>
                <c:pt idx="3">
                  <c:v>      Муниципальная программа "Развитие культуры на территории Артемовского городского округа до 2020 года"</c:v>
                </c:pt>
                <c:pt idx="4">
                  <c:v>      Муниципальная программа "Развитие системы образования Артемовского городского округа на период 2015-2020 годов"</c:v>
                </c:pt>
                <c:pt idx="5">
                  <c:v>      Муниципальная программа "Управление муниципальными финансами Артемовского городского округа до 2020 года"</c:v>
                </c:pt>
              </c:strCache>
            </c:strRef>
          </c:cat>
          <c:val>
            <c:numRef>
              <c:f>'без учета счетов бюджета'!$J$7:$J$213</c:f>
            </c:numRef>
          </c:val>
        </c:ser>
        <c:ser>
          <c:idx val="4"/>
          <c:order val="4"/>
          <c:tx>
            <c:strRef>
              <c:f>'без учета счетов бюджета'!$K$6</c:f>
              <c:strCache>
                <c:ptCount val="1"/>
              </c:strCache>
            </c:strRef>
          </c:tx>
          <c:cat>
            <c:strRef>
              <c:f>'без учета счетов бюджета'!$A$7:$F$213</c:f>
              <c:strCache>
                <c:ptCount val="6"/>
                <c:pt idx="1">
                  <c:v>      Муниципальная программа "Развитие Артемовского городского округа на период до 2020 года"</c:v>
                </c:pt>
                <c:pt idx="2">
                  <c:v>      Муниципальная программа "Управление муниципальным имуществом и земельными ресурсами Артемовского городского округа на 2015-2020 годы"</c:v>
                </c:pt>
                <c:pt idx="3">
                  <c:v>      Муниципальная программа "Развитие культуры на территории Артемовского городского округа до 2020 года"</c:v>
                </c:pt>
                <c:pt idx="4">
                  <c:v>      Муниципальная программа "Развитие системы образования Артемовского городского округа на период 2015-2020 годов"</c:v>
                </c:pt>
                <c:pt idx="5">
                  <c:v>      Муниципальная программа "Управление муниципальными финансами Артемовского городского округа до 2020 года"</c:v>
                </c:pt>
              </c:strCache>
            </c:strRef>
          </c:cat>
          <c:val>
            <c:numRef>
              <c:f>'без учета счетов бюджета'!$K$7:$K$213</c:f>
            </c:numRef>
          </c:val>
        </c:ser>
        <c:ser>
          <c:idx val="5"/>
          <c:order val="5"/>
          <c:tx>
            <c:strRef>
              <c:f>'без учета счетов бюджета'!$L$6</c:f>
              <c:strCache>
                <c:ptCount val="1"/>
                <c:pt idx="0">
                  <c:v>Первоначальная роспись/план</c:v>
                </c:pt>
              </c:strCache>
            </c:strRef>
          </c:tx>
          <c:cat>
            <c:strRef>
              <c:f>'без учета счетов бюджета'!$A$7:$F$213</c:f>
              <c:strCache>
                <c:ptCount val="6"/>
                <c:pt idx="1">
                  <c:v>      Муниципальная программа "Развитие Артемовского городского округа на период до 2020 года"</c:v>
                </c:pt>
                <c:pt idx="2">
                  <c:v>      Муниципальная программа "Управление муниципальным имуществом и земельными ресурсами Артемовского городского округа на 2015-2020 годы"</c:v>
                </c:pt>
                <c:pt idx="3">
                  <c:v>      Муниципальная программа "Развитие культуры на территории Артемовского городского округа до 2020 года"</c:v>
                </c:pt>
                <c:pt idx="4">
                  <c:v>      Муниципальная программа "Развитие системы образования Артемовского городского округа на период 2015-2020 годов"</c:v>
                </c:pt>
                <c:pt idx="5">
                  <c:v>      Муниципальная программа "Управление муниципальными финансами Артемовского городского округа до 2020 года"</c:v>
                </c:pt>
              </c:strCache>
            </c:strRef>
          </c:cat>
          <c:val>
            <c:numRef>
              <c:f>'без учета счетов бюджета'!$L$7:$L$213</c:f>
            </c:numRef>
          </c:val>
        </c:ser>
        <c:ser>
          <c:idx val="6"/>
          <c:order val="6"/>
          <c:tx>
            <c:strRef>
              <c:f>'без учета счетов бюджета'!$M$6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1"/>
              <c:layout>
                <c:manualLayout>
                  <c:x val="1.4692275495667659E-2"/>
                  <c:y val="4.7407075599354221E-3"/>
                </c:manualLayout>
              </c:layout>
              <c:showVal val="1"/>
            </c:dLbl>
            <c:dLbl>
              <c:idx val="2"/>
              <c:layout>
                <c:manualLayout>
                  <c:x val="1.6161503045234421E-2"/>
                  <c:y val="7.1110613399031457E-3"/>
                </c:manualLayout>
              </c:layout>
              <c:showVal val="1"/>
            </c:dLbl>
            <c:dLbl>
              <c:idx val="3"/>
              <c:layout>
                <c:manualLayout>
                  <c:x val="1.0284592846967363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6161503045234421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2.0569185693934677E-2"/>
                  <c:y val="-7.1110613399031457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'без учета счетов бюджета'!$A$7:$F$213</c:f>
              <c:strCache>
                <c:ptCount val="6"/>
                <c:pt idx="1">
                  <c:v>      Муниципальная программа "Развитие Артемовского городского округа на период до 2020 года"</c:v>
                </c:pt>
                <c:pt idx="2">
                  <c:v>      Муниципальная программа "Управление муниципальным имуществом и земельными ресурсами Артемовского городского округа на 2015-2020 годы"</c:v>
                </c:pt>
                <c:pt idx="3">
                  <c:v>      Муниципальная программа "Развитие культуры на территории Артемовского городского округа до 2020 года"</c:v>
                </c:pt>
                <c:pt idx="4">
                  <c:v>      Муниципальная программа "Развитие системы образования Артемовского городского округа на период 2015-2020 годов"</c:v>
                </c:pt>
                <c:pt idx="5">
                  <c:v>      Муниципальная программа "Управление муниципальными финансами Артемовского городского округа до 2020 года"</c:v>
                </c:pt>
              </c:strCache>
            </c:strRef>
          </c:cat>
          <c:val>
            <c:numRef>
              <c:f>'без учета счетов бюджета'!$M$7:$M$213</c:f>
              <c:numCache>
                <c:formatCode>#,##0.00</c:formatCode>
                <c:ptCount val="6"/>
                <c:pt idx="1">
                  <c:v>616962342.65999997</c:v>
                </c:pt>
                <c:pt idx="2">
                  <c:v>45414030.160000011</c:v>
                </c:pt>
                <c:pt idx="3">
                  <c:v>124734900</c:v>
                </c:pt>
                <c:pt idx="4">
                  <c:v>934042566</c:v>
                </c:pt>
                <c:pt idx="5">
                  <c:v>12205600</c:v>
                </c:pt>
              </c:numCache>
            </c:numRef>
          </c:val>
        </c:ser>
        <c:ser>
          <c:idx val="7"/>
          <c:order val="7"/>
          <c:tx>
            <c:strRef>
              <c:f>'без учета счетов бюджета'!$N$6</c:f>
              <c:strCache>
                <c:ptCount val="1"/>
              </c:strCache>
            </c:strRef>
          </c:tx>
          <c:cat>
            <c:strRef>
              <c:f>'без учета счетов бюджета'!$A$7:$F$213</c:f>
              <c:strCache>
                <c:ptCount val="6"/>
                <c:pt idx="1">
                  <c:v>      Муниципальная программа "Развитие Артемовского городского округа на период до 2020 года"</c:v>
                </c:pt>
                <c:pt idx="2">
                  <c:v>      Муниципальная программа "Управление муниципальным имуществом и земельными ресурсами Артемовского городского округа на 2015-2020 годы"</c:v>
                </c:pt>
                <c:pt idx="3">
                  <c:v>      Муниципальная программа "Развитие культуры на территории Артемовского городского округа до 2020 года"</c:v>
                </c:pt>
                <c:pt idx="4">
                  <c:v>      Муниципальная программа "Развитие системы образования Артемовского городского округа на период 2015-2020 годов"</c:v>
                </c:pt>
                <c:pt idx="5">
                  <c:v>      Муниципальная программа "Управление муниципальными финансами Артемовского городского округа до 2020 года"</c:v>
                </c:pt>
              </c:strCache>
            </c:strRef>
          </c:cat>
          <c:val>
            <c:numRef>
              <c:f>'без учета счетов бюджета'!$N$7:$N$213</c:f>
            </c:numRef>
          </c:val>
        </c:ser>
        <c:ser>
          <c:idx val="8"/>
          <c:order val="8"/>
          <c:tx>
            <c:strRef>
              <c:f>'без учета счетов бюджета'!$O$6</c:f>
              <c:strCache>
                <c:ptCount val="1"/>
              </c:strCache>
            </c:strRef>
          </c:tx>
          <c:cat>
            <c:strRef>
              <c:f>'без учета счетов бюджета'!$A$7:$F$213</c:f>
              <c:strCache>
                <c:ptCount val="6"/>
                <c:pt idx="1">
                  <c:v>      Муниципальная программа "Развитие Артемовского городского округа на период до 2020 года"</c:v>
                </c:pt>
                <c:pt idx="2">
                  <c:v>      Муниципальная программа "Управление муниципальным имуществом и земельными ресурсами Артемовского городского округа на 2015-2020 годы"</c:v>
                </c:pt>
                <c:pt idx="3">
                  <c:v>      Муниципальная программа "Развитие культуры на территории Артемовского городского округа до 2020 года"</c:v>
                </c:pt>
                <c:pt idx="4">
                  <c:v>      Муниципальная программа "Развитие системы образования Артемовского городского округа на период 2015-2020 годов"</c:v>
                </c:pt>
                <c:pt idx="5">
                  <c:v>      Муниципальная программа "Управление муниципальными финансами Артемовского городского округа до 2020 года"</c:v>
                </c:pt>
              </c:strCache>
            </c:strRef>
          </c:cat>
          <c:val>
            <c:numRef>
              <c:f>'без учета счетов бюджета'!$O$7:$O$213</c:f>
            </c:numRef>
          </c:val>
        </c:ser>
        <c:ser>
          <c:idx val="9"/>
          <c:order val="9"/>
          <c:tx>
            <c:strRef>
              <c:f>'без учета счетов бюджета'!$P$6</c:f>
              <c:strCache>
                <c:ptCount val="1"/>
              </c:strCache>
            </c:strRef>
          </c:tx>
          <c:cat>
            <c:strRef>
              <c:f>'без учета счетов бюджета'!$A$7:$F$213</c:f>
              <c:strCache>
                <c:ptCount val="6"/>
                <c:pt idx="1">
                  <c:v>      Муниципальная программа "Развитие Артемовского городского округа на период до 2020 года"</c:v>
                </c:pt>
                <c:pt idx="2">
                  <c:v>      Муниципальная программа "Управление муниципальным имуществом и земельными ресурсами Артемовского городского округа на 2015-2020 годы"</c:v>
                </c:pt>
                <c:pt idx="3">
                  <c:v>      Муниципальная программа "Развитие культуры на территории Артемовского городского округа до 2020 года"</c:v>
                </c:pt>
                <c:pt idx="4">
                  <c:v>      Муниципальная программа "Развитие системы образования Артемовского городского округа на период 2015-2020 годов"</c:v>
                </c:pt>
                <c:pt idx="5">
                  <c:v>      Муниципальная программа "Управление муниципальными финансами Артемовского городского округа до 2020 года"</c:v>
                </c:pt>
              </c:strCache>
            </c:strRef>
          </c:cat>
          <c:val>
            <c:numRef>
              <c:f>'без учета счетов бюджета'!$P$7:$P$213</c:f>
            </c:numRef>
          </c:val>
        </c:ser>
        <c:ser>
          <c:idx val="10"/>
          <c:order val="10"/>
          <c:tx>
            <c:strRef>
              <c:f>'без учета счетов бюджета'!$Q$6</c:f>
              <c:strCache>
                <c:ptCount val="1"/>
              </c:strCache>
            </c:strRef>
          </c:tx>
          <c:cat>
            <c:strRef>
              <c:f>'без учета счетов бюджета'!$A$7:$F$213</c:f>
              <c:strCache>
                <c:ptCount val="6"/>
                <c:pt idx="1">
                  <c:v>      Муниципальная программа "Развитие Артемовского городского округа на период до 2020 года"</c:v>
                </c:pt>
                <c:pt idx="2">
                  <c:v>      Муниципальная программа "Управление муниципальным имуществом и земельными ресурсами Артемовского городского округа на 2015-2020 годы"</c:v>
                </c:pt>
                <c:pt idx="3">
                  <c:v>      Муниципальная программа "Развитие культуры на территории Артемовского городского округа до 2020 года"</c:v>
                </c:pt>
                <c:pt idx="4">
                  <c:v>      Муниципальная программа "Развитие системы образования Артемовского городского округа на период 2015-2020 годов"</c:v>
                </c:pt>
                <c:pt idx="5">
                  <c:v>      Муниципальная программа "Управление муниципальными финансами Артемовского городского округа до 2020 года"</c:v>
                </c:pt>
              </c:strCache>
            </c:strRef>
          </c:cat>
          <c:val>
            <c:numRef>
              <c:f>'без учета счетов бюджета'!$Q$7:$Q$213</c:f>
            </c:numRef>
          </c:val>
        </c:ser>
        <c:ser>
          <c:idx val="11"/>
          <c:order val="11"/>
          <c:tx>
            <c:strRef>
              <c:f>'без учета счетов бюджета'!$R$6</c:f>
              <c:strCache>
                <c:ptCount val="1"/>
              </c:strCache>
            </c:strRef>
          </c:tx>
          <c:cat>
            <c:strRef>
              <c:f>'без учета счетов бюджета'!$A$7:$F$213</c:f>
              <c:strCache>
                <c:ptCount val="6"/>
                <c:pt idx="1">
                  <c:v>      Муниципальная программа "Развитие Артемовского городского округа на период до 2020 года"</c:v>
                </c:pt>
                <c:pt idx="2">
                  <c:v>      Муниципальная программа "Управление муниципальным имуществом и земельными ресурсами Артемовского городского округа на 2015-2020 годы"</c:v>
                </c:pt>
                <c:pt idx="3">
                  <c:v>      Муниципальная программа "Развитие культуры на территории Артемовского городского округа до 2020 года"</c:v>
                </c:pt>
                <c:pt idx="4">
                  <c:v>      Муниципальная программа "Развитие системы образования Артемовского городского округа на период 2015-2020 годов"</c:v>
                </c:pt>
                <c:pt idx="5">
                  <c:v>      Муниципальная программа "Управление муниципальными финансами Артемовского городского округа до 2020 года"</c:v>
                </c:pt>
              </c:strCache>
            </c:strRef>
          </c:cat>
          <c:val>
            <c:numRef>
              <c:f>'без учета счетов бюджета'!$R$7:$R$213</c:f>
            </c:numRef>
          </c:val>
        </c:ser>
        <c:ser>
          <c:idx val="12"/>
          <c:order val="12"/>
          <c:tx>
            <c:strRef>
              <c:f>'без учета счетов бюджета'!$S$6</c:f>
              <c:strCache>
                <c:ptCount val="1"/>
              </c:strCache>
            </c:strRef>
          </c:tx>
          <c:cat>
            <c:strRef>
              <c:f>'без учета счетов бюджета'!$A$7:$F$213</c:f>
              <c:strCache>
                <c:ptCount val="6"/>
                <c:pt idx="1">
                  <c:v>      Муниципальная программа "Развитие Артемовского городского округа на период до 2020 года"</c:v>
                </c:pt>
                <c:pt idx="2">
                  <c:v>      Муниципальная программа "Управление муниципальным имуществом и земельными ресурсами Артемовского городского округа на 2015-2020 годы"</c:v>
                </c:pt>
                <c:pt idx="3">
                  <c:v>      Муниципальная программа "Развитие культуры на территории Артемовского городского округа до 2020 года"</c:v>
                </c:pt>
                <c:pt idx="4">
                  <c:v>      Муниципальная программа "Развитие системы образования Артемовского городского округа на период 2015-2020 годов"</c:v>
                </c:pt>
                <c:pt idx="5">
                  <c:v>      Муниципальная программа "Управление муниципальными финансами Артемовского городского округа до 2020 года"</c:v>
                </c:pt>
              </c:strCache>
            </c:strRef>
          </c:cat>
          <c:val>
            <c:numRef>
              <c:f>'без учета счетов бюджета'!$S$7:$S$213</c:f>
            </c:numRef>
          </c:val>
        </c:ser>
        <c:ser>
          <c:idx val="13"/>
          <c:order val="13"/>
          <c:tx>
            <c:strRef>
              <c:f>'без учета счетов бюджета'!$T$6</c:f>
              <c:strCache>
                <c:ptCount val="1"/>
              </c:strCache>
            </c:strRef>
          </c:tx>
          <c:cat>
            <c:strRef>
              <c:f>'без учета счетов бюджета'!$A$7:$F$213</c:f>
              <c:strCache>
                <c:ptCount val="6"/>
                <c:pt idx="1">
                  <c:v>      Муниципальная программа "Развитие Артемовского городского округа на период до 2020 года"</c:v>
                </c:pt>
                <c:pt idx="2">
                  <c:v>      Муниципальная программа "Управление муниципальным имуществом и земельными ресурсами Артемовского городского округа на 2015-2020 годы"</c:v>
                </c:pt>
                <c:pt idx="3">
                  <c:v>      Муниципальная программа "Развитие культуры на территории Артемовского городского округа до 2020 года"</c:v>
                </c:pt>
                <c:pt idx="4">
                  <c:v>      Муниципальная программа "Развитие системы образования Артемовского городского округа на период 2015-2020 годов"</c:v>
                </c:pt>
                <c:pt idx="5">
                  <c:v>      Муниципальная программа "Управление муниципальными финансами Артемовского городского округа до 2020 года"</c:v>
                </c:pt>
              </c:strCache>
            </c:strRef>
          </c:cat>
          <c:val>
            <c:numRef>
              <c:f>'без учета счетов бюджета'!$T$7:$T$213</c:f>
            </c:numRef>
          </c:val>
        </c:ser>
        <c:ser>
          <c:idx val="14"/>
          <c:order val="14"/>
          <c:tx>
            <c:strRef>
              <c:f>'без учета счетов бюджета'!$U$6</c:f>
              <c:strCache>
                <c:ptCount val="1"/>
              </c:strCache>
            </c:strRef>
          </c:tx>
          <c:cat>
            <c:strRef>
              <c:f>'без учета счетов бюджета'!$A$7:$F$213</c:f>
              <c:strCache>
                <c:ptCount val="6"/>
                <c:pt idx="1">
                  <c:v>      Муниципальная программа "Развитие Артемовского городского округа на период до 2020 года"</c:v>
                </c:pt>
                <c:pt idx="2">
                  <c:v>      Муниципальная программа "Управление муниципальным имуществом и земельными ресурсами Артемовского городского округа на 2015-2020 годы"</c:v>
                </c:pt>
                <c:pt idx="3">
                  <c:v>      Муниципальная программа "Развитие культуры на территории Артемовского городского округа до 2020 года"</c:v>
                </c:pt>
                <c:pt idx="4">
                  <c:v>      Муниципальная программа "Развитие системы образования Артемовского городского округа на период 2015-2020 годов"</c:v>
                </c:pt>
                <c:pt idx="5">
                  <c:v>      Муниципальная программа "Управление муниципальными финансами Артемовского городского округа до 2020 года"</c:v>
                </c:pt>
              </c:strCache>
            </c:strRef>
          </c:cat>
          <c:val>
            <c:numRef>
              <c:f>'без учета счетов бюджета'!$U$7:$U$213</c:f>
            </c:numRef>
          </c:val>
        </c:ser>
        <c:ser>
          <c:idx val="15"/>
          <c:order val="15"/>
          <c:tx>
            <c:strRef>
              <c:f>'без учета счетов бюджета'!$V$6</c:f>
              <c:strCache>
                <c:ptCount val="1"/>
              </c:strCache>
            </c:strRef>
          </c:tx>
          <c:cat>
            <c:strRef>
              <c:f>'без учета счетов бюджета'!$A$7:$F$213</c:f>
              <c:strCache>
                <c:ptCount val="6"/>
                <c:pt idx="1">
                  <c:v>      Муниципальная программа "Развитие Артемовского городского округа на период до 2020 года"</c:v>
                </c:pt>
                <c:pt idx="2">
                  <c:v>      Муниципальная программа "Управление муниципальным имуществом и земельными ресурсами Артемовского городского округа на 2015-2020 годы"</c:v>
                </c:pt>
                <c:pt idx="3">
                  <c:v>      Муниципальная программа "Развитие культуры на территории Артемовского городского округа до 2020 года"</c:v>
                </c:pt>
                <c:pt idx="4">
                  <c:v>      Муниципальная программа "Развитие системы образования Артемовского городского округа на период 2015-2020 годов"</c:v>
                </c:pt>
                <c:pt idx="5">
                  <c:v>      Муниципальная программа "Управление муниципальными финансами Артемовского городского округа до 2020 года"</c:v>
                </c:pt>
              </c:strCache>
            </c:strRef>
          </c:cat>
          <c:val>
            <c:numRef>
              <c:f>'без учета счетов бюджета'!$V$7:$V$213</c:f>
            </c:numRef>
          </c:val>
        </c:ser>
        <c:ser>
          <c:idx val="16"/>
          <c:order val="16"/>
          <c:tx>
            <c:strRef>
              <c:f>'без учета счетов бюджета'!$W$6</c:f>
              <c:strCache>
                <c:ptCount val="1"/>
              </c:strCache>
            </c:strRef>
          </c:tx>
          <c:cat>
            <c:strRef>
              <c:f>'без учета счетов бюджета'!$A$7:$F$213</c:f>
              <c:strCache>
                <c:ptCount val="6"/>
                <c:pt idx="1">
                  <c:v>      Муниципальная программа "Развитие Артемовского городского округа на период до 2020 года"</c:v>
                </c:pt>
                <c:pt idx="2">
                  <c:v>      Муниципальная программа "Управление муниципальным имуществом и земельными ресурсами Артемовского городского округа на 2015-2020 годы"</c:v>
                </c:pt>
                <c:pt idx="3">
                  <c:v>      Муниципальная программа "Развитие культуры на территории Артемовского городского округа до 2020 года"</c:v>
                </c:pt>
                <c:pt idx="4">
                  <c:v>      Муниципальная программа "Развитие системы образования Артемовского городского округа на период 2015-2020 годов"</c:v>
                </c:pt>
                <c:pt idx="5">
                  <c:v>      Муниципальная программа "Управление муниципальными финансами Артемовского городского округа до 2020 года"</c:v>
                </c:pt>
              </c:strCache>
            </c:strRef>
          </c:cat>
          <c:val>
            <c:numRef>
              <c:f>'без учета счетов бюджета'!$W$7:$W$213</c:f>
            </c:numRef>
          </c:val>
        </c:ser>
        <c:ser>
          <c:idx val="17"/>
          <c:order val="17"/>
          <c:tx>
            <c:strRef>
              <c:f>'без учета счетов бюджета'!$X$6</c:f>
              <c:strCache>
                <c:ptCount val="1"/>
              </c:strCache>
            </c:strRef>
          </c:tx>
          <c:cat>
            <c:strRef>
              <c:f>'без учета счетов бюджета'!$A$7:$F$213</c:f>
              <c:strCache>
                <c:ptCount val="6"/>
                <c:pt idx="1">
                  <c:v>      Муниципальная программа "Развитие Артемовского городского округа на период до 2020 года"</c:v>
                </c:pt>
                <c:pt idx="2">
                  <c:v>      Муниципальная программа "Управление муниципальным имуществом и земельными ресурсами Артемовского городского округа на 2015-2020 годы"</c:v>
                </c:pt>
                <c:pt idx="3">
                  <c:v>      Муниципальная программа "Развитие культуры на территории Артемовского городского округа до 2020 года"</c:v>
                </c:pt>
                <c:pt idx="4">
                  <c:v>      Муниципальная программа "Развитие системы образования Артемовского городского округа на период 2015-2020 годов"</c:v>
                </c:pt>
                <c:pt idx="5">
                  <c:v>      Муниципальная программа "Управление муниципальными финансами Артемовского городского округа до 2020 года"</c:v>
                </c:pt>
              </c:strCache>
            </c:strRef>
          </c:cat>
          <c:val>
            <c:numRef>
              <c:f>'без учета счетов бюджета'!$X$7:$X$213</c:f>
            </c:numRef>
          </c:val>
        </c:ser>
        <c:ser>
          <c:idx val="18"/>
          <c:order val="18"/>
          <c:tx>
            <c:strRef>
              <c:f>'без учета счетов бюджета'!$Y$6</c:f>
              <c:strCache>
                <c:ptCount val="1"/>
              </c:strCache>
            </c:strRef>
          </c:tx>
          <c:cat>
            <c:strRef>
              <c:f>'без учета счетов бюджета'!$A$7:$F$213</c:f>
              <c:strCache>
                <c:ptCount val="6"/>
                <c:pt idx="1">
                  <c:v>      Муниципальная программа "Развитие Артемовского городского округа на период до 2020 года"</c:v>
                </c:pt>
                <c:pt idx="2">
                  <c:v>      Муниципальная программа "Управление муниципальным имуществом и земельными ресурсами Артемовского городского округа на 2015-2020 годы"</c:v>
                </c:pt>
                <c:pt idx="3">
                  <c:v>      Муниципальная программа "Развитие культуры на территории Артемовского городского округа до 2020 года"</c:v>
                </c:pt>
                <c:pt idx="4">
                  <c:v>      Муниципальная программа "Развитие системы образования Артемовского городского округа на период 2015-2020 годов"</c:v>
                </c:pt>
                <c:pt idx="5">
                  <c:v>      Муниципальная программа "Управление муниципальными финансами Артемовского городского округа до 2020 года"</c:v>
                </c:pt>
              </c:strCache>
            </c:strRef>
          </c:cat>
          <c:val>
            <c:numRef>
              <c:f>'без учета счетов бюджета'!$Y$7:$Y$213</c:f>
            </c:numRef>
          </c:val>
        </c:ser>
        <c:ser>
          <c:idx val="19"/>
          <c:order val="19"/>
          <c:tx>
            <c:strRef>
              <c:f>'без учета счетов бюджета'!$Z$6</c:f>
              <c:strCache>
                <c:ptCount val="1"/>
              </c:strCache>
            </c:strRef>
          </c:tx>
          <c:cat>
            <c:strRef>
              <c:f>'без учета счетов бюджета'!$A$7:$F$213</c:f>
              <c:strCache>
                <c:ptCount val="6"/>
                <c:pt idx="1">
                  <c:v>      Муниципальная программа "Развитие Артемовского городского округа на период до 2020 года"</c:v>
                </c:pt>
                <c:pt idx="2">
                  <c:v>      Муниципальная программа "Управление муниципальным имуществом и земельными ресурсами Артемовского городского округа на 2015-2020 годы"</c:v>
                </c:pt>
                <c:pt idx="3">
                  <c:v>      Муниципальная программа "Развитие культуры на территории Артемовского городского округа до 2020 года"</c:v>
                </c:pt>
                <c:pt idx="4">
                  <c:v>      Муниципальная программа "Развитие системы образования Артемовского городского округа на период 2015-2020 годов"</c:v>
                </c:pt>
                <c:pt idx="5">
                  <c:v>      Муниципальная программа "Управление муниципальными финансами Артемовского городского округа до 2020 года"</c:v>
                </c:pt>
              </c:strCache>
            </c:strRef>
          </c:cat>
          <c:val>
            <c:numRef>
              <c:f>'без учета счетов бюджета'!$Z$7:$Z$213</c:f>
            </c:numRef>
          </c:val>
        </c:ser>
        <c:ser>
          <c:idx val="20"/>
          <c:order val="20"/>
          <c:tx>
            <c:strRef>
              <c:f>'без учета счетов бюджета'!$AA$6</c:f>
              <c:strCache>
                <c:ptCount val="1"/>
              </c:strCache>
            </c:strRef>
          </c:tx>
          <c:cat>
            <c:strRef>
              <c:f>'без учета счетов бюджета'!$A$7:$F$213</c:f>
              <c:strCache>
                <c:ptCount val="6"/>
                <c:pt idx="1">
                  <c:v>      Муниципальная программа "Развитие Артемовского городского округа на период до 2020 года"</c:v>
                </c:pt>
                <c:pt idx="2">
                  <c:v>      Муниципальная программа "Управление муниципальным имуществом и земельными ресурсами Артемовского городского округа на 2015-2020 годы"</c:v>
                </c:pt>
                <c:pt idx="3">
                  <c:v>      Муниципальная программа "Развитие культуры на территории Артемовского городского округа до 2020 года"</c:v>
                </c:pt>
                <c:pt idx="4">
                  <c:v>      Муниципальная программа "Развитие системы образования Артемовского городского округа на период 2015-2020 годов"</c:v>
                </c:pt>
                <c:pt idx="5">
                  <c:v>      Муниципальная программа "Управление муниципальными финансами Артемовского городского округа до 2020 года"</c:v>
                </c:pt>
              </c:strCache>
            </c:strRef>
          </c:cat>
          <c:val>
            <c:numRef>
              <c:f>'без учета счетов бюджета'!$AA$7:$AA$213</c:f>
            </c:numRef>
          </c:val>
        </c:ser>
        <c:ser>
          <c:idx val="21"/>
          <c:order val="21"/>
          <c:tx>
            <c:strRef>
              <c:f>'без учета счетов бюджета'!$AB$6</c:f>
              <c:strCache>
                <c:ptCount val="1"/>
              </c:strCache>
            </c:strRef>
          </c:tx>
          <c:cat>
            <c:strRef>
              <c:f>'без учета счетов бюджета'!$A$7:$F$213</c:f>
              <c:strCache>
                <c:ptCount val="6"/>
                <c:pt idx="1">
                  <c:v>      Муниципальная программа "Развитие Артемовского городского округа на период до 2020 года"</c:v>
                </c:pt>
                <c:pt idx="2">
                  <c:v>      Муниципальная программа "Управление муниципальным имуществом и земельными ресурсами Артемовского городского округа на 2015-2020 годы"</c:v>
                </c:pt>
                <c:pt idx="3">
                  <c:v>      Муниципальная программа "Развитие культуры на территории Артемовского городского округа до 2020 года"</c:v>
                </c:pt>
                <c:pt idx="4">
                  <c:v>      Муниципальная программа "Развитие системы образования Артемовского городского округа на период 2015-2020 годов"</c:v>
                </c:pt>
                <c:pt idx="5">
                  <c:v>      Муниципальная программа "Управление муниципальными финансами Артемовского городского округа до 2020 года"</c:v>
                </c:pt>
              </c:strCache>
            </c:strRef>
          </c:cat>
          <c:val>
            <c:numRef>
              <c:f>'без учета счетов бюджета'!$AB$7:$AB$213</c:f>
            </c:numRef>
          </c:val>
        </c:ser>
        <c:ser>
          <c:idx val="22"/>
          <c:order val="22"/>
          <c:tx>
            <c:strRef>
              <c:f>'без учета счетов бюджета'!$AC$6</c:f>
              <c:strCache>
                <c:ptCount val="1"/>
              </c:strCache>
            </c:strRef>
          </c:tx>
          <c:cat>
            <c:strRef>
              <c:f>'без учета счетов бюджета'!$A$7:$F$213</c:f>
              <c:strCache>
                <c:ptCount val="6"/>
                <c:pt idx="1">
                  <c:v>      Муниципальная программа "Развитие Артемовского городского округа на период до 2020 года"</c:v>
                </c:pt>
                <c:pt idx="2">
                  <c:v>      Муниципальная программа "Управление муниципальным имуществом и земельными ресурсами Артемовского городского округа на 2015-2020 годы"</c:v>
                </c:pt>
                <c:pt idx="3">
                  <c:v>      Муниципальная программа "Развитие культуры на территории Артемовского городского округа до 2020 года"</c:v>
                </c:pt>
                <c:pt idx="4">
                  <c:v>      Муниципальная программа "Развитие системы образования Артемовского городского округа на период 2015-2020 годов"</c:v>
                </c:pt>
                <c:pt idx="5">
                  <c:v>      Муниципальная программа "Управление муниципальными финансами Артемовского городского округа до 2020 года"</c:v>
                </c:pt>
              </c:strCache>
            </c:strRef>
          </c:cat>
          <c:val>
            <c:numRef>
              <c:f>'без учета счетов бюджета'!$AC$7:$AC$213</c:f>
            </c:numRef>
          </c:val>
        </c:ser>
        <c:ser>
          <c:idx val="23"/>
          <c:order val="23"/>
          <c:tx>
            <c:strRef>
              <c:f>'без учета счетов бюджета'!$AD$6</c:f>
              <c:strCache>
                <c:ptCount val="1"/>
              </c:strCache>
            </c:strRef>
          </c:tx>
          <c:cat>
            <c:strRef>
              <c:f>'без учета счетов бюджета'!$A$7:$F$213</c:f>
              <c:strCache>
                <c:ptCount val="6"/>
                <c:pt idx="1">
                  <c:v>      Муниципальная программа "Развитие Артемовского городского округа на период до 2020 года"</c:v>
                </c:pt>
                <c:pt idx="2">
                  <c:v>      Муниципальная программа "Управление муниципальным имуществом и земельными ресурсами Артемовского городского округа на 2015-2020 годы"</c:v>
                </c:pt>
                <c:pt idx="3">
                  <c:v>      Муниципальная программа "Развитие культуры на территории Артемовского городского округа до 2020 года"</c:v>
                </c:pt>
                <c:pt idx="4">
                  <c:v>      Муниципальная программа "Развитие системы образования Артемовского городского округа на период 2015-2020 годов"</c:v>
                </c:pt>
                <c:pt idx="5">
                  <c:v>      Муниципальная программа "Управление муниципальными финансами Артемовского городского округа до 2020 года"</c:v>
                </c:pt>
              </c:strCache>
            </c:strRef>
          </c:cat>
          <c:val>
            <c:numRef>
              <c:f>'без учета счетов бюджета'!$AD$7:$AD$213</c:f>
            </c:numRef>
          </c:val>
        </c:ser>
        <c:ser>
          <c:idx val="24"/>
          <c:order val="24"/>
          <c:tx>
            <c:strRef>
              <c:f>'без учета счетов бюджета'!$AE$6</c:f>
              <c:strCache>
                <c:ptCount val="1"/>
              </c:strCache>
            </c:strRef>
          </c:tx>
          <c:cat>
            <c:strRef>
              <c:f>'без учета счетов бюджета'!$A$7:$F$213</c:f>
              <c:strCache>
                <c:ptCount val="6"/>
                <c:pt idx="1">
                  <c:v>      Муниципальная программа "Развитие Артемовского городского округа на период до 2020 года"</c:v>
                </c:pt>
                <c:pt idx="2">
                  <c:v>      Муниципальная программа "Управление муниципальным имуществом и земельными ресурсами Артемовского городского округа на 2015-2020 годы"</c:v>
                </c:pt>
                <c:pt idx="3">
                  <c:v>      Муниципальная программа "Развитие культуры на территории Артемовского городского округа до 2020 года"</c:v>
                </c:pt>
                <c:pt idx="4">
                  <c:v>      Муниципальная программа "Развитие системы образования Артемовского городского округа на период 2015-2020 годов"</c:v>
                </c:pt>
                <c:pt idx="5">
                  <c:v>      Муниципальная программа "Управление муниципальными финансами Артемовского городского округа до 2020 года"</c:v>
                </c:pt>
              </c:strCache>
            </c:strRef>
          </c:cat>
          <c:val>
            <c:numRef>
              <c:f>'без учета счетов бюджета'!$AE$7:$AE$213</c:f>
            </c:numRef>
          </c:val>
        </c:ser>
        <c:ser>
          <c:idx val="25"/>
          <c:order val="25"/>
          <c:tx>
            <c:strRef>
              <c:f>'без учета счетов бюджета'!$AF$6</c:f>
              <c:strCache>
                <c:ptCount val="1"/>
              </c:strCache>
            </c:strRef>
          </c:tx>
          <c:cat>
            <c:strRef>
              <c:f>'без учета счетов бюджета'!$A$7:$F$213</c:f>
              <c:strCache>
                <c:ptCount val="6"/>
                <c:pt idx="1">
                  <c:v>      Муниципальная программа "Развитие Артемовского городского округа на период до 2020 года"</c:v>
                </c:pt>
                <c:pt idx="2">
                  <c:v>      Муниципальная программа "Управление муниципальным имуществом и земельными ресурсами Артемовского городского округа на 2015-2020 годы"</c:v>
                </c:pt>
                <c:pt idx="3">
                  <c:v>      Муниципальная программа "Развитие культуры на территории Артемовского городского округа до 2020 года"</c:v>
                </c:pt>
                <c:pt idx="4">
                  <c:v>      Муниципальная программа "Развитие системы образования Артемовского городского округа на период 2015-2020 годов"</c:v>
                </c:pt>
                <c:pt idx="5">
                  <c:v>      Муниципальная программа "Управление муниципальными финансами Артемовского городского округа до 2020 года"</c:v>
                </c:pt>
              </c:strCache>
            </c:strRef>
          </c:cat>
          <c:val>
            <c:numRef>
              <c:f>'без учета счетов бюджета'!$AF$7:$AF$213</c:f>
            </c:numRef>
          </c:val>
        </c:ser>
        <c:ser>
          <c:idx val="26"/>
          <c:order val="26"/>
          <c:tx>
            <c:strRef>
              <c:f>'без учета счетов бюджета'!$AG$6</c:f>
              <c:strCache>
                <c:ptCount val="1"/>
              </c:strCache>
            </c:strRef>
          </c:tx>
          <c:cat>
            <c:strRef>
              <c:f>'без учета счетов бюджета'!$A$7:$F$213</c:f>
              <c:strCache>
                <c:ptCount val="6"/>
                <c:pt idx="1">
                  <c:v>      Муниципальная программа "Развитие Артемовского городского округа на период до 2020 года"</c:v>
                </c:pt>
                <c:pt idx="2">
                  <c:v>      Муниципальная программа "Управление муниципальным имуществом и земельными ресурсами Артемовского городского округа на 2015-2020 годы"</c:v>
                </c:pt>
                <c:pt idx="3">
                  <c:v>      Муниципальная программа "Развитие культуры на территории Артемовского городского округа до 2020 года"</c:v>
                </c:pt>
                <c:pt idx="4">
                  <c:v>      Муниципальная программа "Развитие системы образования Артемовского городского округа на период 2015-2020 годов"</c:v>
                </c:pt>
                <c:pt idx="5">
                  <c:v>      Муниципальная программа "Управление муниципальными финансами Артемовского городского округа до 2020 года"</c:v>
                </c:pt>
              </c:strCache>
            </c:strRef>
          </c:cat>
          <c:val>
            <c:numRef>
              <c:f>'без учета счетов бюджета'!$AG$7:$AG$213</c:f>
            </c:numRef>
          </c:val>
        </c:ser>
        <c:ser>
          <c:idx val="27"/>
          <c:order val="27"/>
          <c:tx>
            <c:strRef>
              <c:f>'без учета счетов бюджета'!$AH$6</c:f>
              <c:strCache>
                <c:ptCount val="1"/>
              </c:strCache>
            </c:strRef>
          </c:tx>
          <c:cat>
            <c:strRef>
              <c:f>'без учета счетов бюджета'!$A$7:$F$213</c:f>
              <c:strCache>
                <c:ptCount val="6"/>
                <c:pt idx="1">
                  <c:v>      Муниципальная программа "Развитие Артемовского городского округа на период до 2020 года"</c:v>
                </c:pt>
                <c:pt idx="2">
                  <c:v>      Муниципальная программа "Управление муниципальным имуществом и земельными ресурсами Артемовского городского округа на 2015-2020 годы"</c:v>
                </c:pt>
                <c:pt idx="3">
                  <c:v>      Муниципальная программа "Развитие культуры на территории Артемовского городского округа до 2020 года"</c:v>
                </c:pt>
                <c:pt idx="4">
                  <c:v>      Муниципальная программа "Развитие системы образования Артемовского городского округа на период 2015-2020 годов"</c:v>
                </c:pt>
                <c:pt idx="5">
                  <c:v>      Муниципальная программа "Управление муниципальными финансами Артемовского городского округа до 2020 года"</c:v>
                </c:pt>
              </c:strCache>
            </c:strRef>
          </c:cat>
          <c:val>
            <c:numRef>
              <c:f>'без учета счетов бюджета'!$AH$7:$AH$213</c:f>
            </c:numRef>
          </c:val>
        </c:ser>
        <c:ser>
          <c:idx val="28"/>
          <c:order val="28"/>
          <c:tx>
            <c:strRef>
              <c:f>'без учета счетов бюджета'!$AI$6</c:f>
              <c:strCache>
                <c:ptCount val="1"/>
              </c:strCache>
            </c:strRef>
          </c:tx>
          <c:cat>
            <c:strRef>
              <c:f>'без учета счетов бюджета'!$A$7:$F$213</c:f>
              <c:strCache>
                <c:ptCount val="6"/>
                <c:pt idx="1">
                  <c:v>      Муниципальная программа "Развитие Артемовского городского округа на период до 2020 года"</c:v>
                </c:pt>
                <c:pt idx="2">
                  <c:v>      Муниципальная программа "Управление муниципальным имуществом и земельными ресурсами Артемовского городского округа на 2015-2020 годы"</c:v>
                </c:pt>
                <c:pt idx="3">
                  <c:v>      Муниципальная программа "Развитие культуры на территории Артемовского городского округа до 2020 года"</c:v>
                </c:pt>
                <c:pt idx="4">
                  <c:v>      Муниципальная программа "Развитие системы образования Артемовского городского округа на период 2015-2020 годов"</c:v>
                </c:pt>
                <c:pt idx="5">
                  <c:v>      Муниципальная программа "Управление муниципальными финансами Артемовского городского округа до 2020 года"</c:v>
                </c:pt>
              </c:strCache>
            </c:strRef>
          </c:cat>
          <c:val>
            <c:numRef>
              <c:f>'без учета счетов бюджета'!$AI$7:$AI$213</c:f>
            </c:numRef>
          </c:val>
        </c:ser>
        <c:ser>
          <c:idx val="29"/>
          <c:order val="29"/>
          <c:tx>
            <c:strRef>
              <c:f>'без учета счетов бюджета'!$AJ$6</c:f>
              <c:strCache>
                <c:ptCount val="1"/>
              </c:strCache>
            </c:strRef>
          </c:tx>
          <c:cat>
            <c:strRef>
              <c:f>'без учета счетов бюджета'!$A$7:$F$213</c:f>
              <c:strCache>
                <c:ptCount val="6"/>
                <c:pt idx="1">
                  <c:v>      Муниципальная программа "Развитие Артемовского городского округа на период до 2020 года"</c:v>
                </c:pt>
                <c:pt idx="2">
                  <c:v>      Муниципальная программа "Управление муниципальным имуществом и земельными ресурсами Артемовского городского округа на 2015-2020 годы"</c:v>
                </c:pt>
                <c:pt idx="3">
                  <c:v>      Муниципальная программа "Развитие культуры на территории Артемовского городского округа до 2020 года"</c:v>
                </c:pt>
                <c:pt idx="4">
                  <c:v>      Муниципальная программа "Развитие системы образования Артемовского городского округа на период 2015-2020 годов"</c:v>
                </c:pt>
                <c:pt idx="5">
                  <c:v>      Муниципальная программа "Управление муниципальными финансами Артемовского городского округа до 2020 года"</c:v>
                </c:pt>
              </c:strCache>
            </c:strRef>
          </c:cat>
          <c:val>
            <c:numRef>
              <c:f>'без учета счетов бюджета'!$AJ$7:$AJ$213</c:f>
            </c:numRef>
          </c:val>
        </c:ser>
        <c:ser>
          <c:idx val="30"/>
          <c:order val="30"/>
          <c:tx>
            <c:strRef>
              <c:f>'без учета счетов бюджета'!$AK$6</c:f>
              <c:strCache>
                <c:ptCount val="1"/>
              </c:strCache>
            </c:strRef>
          </c:tx>
          <c:cat>
            <c:strRef>
              <c:f>'без учета счетов бюджета'!$A$7:$F$213</c:f>
              <c:strCache>
                <c:ptCount val="6"/>
                <c:pt idx="1">
                  <c:v>      Муниципальная программа "Развитие Артемовского городского округа на период до 2020 года"</c:v>
                </c:pt>
                <c:pt idx="2">
                  <c:v>      Муниципальная программа "Управление муниципальным имуществом и земельными ресурсами Артемовского городского округа на 2015-2020 годы"</c:v>
                </c:pt>
                <c:pt idx="3">
                  <c:v>      Муниципальная программа "Развитие культуры на территории Артемовского городского округа до 2020 года"</c:v>
                </c:pt>
                <c:pt idx="4">
                  <c:v>      Муниципальная программа "Развитие системы образования Артемовского городского округа на период 2015-2020 годов"</c:v>
                </c:pt>
                <c:pt idx="5">
                  <c:v>      Муниципальная программа "Управление муниципальными финансами Артемовского городского округа до 2020 года"</c:v>
                </c:pt>
              </c:strCache>
            </c:strRef>
          </c:cat>
          <c:val>
            <c:numRef>
              <c:f>'без учета счетов бюджета'!$AK$7:$AK$213</c:f>
            </c:numRef>
          </c:val>
        </c:ser>
        <c:ser>
          <c:idx val="31"/>
          <c:order val="31"/>
          <c:tx>
            <c:strRef>
              <c:f>'без учета счетов бюджета'!$AL$6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1"/>
              <c:layout>
                <c:manualLayout>
                  <c:x val="1.3223047946100869E-2"/>
                  <c:y val="-7.1110613399031457E-3"/>
                </c:manualLayout>
              </c:layout>
              <c:showVal val="1"/>
            </c:dLbl>
            <c:dLbl>
              <c:idx val="2"/>
              <c:layout>
                <c:manualLayout>
                  <c:x val="2.4976868342634972E-2"/>
                  <c:y val="-4.7407075599354221E-3"/>
                </c:manualLayout>
              </c:layout>
              <c:showVal val="1"/>
            </c:dLbl>
            <c:dLbl>
              <c:idx val="3"/>
              <c:layout>
                <c:manualLayout>
                  <c:x val="1.9099958144367945E-2"/>
                  <c:y val="-2.3703537799677145E-3"/>
                </c:manualLayout>
              </c:layout>
              <c:showVal val="1"/>
            </c:dLbl>
            <c:dLbl>
              <c:idx val="4"/>
              <c:layout>
                <c:manualLayout>
                  <c:x val="2.0569185693934677E-2"/>
                  <c:y val="-1.1851768899838579E-2"/>
                </c:manualLayout>
              </c:layout>
              <c:showVal val="1"/>
            </c:dLbl>
            <c:dLbl>
              <c:idx val="5"/>
              <c:layout>
                <c:manualLayout>
                  <c:x val="2.9384550991335207E-2"/>
                  <c:y val="-7.1110613399031361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'без учета счетов бюджета'!$A$7:$F$213</c:f>
              <c:strCache>
                <c:ptCount val="6"/>
                <c:pt idx="1">
                  <c:v>      Муниципальная программа "Развитие Артемовского городского округа на период до 2020 года"</c:v>
                </c:pt>
                <c:pt idx="2">
                  <c:v>      Муниципальная программа "Управление муниципальным имуществом и земельными ресурсами Артемовского городского округа на 2015-2020 годы"</c:v>
                </c:pt>
                <c:pt idx="3">
                  <c:v>      Муниципальная программа "Развитие культуры на территории Артемовского городского округа до 2020 года"</c:v>
                </c:pt>
                <c:pt idx="4">
                  <c:v>      Муниципальная программа "Развитие системы образования Артемовского городского округа на период 2015-2020 годов"</c:v>
                </c:pt>
                <c:pt idx="5">
                  <c:v>      Муниципальная программа "Управление муниципальными финансами Артемовского городского округа до 2020 года"</c:v>
                </c:pt>
              </c:strCache>
            </c:strRef>
          </c:cat>
          <c:val>
            <c:numRef>
              <c:f>'без учета счетов бюджета'!$AL$7:$AL$213</c:f>
              <c:numCache>
                <c:formatCode>#,##0.00</c:formatCode>
                <c:ptCount val="6"/>
                <c:pt idx="1">
                  <c:v>574603682.42999911</c:v>
                </c:pt>
                <c:pt idx="2">
                  <c:v>43693233.970000006</c:v>
                </c:pt>
                <c:pt idx="3">
                  <c:v>124716007.5</c:v>
                </c:pt>
                <c:pt idx="4">
                  <c:v>923702067.03999996</c:v>
                </c:pt>
                <c:pt idx="5">
                  <c:v>12168789.789999986</c:v>
                </c:pt>
              </c:numCache>
            </c:numRef>
          </c:val>
        </c:ser>
        <c:shape val="box"/>
        <c:axId val="119885824"/>
        <c:axId val="119887360"/>
        <c:axId val="0"/>
      </c:bar3DChart>
      <c:catAx>
        <c:axId val="119885824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887360"/>
        <c:crosses val="autoZero"/>
        <c:auto val="1"/>
        <c:lblAlgn val="ctr"/>
        <c:lblOffset val="100"/>
      </c:catAx>
      <c:valAx>
        <c:axId val="11988736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885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661183864225877"/>
          <c:y val="0.45206639428520801"/>
          <c:w val="0.12073001405136836"/>
          <c:h val="0.2689028248271228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0000FF"/>
            </a:solidFill>
          </c:spPr>
          <c:dLbls>
            <c:dLbl>
              <c:idx val="0"/>
              <c:layout>
                <c:manualLayout>
                  <c:x val="-0.19622504169072341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0.22976778386007793"/>
                  <c:y val="7.7294144998947163E-3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0.2415077436193517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multiLvlStrRef>
              <c:f>'2014-2016 (2)'!$K$5:$M$6</c:f>
              <c:multiLvlStrCache>
                <c:ptCount val="3"/>
                <c:lvl>
                  <c:pt idx="0">
                    <c:v>на 01.01.2015</c:v>
                  </c:pt>
                  <c:pt idx="1">
                    <c:v>на 01.01.2016</c:v>
                  </c:pt>
                  <c:pt idx="2">
                    <c:v>на 01.01.2017</c:v>
                  </c:pt>
                </c:lvl>
                <c:lvl>
                  <c:pt idx="0">
                    <c:v>2014 год</c:v>
                  </c:pt>
                  <c:pt idx="1">
                    <c:v>2015 год</c:v>
                  </c:pt>
                  <c:pt idx="2">
                    <c:v>2016 год</c:v>
                  </c:pt>
                </c:lvl>
              </c:multiLvlStrCache>
            </c:multiLvlStrRef>
          </c:cat>
          <c:val>
            <c:numRef>
              <c:f>'2014-2016 (2)'!$K$7:$M$7</c:f>
              <c:numCache>
                <c:formatCode>_-* #,##0.00_р_._-;\-* #,##0.00_р_._-;_-* "-"??_р_._-;_-@_-</c:formatCode>
                <c:ptCount val="3"/>
                <c:pt idx="0">
                  <c:v>84070.700000000012</c:v>
                </c:pt>
                <c:pt idx="1">
                  <c:v>75841.3</c:v>
                </c:pt>
                <c:pt idx="2">
                  <c:v>64590.1</c:v>
                </c:pt>
              </c:numCache>
            </c:numRef>
          </c:val>
        </c:ser>
        <c:axId val="119955456"/>
        <c:axId val="119956992"/>
      </c:barChart>
      <c:catAx>
        <c:axId val="119955456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956992"/>
        <c:crosses val="autoZero"/>
        <c:auto val="1"/>
        <c:lblAlgn val="ctr"/>
        <c:lblOffset val="100"/>
      </c:catAx>
      <c:valAx>
        <c:axId val="119956992"/>
        <c:scaling>
          <c:orientation val="minMax"/>
        </c:scaling>
        <c:axPos val="b"/>
        <c:majorGridlines/>
        <c:numFmt formatCode="_-* #,##0.00_р_._-;\-* #,##0.00_р_._-;_-* &quot;-&quot;??_р_._-;_-@_-" sourceLinked="1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955456"/>
        <c:crosses val="autoZero"/>
        <c:crossBetween val="between"/>
      </c:valAx>
    </c:plotArea>
    <c:plotVisOnly val="1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'2014-2016'!$A$7</c:f>
              <c:strCache>
                <c:ptCount val="1"/>
                <c:pt idx="0">
                  <c:v>Всего</c:v>
                </c:pt>
              </c:strCache>
            </c:strRef>
          </c:tx>
          <c:cat>
            <c:multiLvlStrRef>
              <c:f>'2014-2016'!$B$5:$M$6</c:f>
              <c:multiLvlStrCache>
                <c:ptCount val="3"/>
                <c:lvl>
                  <c:pt idx="0">
                    <c:v>на 01.01.2015</c:v>
                  </c:pt>
                  <c:pt idx="1">
                    <c:v>на 01.01.2016</c:v>
                  </c:pt>
                  <c:pt idx="2">
                    <c:v>на 01.01.2017</c:v>
                  </c:pt>
                </c:lvl>
                <c:lvl>
                  <c:pt idx="0">
                    <c:v>2014 год</c:v>
                  </c:pt>
                  <c:pt idx="1">
                    <c:v>2015 год</c:v>
                  </c:pt>
                  <c:pt idx="2">
                    <c:v>2016 год</c:v>
                  </c:pt>
                </c:lvl>
              </c:multiLvlStrCache>
            </c:multiLvlStrRef>
          </c:cat>
          <c:val>
            <c:numRef>
              <c:f>'2014-2016'!$B$7:$M$7</c:f>
            </c:numRef>
          </c:val>
          <c:shape val="box"/>
        </c:ser>
        <c:ser>
          <c:idx val="1"/>
          <c:order val="1"/>
          <c:tx>
            <c:strRef>
              <c:f>'2014-2016'!$A$8</c:f>
              <c:strCache>
                <c:ptCount val="1"/>
                <c:pt idx="0">
                  <c:v>в том числе:</c:v>
                </c:pt>
              </c:strCache>
            </c:strRef>
          </c:tx>
          <c:cat>
            <c:multiLvlStrRef>
              <c:f>'2014-2016'!$B$5:$M$6</c:f>
              <c:multiLvlStrCache>
                <c:ptCount val="3"/>
                <c:lvl>
                  <c:pt idx="0">
                    <c:v>на 01.01.2015</c:v>
                  </c:pt>
                  <c:pt idx="1">
                    <c:v>на 01.01.2016</c:v>
                  </c:pt>
                  <c:pt idx="2">
                    <c:v>на 01.01.2017</c:v>
                  </c:pt>
                </c:lvl>
                <c:lvl>
                  <c:pt idx="0">
                    <c:v>2014 год</c:v>
                  </c:pt>
                  <c:pt idx="1">
                    <c:v>2015 год</c:v>
                  </c:pt>
                  <c:pt idx="2">
                    <c:v>2016 год</c:v>
                  </c:pt>
                </c:lvl>
              </c:multiLvlStrCache>
            </c:multiLvlStrRef>
          </c:cat>
          <c:val>
            <c:numRef>
              <c:f>'2014-2016'!$B$8:$M$8</c:f>
            </c:numRef>
          </c:val>
          <c:shape val="box"/>
        </c:ser>
        <c:ser>
          <c:idx val="2"/>
          <c:order val="2"/>
          <c:tx>
            <c:strRef>
              <c:f>'2014-2016'!$A$9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rgbClr val="FF66CC"/>
            </a:solidFill>
          </c:spPr>
          <c:cat>
            <c:multiLvlStrRef>
              <c:f>'2014-2016'!$B$5:$M$6</c:f>
              <c:multiLvlStrCache>
                <c:ptCount val="3"/>
                <c:lvl>
                  <c:pt idx="0">
                    <c:v>на 01.01.2015</c:v>
                  </c:pt>
                  <c:pt idx="1">
                    <c:v>на 01.01.2016</c:v>
                  </c:pt>
                  <c:pt idx="2">
                    <c:v>на 01.01.2017</c:v>
                  </c:pt>
                </c:lvl>
                <c:lvl>
                  <c:pt idx="0">
                    <c:v>2014 год</c:v>
                  </c:pt>
                  <c:pt idx="1">
                    <c:v>2015 год</c:v>
                  </c:pt>
                  <c:pt idx="2">
                    <c:v>2016 год</c:v>
                  </c:pt>
                </c:lvl>
              </c:multiLvlStrCache>
            </c:multiLvlStrRef>
          </c:cat>
          <c:val>
            <c:numRef>
              <c:f>'2014-2016'!$B$9:$M$9</c:f>
              <c:numCache>
                <c:formatCode>_-* #,##0.00_р_._-;\-* #,##0.00_р_._-;_-* "-"??_р_._-;_-@_-</c:formatCode>
                <c:ptCount val="3"/>
                <c:pt idx="0">
                  <c:v>18500.599999999973</c:v>
                </c:pt>
                <c:pt idx="1">
                  <c:v>22984.7</c:v>
                </c:pt>
                <c:pt idx="2">
                  <c:v>14614.3</c:v>
                </c:pt>
              </c:numCache>
            </c:numRef>
          </c:val>
        </c:ser>
        <c:ser>
          <c:idx val="3"/>
          <c:order val="3"/>
          <c:tx>
            <c:strRef>
              <c:f>'2014-2016'!$A$10</c:f>
              <c:strCache>
                <c:ptCount val="1"/>
                <c:pt idx="0">
                  <c:v>муниципальные гарантии</c:v>
                </c:pt>
              </c:strCache>
            </c:strRef>
          </c:tx>
          <c:spPr>
            <a:solidFill>
              <a:srgbClr val="7030A0"/>
            </a:solidFill>
          </c:spPr>
          <c:cat>
            <c:multiLvlStrRef>
              <c:f>'2014-2016'!$B$5:$M$6</c:f>
              <c:multiLvlStrCache>
                <c:ptCount val="3"/>
                <c:lvl>
                  <c:pt idx="0">
                    <c:v>на 01.01.2015</c:v>
                  </c:pt>
                  <c:pt idx="1">
                    <c:v>на 01.01.2016</c:v>
                  </c:pt>
                  <c:pt idx="2">
                    <c:v>на 01.01.2017</c:v>
                  </c:pt>
                </c:lvl>
                <c:lvl>
                  <c:pt idx="0">
                    <c:v>2014 год</c:v>
                  </c:pt>
                  <c:pt idx="1">
                    <c:v>2015 год</c:v>
                  </c:pt>
                  <c:pt idx="2">
                    <c:v>2016 год</c:v>
                  </c:pt>
                </c:lvl>
              </c:multiLvlStrCache>
            </c:multiLvlStrRef>
          </c:cat>
          <c:val>
            <c:numRef>
              <c:f>'2014-2016'!$B$10:$M$10</c:f>
              <c:numCache>
                <c:formatCode>_-* #,##0.00_р_._-;\-* #,##0.00_р_._-;_-* "-"??_р_._-;_-@_-</c:formatCode>
                <c:ptCount val="3"/>
                <c:pt idx="0">
                  <c:v>65570.100000000006</c:v>
                </c:pt>
                <c:pt idx="1">
                  <c:v>52856.6</c:v>
                </c:pt>
                <c:pt idx="2">
                  <c:v>49975.8</c:v>
                </c:pt>
              </c:numCache>
            </c:numRef>
          </c:val>
        </c:ser>
        <c:shape val="cylinder"/>
        <c:axId val="120274304"/>
        <c:axId val="120280192"/>
        <c:axId val="0"/>
      </c:bar3DChart>
      <c:catAx>
        <c:axId val="12027430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280192"/>
        <c:crosses val="autoZero"/>
        <c:auto val="1"/>
        <c:lblAlgn val="ctr"/>
        <c:lblOffset val="100"/>
      </c:catAx>
      <c:valAx>
        <c:axId val="120280192"/>
        <c:scaling>
          <c:orientation val="minMax"/>
        </c:scaling>
        <c:axPos val="l"/>
        <c:majorGridlines/>
        <c:numFmt formatCode="_-* #,##0.00_р_._-;\-* #,##0.00_р_._-;_-* &quot;-&quot;??_р_._-;_-@_-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274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532820167737865"/>
          <c:y val="0.16198472612425968"/>
          <c:w val="0.2751480554566797"/>
          <c:h val="0.44059676014657956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'Исп. 2012-2014 (диаграммы)'!$X$4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5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'Исп. 2012-2014 (диаграммы)'!$W$5:$W$7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'Исп. 2012-2014 (диаграммы)'!$X$5:$X$7</c:f>
              <c:numCache>
                <c:formatCode>0</c:formatCode>
                <c:ptCount val="3"/>
                <c:pt idx="0" formatCode="General">
                  <c:v>36</c:v>
                </c:pt>
                <c:pt idx="1">
                  <c:v>39.1</c:v>
                </c:pt>
                <c:pt idx="2">
                  <c:v>37.49</c:v>
                </c:pt>
              </c:numCache>
            </c:numRef>
          </c:val>
        </c:ser>
        <c:ser>
          <c:idx val="1"/>
          <c:order val="1"/>
          <c:tx>
            <c:strRef>
              <c:f>'Исп. 2012-2014 (диаграммы)'!$Y$4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5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'Исп. 2012-2014 (диаграммы)'!$W$5:$W$7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'Исп. 2012-2014 (диаграммы)'!$Y$5:$Y$7</c:f>
              <c:numCache>
                <c:formatCode>0</c:formatCode>
                <c:ptCount val="3"/>
                <c:pt idx="0" formatCode="General">
                  <c:v>64</c:v>
                </c:pt>
                <c:pt idx="1">
                  <c:v>60.9</c:v>
                </c:pt>
                <c:pt idx="2">
                  <c:v>62.5</c:v>
                </c:pt>
              </c:numCache>
            </c:numRef>
          </c:val>
        </c:ser>
        <c:shape val="cylinder"/>
        <c:axId val="97741056"/>
        <c:axId val="97755136"/>
        <c:axId val="0"/>
      </c:bar3DChart>
      <c:catAx>
        <c:axId val="9774105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7755136"/>
        <c:crosses val="autoZero"/>
        <c:auto val="1"/>
        <c:lblAlgn val="ctr"/>
        <c:lblOffset val="100"/>
      </c:catAx>
      <c:valAx>
        <c:axId val="977551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774105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8201778659875209"/>
          <c:y val="4.2807576555835516E-2"/>
          <c:w val="0.56144335083114616"/>
          <c:h val="0.71179583246126421"/>
        </c:manualLayout>
      </c:layout>
      <c:bar3DChart>
        <c:barDir val="col"/>
        <c:grouping val="clustered"/>
        <c:ser>
          <c:idx val="0"/>
          <c:order val="0"/>
          <c:tx>
            <c:strRef>
              <c:f>'Исп. 2014-2016 (Табл.) (4)'!$E$4:$E$5</c:f>
              <c:strCache>
                <c:ptCount val="1"/>
                <c:pt idx="0">
                  <c:v>2014 год Утверждено</c:v>
                </c:pt>
              </c:strCache>
            </c:strRef>
          </c:tx>
          <c:cat>
            <c:strRef>
              <c:f>'Исп. 2014-2016 (Табл.) (4)'!$D$6:$D$27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'Исп. 2014-2016 (Табл.) (4)'!$E$6:$E$27</c:f>
            </c:numRef>
          </c:val>
        </c:ser>
        <c:ser>
          <c:idx val="1"/>
          <c:order val="1"/>
          <c:tx>
            <c:strRef>
              <c:f>'Исп. 2014-2016 (Табл.) (4)'!$F$4:$F$5</c:f>
              <c:strCache>
                <c:ptCount val="1"/>
                <c:pt idx="0">
                  <c:v>2014 год Исполнено</c:v>
                </c:pt>
              </c:strCache>
            </c:strRef>
          </c:tx>
          <c:cat>
            <c:strRef>
              <c:f>'Исп. 2014-2016 (Табл.) (4)'!$D$6:$D$27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'Исп. 2014-2016 (Табл.) (4)'!$F$6:$F$27</c:f>
            </c:numRef>
          </c:val>
        </c:ser>
        <c:ser>
          <c:idx val="2"/>
          <c:order val="2"/>
          <c:tx>
            <c:strRef>
              <c:f>'Исп. 2014-2016 (Табл.) (4)'!$G$4:$G$5</c:f>
              <c:strCache>
                <c:ptCount val="1"/>
                <c:pt idx="0">
                  <c:v>2014 год % исп.</c:v>
                </c:pt>
              </c:strCache>
            </c:strRef>
          </c:tx>
          <c:cat>
            <c:strRef>
              <c:f>'Исп. 2014-2016 (Табл.) (4)'!$D$6:$D$27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'Исп. 2014-2016 (Табл.) (4)'!$G$6:$G$27</c:f>
            </c:numRef>
          </c:val>
        </c:ser>
        <c:ser>
          <c:idx val="3"/>
          <c:order val="3"/>
          <c:tx>
            <c:strRef>
              <c:f>'Исп. 2014-2016 (Табл.) (4)'!$H$4:$H$5</c:f>
              <c:strCache>
                <c:ptCount val="1"/>
                <c:pt idx="0">
                  <c:v>2014 год Структура доходов, в %</c:v>
                </c:pt>
              </c:strCache>
            </c:strRef>
          </c:tx>
          <c:cat>
            <c:strRef>
              <c:f>'Исп. 2014-2016 (Табл.) (4)'!$D$6:$D$27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'Исп. 2014-2016 (Табл.) (4)'!$H$6:$H$27</c:f>
            </c:numRef>
          </c:val>
        </c:ser>
        <c:ser>
          <c:idx val="4"/>
          <c:order val="4"/>
          <c:tx>
            <c:strRef>
              <c:f>'Исп. 2014-2016 (Табл.) (4)'!$I$4:$I$5</c:f>
              <c:strCache>
                <c:ptCount val="1"/>
                <c:pt idx="0">
                  <c:v>2015 год Утверждено</c:v>
                </c:pt>
              </c:strCache>
            </c:strRef>
          </c:tx>
          <c:cat>
            <c:strRef>
              <c:f>'Исп. 2014-2016 (Табл.) (4)'!$D$6:$D$27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'Исп. 2014-2016 (Табл.) (4)'!$I$6:$I$27</c:f>
            </c:numRef>
          </c:val>
        </c:ser>
        <c:ser>
          <c:idx val="5"/>
          <c:order val="5"/>
          <c:tx>
            <c:strRef>
              <c:f>'Исп. 2014-2016 (Табл.) (4)'!$J$4:$J$5</c:f>
              <c:strCache>
                <c:ptCount val="1"/>
                <c:pt idx="0">
                  <c:v>2015 год Исполнено</c:v>
                </c:pt>
              </c:strCache>
            </c:strRef>
          </c:tx>
          <c:cat>
            <c:strRef>
              <c:f>'Исп. 2014-2016 (Табл.) (4)'!$D$6:$D$27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'Исп. 2014-2016 (Табл.) (4)'!$J$6:$J$27</c:f>
            </c:numRef>
          </c:val>
        </c:ser>
        <c:ser>
          <c:idx val="6"/>
          <c:order val="6"/>
          <c:tx>
            <c:strRef>
              <c:f>'Исп. 2014-2016 (Табл.) (4)'!$K$4:$K$5</c:f>
              <c:strCache>
                <c:ptCount val="1"/>
                <c:pt idx="0">
                  <c:v>2015 год % исп.</c:v>
                </c:pt>
              </c:strCache>
            </c:strRef>
          </c:tx>
          <c:cat>
            <c:strRef>
              <c:f>'Исп. 2014-2016 (Табл.) (4)'!$D$6:$D$27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'Исп. 2014-2016 (Табл.) (4)'!$K$6:$K$27</c:f>
            </c:numRef>
          </c:val>
        </c:ser>
        <c:ser>
          <c:idx val="7"/>
          <c:order val="7"/>
          <c:tx>
            <c:strRef>
              <c:f>'Исп. 2014-2016 (Табл.) (4)'!$L$4:$L$5</c:f>
              <c:strCache>
                <c:ptCount val="1"/>
                <c:pt idx="0">
                  <c:v>2015 год Структура доходов, в %</c:v>
                </c:pt>
              </c:strCache>
            </c:strRef>
          </c:tx>
          <c:cat>
            <c:strRef>
              <c:f>'Исп. 2014-2016 (Табл.) (4)'!$D$6:$D$27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'Исп. 2014-2016 (Табл.) (4)'!$L$6:$L$27</c:f>
            </c:numRef>
          </c:val>
        </c:ser>
        <c:ser>
          <c:idx val="8"/>
          <c:order val="8"/>
          <c:tx>
            <c:strRef>
              <c:f>'Исп. 2014-2016 (Табл.) (4)'!$M$4:$M$5</c:f>
              <c:strCache>
                <c:ptCount val="1"/>
                <c:pt idx="0">
                  <c:v>2016 год План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-2.1345455182827801E-2"/>
                  <c:y val="-2.9354189884472581E-2"/>
                </c:manualLayout>
              </c:layout>
              <c:showVal val="1"/>
            </c:dLbl>
            <c:dLbl>
              <c:idx val="1"/>
              <c:layout>
                <c:manualLayout>
                  <c:x val="-1.0672727591413893E-2"/>
                  <c:y val="-4.5828852690911456E-2"/>
                </c:manualLayout>
              </c:layout>
              <c:showVal val="1"/>
            </c:dLbl>
            <c:dLbl>
              <c:idx val="2"/>
              <c:layout>
                <c:manualLayout>
                  <c:x val="-1.3722078331817905E-2"/>
                  <c:y val="-1.875821422768373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'Исп. 2014-2016 (Табл.) (4)'!$D$6:$D$27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'Исп. 2014-2016 (Табл.) (4)'!$M$6:$M$27</c:f>
              <c:numCache>
                <c:formatCode>0.0</c:formatCode>
                <c:ptCount val="3"/>
                <c:pt idx="0">
                  <c:v>639869</c:v>
                </c:pt>
                <c:pt idx="1">
                  <c:v>15683</c:v>
                </c:pt>
                <c:pt idx="2">
                  <c:v>1103288.8</c:v>
                </c:pt>
              </c:numCache>
            </c:numRef>
          </c:val>
        </c:ser>
        <c:ser>
          <c:idx val="9"/>
          <c:order val="9"/>
          <c:tx>
            <c:strRef>
              <c:f>'Исп. 2014-2016 (Табл.) (4)'!$N$4:$N$5</c:f>
              <c:strCache>
                <c:ptCount val="1"/>
                <c:pt idx="0">
                  <c:v>2016 год Факт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3.96415596252516E-2"/>
                  <c:y val="-2.2914426345455728E-2"/>
                </c:manualLayout>
              </c:layout>
              <c:showVal val="1"/>
            </c:dLbl>
            <c:dLbl>
              <c:idx val="1"/>
              <c:layout>
                <c:manualLayout>
                  <c:x val="3.6592208884847641E-2"/>
                  <c:y val="-4.5828852690911456E-2"/>
                </c:manualLayout>
              </c:layout>
              <c:showVal val="1"/>
            </c:dLbl>
            <c:dLbl>
              <c:idx val="2"/>
              <c:layout>
                <c:manualLayout>
                  <c:x val="3.96415596252516E-2"/>
                  <c:y val="-8.5929098795459458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'Исп. 2014-2016 (Табл.) (4)'!$D$6:$D$27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'Исп. 2014-2016 (Табл.) (4)'!$N$6:$N$27</c:f>
              <c:numCache>
                <c:formatCode>0.0</c:formatCode>
                <c:ptCount val="3"/>
                <c:pt idx="0">
                  <c:v>632769.5</c:v>
                </c:pt>
                <c:pt idx="1">
                  <c:v>16430.2</c:v>
                </c:pt>
                <c:pt idx="2">
                  <c:v>1082037.2</c:v>
                </c:pt>
              </c:numCache>
            </c:numRef>
          </c:val>
        </c:ser>
        <c:shape val="box"/>
        <c:axId val="97811456"/>
        <c:axId val="97841920"/>
        <c:axId val="0"/>
      </c:bar3DChart>
      <c:catAx>
        <c:axId val="97811456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7841920"/>
        <c:crosses val="autoZero"/>
        <c:auto val="1"/>
        <c:lblAlgn val="ctr"/>
        <c:lblOffset val="100"/>
      </c:catAx>
      <c:valAx>
        <c:axId val="97841920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7811456"/>
        <c:crosses val="autoZero"/>
        <c:crossBetween val="between"/>
      </c:valAx>
    </c:plotArea>
    <c:legend>
      <c:legendPos val="r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'Исп. 2014-2016 (Табл.) (3)'!$D$45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'Исп. 2014-2016 (Табл.) (3)'!$E$45:$P$45</c:f>
              <c:numCache>
                <c:formatCode>0.00%</c:formatCode>
                <c:ptCount val="1"/>
                <c:pt idx="0">
                  <c:v>0.36600000000000038</c:v>
                </c:pt>
              </c:numCache>
            </c:numRef>
          </c:val>
        </c:ser>
        <c:ser>
          <c:idx val="1"/>
          <c:order val="1"/>
          <c:tx>
            <c:strRef>
              <c:f>'Исп. 2014-2016 (Табл.) (3)'!$D$46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7030A0"/>
            </a:solidFill>
          </c:spPr>
          <c:dLbls>
            <c:txPr>
              <a:bodyPr/>
              <a:lstStyle/>
              <a:p>
                <a:pPr>
                  <a:defRPr sz="18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'Исп. 2014-2016 (Табл.) (3)'!$E$46:$P$46</c:f>
              <c:numCache>
                <c:formatCode>0.00%</c:formatCode>
                <c:ptCount val="1"/>
                <c:pt idx="0">
                  <c:v>9.0000000000000028E-3</c:v>
                </c:pt>
              </c:numCache>
            </c:numRef>
          </c:val>
        </c:ser>
        <c:ser>
          <c:idx val="2"/>
          <c:order val="2"/>
          <c:tx>
            <c:strRef>
              <c:f>'Исп. 2014-2016 (Табл.) (3)'!$D$47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'Исп. 2014-2016 (Табл.) (3)'!$E$47:$P$47</c:f>
              <c:numCache>
                <c:formatCode>0.00%</c:formatCode>
                <c:ptCount val="1"/>
                <c:pt idx="0">
                  <c:v>0.62500000000000133</c:v>
                </c:pt>
              </c:numCache>
            </c:numRef>
          </c:val>
        </c:ser>
        <c:axId val="97863168"/>
        <c:axId val="97864704"/>
      </c:barChart>
      <c:catAx>
        <c:axId val="97863168"/>
        <c:scaling>
          <c:orientation val="minMax"/>
        </c:scaling>
        <c:delete val="1"/>
        <c:axPos val="l"/>
        <c:tickLblPos val="nextTo"/>
        <c:crossAx val="97864704"/>
        <c:crosses val="autoZero"/>
        <c:auto val="1"/>
        <c:lblAlgn val="ctr"/>
        <c:lblOffset val="100"/>
      </c:catAx>
      <c:valAx>
        <c:axId val="97864704"/>
        <c:scaling>
          <c:orientation val="minMax"/>
        </c:scaling>
        <c:axPos val="b"/>
        <c:majorGridlines/>
        <c:numFmt formatCode="0.00%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7863168"/>
        <c:crosses val="autoZero"/>
        <c:crossBetween val="between"/>
      </c:valAx>
    </c:plotArea>
    <c:legend>
      <c:legendPos val="r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'Исп. 2014-2016 (диаграммы)'!$K$4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'Исп. 2014-2016 (диаграммы)'!$J$5:$J$7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'Исп. 2014-2016 (диаграммы)'!$K$5:$K$7</c:f>
              <c:numCache>
                <c:formatCode>0.0</c:formatCode>
                <c:ptCount val="3"/>
                <c:pt idx="0">
                  <c:v>602616</c:v>
                </c:pt>
                <c:pt idx="1">
                  <c:v>618175</c:v>
                </c:pt>
                <c:pt idx="2">
                  <c:v>655552</c:v>
                </c:pt>
              </c:numCache>
            </c:numRef>
          </c:val>
        </c:ser>
        <c:ser>
          <c:idx val="1"/>
          <c:order val="1"/>
          <c:tx>
            <c:strRef>
              <c:f>'Исп. 2014-2016 (диаграммы)'!$L$4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'Исп. 2014-2016 (диаграммы)'!$J$5:$J$7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'Исп. 2014-2016 (диаграммы)'!$L$5:$L$7</c:f>
              <c:numCache>
                <c:formatCode>0.0</c:formatCode>
                <c:ptCount val="3"/>
                <c:pt idx="0">
                  <c:v>572272</c:v>
                </c:pt>
                <c:pt idx="1">
                  <c:v>629410.5</c:v>
                </c:pt>
                <c:pt idx="2" formatCode="General">
                  <c:v>649199.69999999809</c:v>
                </c:pt>
              </c:numCache>
            </c:numRef>
          </c:val>
        </c:ser>
        <c:shape val="cylinder"/>
        <c:axId val="98083200"/>
        <c:axId val="98084736"/>
        <c:axId val="0"/>
      </c:bar3DChart>
      <c:catAx>
        <c:axId val="98083200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084736"/>
        <c:crosses val="autoZero"/>
        <c:auto val="1"/>
        <c:lblAlgn val="ctr"/>
        <c:lblOffset val="100"/>
      </c:catAx>
      <c:valAx>
        <c:axId val="98084736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083200"/>
        <c:crosses val="autoZero"/>
        <c:crossBetween val="between"/>
      </c:valAx>
    </c:plotArea>
    <c:legend>
      <c:legendPos val="r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'Исп. 2014-2016 (диаграммы)'!$K$19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'Исп. 2014-2016 (диаграммы)'!$J$20:$J$22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'Исп. 2014-2016 (диаграммы)'!$K$20:$K$22</c:f>
              <c:numCache>
                <c:formatCode>General</c:formatCode>
                <c:ptCount val="3"/>
                <c:pt idx="0">
                  <c:v>1224240</c:v>
                </c:pt>
                <c:pt idx="1">
                  <c:v>1040191</c:v>
                </c:pt>
                <c:pt idx="2">
                  <c:v>1103289</c:v>
                </c:pt>
              </c:numCache>
            </c:numRef>
          </c:val>
        </c:ser>
        <c:ser>
          <c:idx val="1"/>
          <c:order val="1"/>
          <c:tx>
            <c:strRef>
              <c:f>'Исп. 2014-2016 (диаграммы)'!$L$19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'Исп. 2014-2016 (диаграммы)'!$J$20:$J$22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'Исп. 2014-2016 (диаграммы)'!$L$20:$L$22</c:f>
              <c:numCache>
                <c:formatCode>0</c:formatCode>
                <c:ptCount val="3"/>
                <c:pt idx="0" formatCode="General">
                  <c:v>1021550</c:v>
                </c:pt>
                <c:pt idx="1">
                  <c:v>978771.8</c:v>
                </c:pt>
                <c:pt idx="2">
                  <c:v>1082037</c:v>
                </c:pt>
              </c:numCache>
            </c:numRef>
          </c:val>
        </c:ser>
        <c:shape val="cylinder"/>
        <c:axId val="98188672"/>
        <c:axId val="98198656"/>
        <c:axId val="0"/>
      </c:bar3DChart>
      <c:catAx>
        <c:axId val="9818867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  <c:crossAx val="98198656"/>
        <c:crosses val="autoZero"/>
        <c:auto val="1"/>
        <c:lblAlgn val="ctr"/>
        <c:lblOffset val="100"/>
      </c:catAx>
      <c:valAx>
        <c:axId val="98198656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  <c:crossAx val="981886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Диаграм.!$Q$4:$Q$5</c:f>
              <c:strCache>
                <c:ptCount val="1"/>
                <c:pt idx="0">
                  <c:v>2014 год План</c:v>
                </c:pt>
              </c:strCache>
            </c:strRef>
          </c:tx>
          <c:spPr>
            <a:solidFill>
              <a:srgbClr val="FF0000"/>
            </a:solidFill>
          </c:spPr>
          <c:val>
            <c:numRef>
              <c:f>Диаграм.!$Q$6:$Q$19</c:f>
              <c:numCache>
                <c:formatCode>General</c:formatCode>
                <c:ptCount val="1"/>
                <c:pt idx="0">
                  <c:v>1857419.3</c:v>
                </c:pt>
              </c:numCache>
            </c:numRef>
          </c:val>
        </c:ser>
        <c:ser>
          <c:idx val="1"/>
          <c:order val="1"/>
          <c:tx>
            <c:strRef>
              <c:f>Диаграм.!$R$4:$R$5</c:f>
              <c:strCache>
                <c:ptCount val="1"/>
                <c:pt idx="0">
                  <c:v>2014 год Факт</c:v>
                </c:pt>
              </c:strCache>
            </c:strRef>
          </c:tx>
          <c:spPr>
            <a:solidFill>
              <a:srgbClr val="FF0000"/>
            </a:solidFill>
          </c:spPr>
          <c:val>
            <c:numRef>
              <c:f>Диаграм.!$R$6:$R$19</c:f>
              <c:numCache>
                <c:formatCode>General</c:formatCode>
                <c:ptCount val="1"/>
                <c:pt idx="0">
                  <c:v>1597372.9</c:v>
                </c:pt>
              </c:numCache>
            </c:numRef>
          </c:val>
        </c:ser>
        <c:ser>
          <c:idx val="2"/>
          <c:order val="2"/>
          <c:tx>
            <c:strRef>
              <c:f>Диаграм.!$S$4:$S$5</c:f>
              <c:strCache>
                <c:ptCount val="1"/>
                <c:pt idx="0">
                  <c:v>2014 год Процент исполнения </c:v>
                </c:pt>
              </c:strCache>
            </c:strRef>
          </c:tx>
          <c:val>
            <c:numRef>
              <c:f>Диаграм.!$S$6:$S$19</c:f>
            </c:numRef>
          </c:val>
          <c:shape val="box"/>
        </c:ser>
        <c:ser>
          <c:idx val="3"/>
          <c:order val="3"/>
          <c:tx>
            <c:strRef>
              <c:f>Диаграм.!$T$4:$T$5</c:f>
              <c:strCache>
                <c:ptCount val="1"/>
                <c:pt idx="0">
                  <c:v>2014 год Структура расходов, в %</c:v>
                </c:pt>
              </c:strCache>
            </c:strRef>
          </c:tx>
          <c:val>
            <c:numRef>
              <c:f>Диаграм.!$T$6:$T$19</c:f>
            </c:numRef>
          </c:val>
          <c:shape val="box"/>
        </c:ser>
        <c:ser>
          <c:idx val="4"/>
          <c:order val="4"/>
          <c:tx>
            <c:strRef>
              <c:f>Диаграм.!$U$4:$U$5</c:f>
              <c:strCache>
                <c:ptCount val="1"/>
                <c:pt idx="0">
                  <c:v>2015 год План</c:v>
                </c:pt>
              </c:strCache>
            </c:strRef>
          </c:tx>
          <c:spPr>
            <a:solidFill>
              <a:srgbClr val="FFFF00"/>
            </a:solidFill>
          </c:spPr>
          <c:val>
            <c:numRef>
              <c:f>Диаграм.!$U$6:$U$19</c:f>
              <c:numCache>
                <c:formatCode>0.00</c:formatCode>
                <c:ptCount val="1"/>
                <c:pt idx="0">
                  <c:v>1678997.3</c:v>
                </c:pt>
              </c:numCache>
            </c:numRef>
          </c:val>
        </c:ser>
        <c:ser>
          <c:idx val="5"/>
          <c:order val="5"/>
          <c:tx>
            <c:strRef>
              <c:f>Диаграм.!$V$4:$V$5</c:f>
              <c:strCache>
                <c:ptCount val="1"/>
                <c:pt idx="0">
                  <c:v>2015 год Факт</c:v>
                </c:pt>
              </c:strCache>
            </c:strRef>
          </c:tx>
          <c:spPr>
            <a:solidFill>
              <a:srgbClr val="FFFF00"/>
            </a:solidFill>
          </c:spPr>
          <c:val>
            <c:numRef>
              <c:f>Диаграм.!$V$6:$V$19</c:f>
              <c:numCache>
                <c:formatCode>0.00</c:formatCode>
                <c:ptCount val="1"/>
                <c:pt idx="0">
                  <c:v>1616765.7</c:v>
                </c:pt>
              </c:numCache>
            </c:numRef>
          </c:val>
        </c:ser>
        <c:ser>
          <c:idx val="6"/>
          <c:order val="6"/>
          <c:tx>
            <c:strRef>
              <c:f>Диаграм.!$W$4:$W$5</c:f>
              <c:strCache>
                <c:ptCount val="1"/>
                <c:pt idx="0">
                  <c:v>2015 год План</c:v>
                </c:pt>
              </c:strCache>
            </c:strRef>
          </c:tx>
          <c:val>
            <c:numRef>
              <c:f>Диаграм.!$W$6:$W$19</c:f>
            </c:numRef>
          </c:val>
          <c:shape val="box"/>
        </c:ser>
        <c:ser>
          <c:idx val="7"/>
          <c:order val="7"/>
          <c:tx>
            <c:strRef>
              <c:f>Диаграм.!$X$4:$X$5</c:f>
              <c:strCache>
                <c:ptCount val="1"/>
                <c:pt idx="0">
                  <c:v>2015 год Факт</c:v>
                </c:pt>
              </c:strCache>
            </c:strRef>
          </c:tx>
          <c:val>
            <c:numRef>
              <c:f>Диаграм.!$X$6:$X$19</c:f>
            </c:numRef>
          </c:val>
          <c:shape val="box"/>
        </c:ser>
        <c:ser>
          <c:idx val="8"/>
          <c:order val="8"/>
          <c:tx>
            <c:strRef>
              <c:f>Диаграм.!$Y$4:$Y$5</c:f>
              <c:strCache>
                <c:ptCount val="1"/>
                <c:pt idx="0">
                  <c:v>2016 год План</c:v>
                </c:pt>
              </c:strCache>
            </c:strRef>
          </c:tx>
          <c:spPr>
            <a:solidFill>
              <a:srgbClr val="7030A0"/>
            </a:solidFill>
          </c:spPr>
          <c:val>
            <c:numRef>
              <c:f>Диаграм.!$Y$6:$Y$19</c:f>
              <c:numCache>
                <c:formatCode>0.00</c:formatCode>
                <c:ptCount val="1"/>
                <c:pt idx="0">
                  <c:v>1808558.1000000003</c:v>
                </c:pt>
              </c:numCache>
            </c:numRef>
          </c:val>
        </c:ser>
        <c:ser>
          <c:idx val="9"/>
          <c:order val="9"/>
          <c:tx>
            <c:strRef>
              <c:f>Диаграм.!$Z$4:$Z$5</c:f>
              <c:strCache>
                <c:ptCount val="1"/>
                <c:pt idx="0">
                  <c:v>2016 год Факт</c:v>
                </c:pt>
              </c:strCache>
            </c:strRef>
          </c:tx>
          <c:spPr>
            <a:solidFill>
              <a:srgbClr val="7030A0"/>
            </a:solidFill>
          </c:spPr>
          <c:val>
            <c:numRef>
              <c:f>Диаграм.!$Z$6:$Z$19</c:f>
              <c:numCache>
                <c:formatCode>0.00</c:formatCode>
                <c:ptCount val="1"/>
                <c:pt idx="0">
                  <c:v>1748809</c:v>
                </c:pt>
              </c:numCache>
            </c:numRef>
          </c:val>
        </c:ser>
        <c:ser>
          <c:idx val="10"/>
          <c:order val="10"/>
          <c:tx>
            <c:strRef>
              <c:f>Диаграм.!$AA$4:$AA$5</c:f>
              <c:strCache>
                <c:ptCount val="1"/>
                <c:pt idx="0">
                  <c:v>2016 год Процент исполнения </c:v>
                </c:pt>
              </c:strCache>
            </c:strRef>
          </c:tx>
          <c:val>
            <c:numRef>
              <c:f>Диаграм.!$AA$6:$AA$19</c:f>
            </c:numRef>
          </c:val>
          <c:shape val="box"/>
        </c:ser>
        <c:ser>
          <c:idx val="11"/>
          <c:order val="11"/>
          <c:tx>
            <c:strRef>
              <c:f>Диаграм.!$AB$4:$AB$5</c:f>
              <c:strCache>
                <c:ptCount val="1"/>
                <c:pt idx="0">
                  <c:v>2016 год Структура расходов, в %</c:v>
                </c:pt>
              </c:strCache>
            </c:strRef>
          </c:tx>
          <c:val>
            <c:numRef>
              <c:f>Диаграм.!$AB$6:$AB$19</c:f>
            </c:numRef>
          </c:val>
          <c:shape val="box"/>
        </c:ser>
        <c:gapWidth val="75"/>
        <c:shape val="cylinder"/>
        <c:axId val="99471360"/>
        <c:axId val="99472896"/>
        <c:axId val="0"/>
      </c:bar3DChart>
      <c:catAx>
        <c:axId val="99471360"/>
        <c:scaling>
          <c:orientation val="minMax"/>
        </c:scaling>
        <c:delete val="1"/>
        <c:axPos val="b"/>
        <c:majorTickMark val="none"/>
        <c:tickLblPos val="nextTo"/>
        <c:crossAx val="99472896"/>
        <c:crosses val="autoZero"/>
        <c:auto val="1"/>
        <c:lblAlgn val="ctr"/>
        <c:lblOffset val="100"/>
      </c:catAx>
      <c:valAx>
        <c:axId val="9947289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4713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355434403759641"/>
          <c:y val="0.79157571841562502"/>
          <c:w val="0.51048590026483476"/>
          <c:h val="0.20842428158437562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3"/>
          <c:order val="3"/>
          <c:dPt>
            <c:idx val="0"/>
            <c:spPr>
              <a:solidFill>
                <a:srgbClr val="FFC000"/>
              </a:solidFill>
              <a:ln>
                <a:solidFill>
                  <a:srgbClr val="FFFF00"/>
                </a:solidFill>
              </a:ln>
            </c:spPr>
          </c:dPt>
          <c:dPt>
            <c:idx val="2"/>
            <c:spPr>
              <a:solidFill>
                <a:srgbClr val="00B050"/>
              </a:solidFill>
              <a:ln>
                <a:solidFill>
                  <a:srgbClr val="FFFF00"/>
                </a:solidFill>
              </a:ln>
            </c:spPr>
          </c:dPt>
          <c:dPt>
            <c:idx val="3"/>
            <c:spPr>
              <a:solidFill>
                <a:srgbClr val="FF66CC"/>
              </a:solidFill>
              <a:ln>
                <a:solidFill>
                  <a:srgbClr val="FFFF00"/>
                </a:solidFill>
              </a:ln>
            </c:spPr>
          </c:dPt>
          <c:dPt>
            <c:idx val="4"/>
            <c:spPr>
              <a:solidFill>
                <a:srgbClr val="7030A0"/>
              </a:solidFill>
              <a:ln>
                <a:solidFill>
                  <a:srgbClr val="FFFF00"/>
                </a:solidFill>
              </a:ln>
            </c:spPr>
          </c:dPt>
          <c:dPt>
            <c:idx val="6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dPt>
          <c:dPt>
            <c:idx val="7"/>
            <c:spPr>
              <a:solidFill>
                <a:srgbClr val="FF0000"/>
              </a:solidFill>
              <a:ln>
                <a:solidFill>
                  <a:srgbClr val="FFFF00"/>
                </a:solidFill>
              </a:ln>
            </c:spPr>
          </c:dPt>
          <c:dPt>
            <c:idx val="8"/>
            <c:spPr>
              <a:solidFill>
                <a:srgbClr val="0000FF"/>
              </a:solidFill>
              <a:ln>
                <a:solidFill>
                  <a:srgbClr val="FFFF00"/>
                </a:solidFill>
              </a:ln>
            </c:spPr>
          </c:dPt>
          <c:dPt>
            <c:idx val="9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FF00"/>
                </a:solidFill>
              </a:ln>
            </c:spPr>
          </c:dPt>
          <c:dLbls>
            <c:dLbl>
              <c:idx val="0"/>
              <c:layout>
                <c:manualLayout>
                  <c:x val="-2.9226052608816836E-2"/>
                  <c:y val="-7.295838151031536E-3"/>
                </c:manualLayout>
              </c:layout>
              <c:showVal val="1"/>
            </c:dLbl>
            <c:dLbl>
              <c:idx val="2"/>
              <c:layout>
                <c:manualLayout>
                  <c:x val="7.8073127183032817E-3"/>
                  <c:y val="-1.8442910148064633E-2"/>
                </c:manualLayout>
              </c:layout>
              <c:showVal val="1"/>
            </c:dLbl>
            <c:dLbl>
              <c:idx val="3"/>
              <c:layout>
                <c:manualLayout>
                  <c:x val="1.6763623022656531E-2"/>
                  <c:y val="-1.5643962058172575E-2"/>
                </c:manualLayout>
              </c:layout>
              <c:showVal val="1"/>
            </c:dLbl>
            <c:dLbl>
              <c:idx val="4"/>
              <c:layout>
                <c:manualLayout>
                  <c:x val="6.2725302349642114E-3"/>
                  <c:y val="-1.6217374270538241E-2"/>
                </c:manualLayout>
              </c:layout>
              <c:showVal val="1"/>
            </c:dLbl>
            <c:dLbl>
              <c:idx val="6"/>
              <c:layout>
                <c:manualLayout>
                  <c:x val="-0.27110764662646619"/>
                  <c:y val="-6.7354014481337904E-2"/>
                </c:manualLayout>
              </c:layout>
              <c:showVal val="1"/>
            </c:dLbl>
            <c:dLbl>
              <c:idx val="7"/>
              <c:layout>
                <c:manualLayout>
                  <c:x val="-5.7515691510810277E-3"/>
                  <c:y val="-2.1547427711054216E-2"/>
                </c:manualLayout>
              </c:layout>
              <c:showVal val="1"/>
            </c:dLbl>
            <c:dLbl>
              <c:idx val="8"/>
              <c:layout>
                <c:manualLayout>
                  <c:x val="-6.2125680007254014E-3"/>
                  <c:y val="-4.8525798001507374E-3"/>
                </c:manualLayout>
              </c:layout>
              <c:showVal val="1"/>
            </c:dLbl>
            <c:delete val="1"/>
          </c:dLbls>
          <c:cat>
            <c:multiLvlStrRef>
              <c:f>Структура!$A$6:$B$18</c:f>
              <c:multiLvlStrCache>
                <c:ptCount val="12"/>
                <c:lvl>
                  <c:pt idx="0">
                    <c:v>Общегосударственные вопросы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</c:v>
                  </c:pt>
                  <c:pt idx="3">
                    <c:v>Национальная экономика</c:v>
                  </c:pt>
                  <c:pt idx="4">
                    <c:v>Жилищно-коммунальное хозяйство</c:v>
                  </c:pt>
                  <c:pt idx="5">
                    <c:v>Охрана окружающей среды</c:v>
                  </c:pt>
                  <c:pt idx="6">
                    <c:v>Образование</c:v>
                  </c:pt>
                  <c:pt idx="7">
                    <c:v>Культура, кинематография </c:v>
                  </c:pt>
                  <c:pt idx="8">
                    <c:v>Социальная политика</c:v>
                  </c:pt>
                  <c:pt idx="9">
                    <c:v>Физическая культура и спорт</c:v>
                  </c:pt>
                  <c:pt idx="10">
                    <c:v>Средства массовой информации</c:v>
                  </c:pt>
                  <c:pt idx="11">
                    <c:v>Обслуживание государственного и муниципального долга</c:v>
                  </c:pt>
                </c:lvl>
                <c:lvl>
                  <c:pt idx="0">
                    <c:v>0100</c:v>
                  </c:pt>
                  <c:pt idx="1">
                    <c:v>0200</c:v>
                  </c:pt>
                  <c:pt idx="2">
                    <c:v>0300</c:v>
                  </c:pt>
                  <c:pt idx="3">
                    <c:v>0400</c:v>
                  </c:pt>
                  <c:pt idx="4">
                    <c:v>0500</c:v>
                  </c:pt>
                  <c:pt idx="5">
                    <c:v>0600</c:v>
                  </c:pt>
                  <c:pt idx="6">
                    <c:v>0700</c:v>
                  </c:pt>
                  <c:pt idx="7">
                    <c:v>0800</c:v>
                  </c:pt>
                  <c:pt idx="8">
                    <c:v>1000</c:v>
                  </c:pt>
                  <c:pt idx="9">
                    <c:v>1100</c:v>
                  </c:pt>
                  <c:pt idx="10">
                    <c:v>1200</c:v>
                  </c:pt>
                  <c:pt idx="11">
                    <c:v>1300</c:v>
                  </c:pt>
                </c:lvl>
              </c:multiLvlStrCache>
            </c:multiLvlStrRef>
          </c:cat>
          <c:val>
            <c:numRef>
              <c:f>Структура!$F$6:$F$18</c:f>
              <c:numCache>
                <c:formatCode>0.00</c:formatCode>
                <c:ptCount val="12"/>
                <c:pt idx="0">
                  <c:v>7.0226937304188182</c:v>
                </c:pt>
                <c:pt idx="1">
                  <c:v>0.15546580558540204</c:v>
                </c:pt>
                <c:pt idx="2">
                  <c:v>2.2614533662624159</c:v>
                </c:pt>
                <c:pt idx="3">
                  <c:v>6.1577221983647163</c:v>
                </c:pt>
                <c:pt idx="4">
                  <c:v>9.4149504033888185</c:v>
                </c:pt>
                <c:pt idx="5">
                  <c:v>8.7733994964573042E-2</c:v>
                </c:pt>
                <c:pt idx="6">
                  <c:v>54.572723493531882</c:v>
                </c:pt>
                <c:pt idx="7">
                  <c:v>5.8465332692135057</c:v>
                </c:pt>
                <c:pt idx="8">
                  <c:v>13.374525176848953</c:v>
                </c:pt>
                <c:pt idx="9">
                  <c:v>0.96950553205067136</c:v>
                </c:pt>
                <c:pt idx="10">
                  <c:v>0.12459908429108063</c:v>
                </c:pt>
                <c:pt idx="11">
                  <c:v>1.2093945079193872E-2</c:v>
                </c:pt>
              </c:numCache>
            </c:numRef>
          </c:val>
        </c:ser>
        <c:ser>
          <c:idx val="2"/>
          <c:order val="2"/>
          <c:cat>
            <c:multiLvlStrRef>
              <c:f>Структура!$A$6:$B$18</c:f>
              <c:multiLvlStrCache>
                <c:ptCount val="12"/>
                <c:lvl>
                  <c:pt idx="0">
                    <c:v>Общегосударственные вопросы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</c:v>
                  </c:pt>
                  <c:pt idx="3">
                    <c:v>Национальная экономика</c:v>
                  </c:pt>
                  <c:pt idx="4">
                    <c:v>Жилищно-коммунальное хозяйство</c:v>
                  </c:pt>
                  <c:pt idx="5">
                    <c:v>Охрана окружающей среды</c:v>
                  </c:pt>
                  <c:pt idx="6">
                    <c:v>Образование</c:v>
                  </c:pt>
                  <c:pt idx="7">
                    <c:v>Культура, кинематография </c:v>
                  </c:pt>
                  <c:pt idx="8">
                    <c:v>Социальная политика</c:v>
                  </c:pt>
                  <c:pt idx="9">
                    <c:v>Физическая культура и спорт</c:v>
                  </c:pt>
                  <c:pt idx="10">
                    <c:v>Средства массовой информации</c:v>
                  </c:pt>
                  <c:pt idx="11">
                    <c:v>Обслуживание государственного и муниципального долга</c:v>
                  </c:pt>
                </c:lvl>
                <c:lvl>
                  <c:pt idx="0">
                    <c:v>0100</c:v>
                  </c:pt>
                  <c:pt idx="1">
                    <c:v>0200</c:v>
                  </c:pt>
                  <c:pt idx="2">
                    <c:v>0300</c:v>
                  </c:pt>
                  <c:pt idx="3">
                    <c:v>0400</c:v>
                  </c:pt>
                  <c:pt idx="4">
                    <c:v>0500</c:v>
                  </c:pt>
                  <c:pt idx="5">
                    <c:v>0600</c:v>
                  </c:pt>
                  <c:pt idx="6">
                    <c:v>0700</c:v>
                  </c:pt>
                  <c:pt idx="7">
                    <c:v>0800</c:v>
                  </c:pt>
                  <c:pt idx="8">
                    <c:v>1000</c:v>
                  </c:pt>
                  <c:pt idx="9">
                    <c:v>1100</c:v>
                  </c:pt>
                  <c:pt idx="10">
                    <c:v>1200</c:v>
                  </c:pt>
                  <c:pt idx="11">
                    <c:v>1300</c:v>
                  </c:pt>
                </c:lvl>
              </c:multiLvlStrCache>
            </c:multiLvlStrRef>
          </c:cat>
          <c:val>
            <c:numRef>
              <c:f>Структура!$E$6:$E$18</c:f>
            </c:numRef>
          </c:val>
        </c:ser>
        <c:ser>
          <c:idx val="1"/>
          <c:order val="1"/>
          <c:cat>
            <c:multiLvlStrRef>
              <c:f>Структура!$A$6:$B$18</c:f>
              <c:multiLvlStrCache>
                <c:ptCount val="12"/>
                <c:lvl>
                  <c:pt idx="0">
                    <c:v>Общегосударственные вопросы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</c:v>
                  </c:pt>
                  <c:pt idx="3">
                    <c:v>Национальная экономика</c:v>
                  </c:pt>
                  <c:pt idx="4">
                    <c:v>Жилищно-коммунальное хозяйство</c:v>
                  </c:pt>
                  <c:pt idx="5">
                    <c:v>Охрана окружающей среды</c:v>
                  </c:pt>
                  <c:pt idx="6">
                    <c:v>Образование</c:v>
                  </c:pt>
                  <c:pt idx="7">
                    <c:v>Культура, кинематография </c:v>
                  </c:pt>
                  <c:pt idx="8">
                    <c:v>Социальная политика</c:v>
                  </c:pt>
                  <c:pt idx="9">
                    <c:v>Физическая культура и спорт</c:v>
                  </c:pt>
                  <c:pt idx="10">
                    <c:v>Средства массовой информации</c:v>
                  </c:pt>
                  <c:pt idx="11">
                    <c:v>Обслуживание государственного и муниципального долга</c:v>
                  </c:pt>
                </c:lvl>
                <c:lvl>
                  <c:pt idx="0">
                    <c:v>0100</c:v>
                  </c:pt>
                  <c:pt idx="1">
                    <c:v>0200</c:v>
                  </c:pt>
                  <c:pt idx="2">
                    <c:v>0300</c:v>
                  </c:pt>
                  <c:pt idx="3">
                    <c:v>0400</c:v>
                  </c:pt>
                  <c:pt idx="4">
                    <c:v>0500</c:v>
                  </c:pt>
                  <c:pt idx="5">
                    <c:v>0600</c:v>
                  </c:pt>
                  <c:pt idx="6">
                    <c:v>0700</c:v>
                  </c:pt>
                  <c:pt idx="7">
                    <c:v>0800</c:v>
                  </c:pt>
                  <c:pt idx="8">
                    <c:v>1000</c:v>
                  </c:pt>
                  <c:pt idx="9">
                    <c:v>1100</c:v>
                  </c:pt>
                  <c:pt idx="10">
                    <c:v>1200</c:v>
                  </c:pt>
                  <c:pt idx="11">
                    <c:v>1300</c:v>
                  </c:pt>
                </c:lvl>
              </c:multiLvlStrCache>
            </c:multiLvlStrRef>
          </c:cat>
          <c:val>
            <c:numRef>
              <c:f>Структура!$D$6:$D$18</c:f>
            </c:numRef>
          </c:val>
        </c:ser>
        <c:ser>
          <c:idx val="0"/>
          <c:order val="0"/>
          <c:cat>
            <c:multiLvlStrRef>
              <c:f>Структура!$A$6:$B$18</c:f>
              <c:multiLvlStrCache>
                <c:ptCount val="12"/>
                <c:lvl>
                  <c:pt idx="0">
                    <c:v>Общегосударственные вопросы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</c:v>
                  </c:pt>
                  <c:pt idx="3">
                    <c:v>Национальная экономика</c:v>
                  </c:pt>
                  <c:pt idx="4">
                    <c:v>Жилищно-коммунальное хозяйство</c:v>
                  </c:pt>
                  <c:pt idx="5">
                    <c:v>Охрана окружающей среды</c:v>
                  </c:pt>
                  <c:pt idx="6">
                    <c:v>Образование</c:v>
                  </c:pt>
                  <c:pt idx="7">
                    <c:v>Культура, кинематография </c:v>
                  </c:pt>
                  <c:pt idx="8">
                    <c:v>Социальная политика</c:v>
                  </c:pt>
                  <c:pt idx="9">
                    <c:v>Физическая культура и спорт</c:v>
                  </c:pt>
                  <c:pt idx="10">
                    <c:v>Средства массовой информации</c:v>
                  </c:pt>
                  <c:pt idx="11">
                    <c:v>Обслуживание государственного и муниципального долга</c:v>
                  </c:pt>
                </c:lvl>
                <c:lvl>
                  <c:pt idx="0">
                    <c:v>0100</c:v>
                  </c:pt>
                  <c:pt idx="1">
                    <c:v>0200</c:v>
                  </c:pt>
                  <c:pt idx="2">
                    <c:v>0300</c:v>
                  </c:pt>
                  <c:pt idx="3">
                    <c:v>0400</c:v>
                  </c:pt>
                  <c:pt idx="4">
                    <c:v>0500</c:v>
                  </c:pt>
                  <c:pt idx="5">
                    <c:v>0600</c:v>
                  </c:pt>
                  <c:pt idx="6">
                    <c:v>0700</c:v>
                  </c:pt>
                  <c:pt idx="7">
                    <c:v>0800</c:v>
                  </c:pt>
                  <c:pt idx="8">
                    <c:v>1000</c:v>
                  </c:pt>
                  <c:pt idx="9">
                    <c:v>1100</c:v>
                  </c:pt>
                  <c:pt idx="10">
                    <c:v>1200</c:v>
                  </c:pt>
                  <c:pt idx="11">
                    <c:v>1300</c:v>
                  </c:pt>
                </c:lvl>
              </c:multiLvlStrCache>
            </c:multiLvlStrRef>
          </c:cat>
          <c:val>
            <c:numRef>
              <c:f>Структура!$C$6:$C$18</c:f>
            </c:numRef>
          </c:val>
        </c:ser>
      </c:pie3DChart>
    </c:plotArea>
    <c:legend>
      <c:legendPos val="b"/>
      <c:layout>
        <c:manualLayout>
          <c:xMode val="edge"/>
          <c:yMode val="edge"/>
          <c:x val="4.1012496798184024E-4"/>
          <c:y val="0.41351849543223795"/>
          <c:w val="0.95672523465708736"/>
          <c:h val="0.56526420336249161"/>
        </c:manualLayout>
      </c:layout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1EB51F-0224-4922-B3D9-974F28DFB731}" type="doc">
      <dgm:prSet loTypeId="urn:microsoft.com/office/officeart/2005/8/layout/default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12DA48A6-2F8F-418C-86A3-F4F1A350AC7C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baseline="0" dirty="0" smtClean="0">
              <a:solidFill>
                <a:schemeClr val="tx1"/>
              </a:solidFill>
            </a:rPr>
            <a:t>Докладчик:  зам. главы Администрации Артемовского городского округа - начальник Финансового управления</a:t>
          </a:r>
          <a:endParaRPr lang="ru-RU" b="1" baseline="0" dirty="0">
            <a:solidFill>
              <a:schemeClr val="tx1"/>
            </a:solidFill>
          </a:endParaRPr>
        </a:p>
      </dgm:t>
    </dgm:pt>
    <dgm:pt modelId="{5A10DB30-0AFB-4869-97BF-2EEE832128A8}" type="parTrans" cxnId="{43F00869-B4E8-4A23-8C31-BD156CE4023A}">
      <dgm:prSet/>
      <dgm:spPr/>
      <dgm:t>
        <a:bodyPr/>
        <a:lstStyle/>
        <a:p>
          <a:endParaRPr lang="ru-RU"/>
        </a:p>
      </dgm:t>
    </dgm:pt>
    <dgm:pt modelId="{B4192B61-2CF0-417A-BA58-CD8B94D6D3AF}" type="sibTrans" cxnId="{43F00869-B4E8-4A23-8C31-BD156CE4023A}">
      <dgm:prSet/>
      <dgm:spPr/>
      <dgm:t>
        <a:bodyPr/>
        <a:lstStyle/>
        <a:p>
          <a:endParaRPr lang="ru-RU"/>
        </a:p>
      </dgm:t>
    </dgm:pt>
    <dgm:pt modelId="{00D5571B-A2E3-4DDE-86B9-BD60B6C8C962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Бачурина Ольга Геннадьевна</a:t>
          </a:r>
          <a:endParaRPr lang="ru-RU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C6D609-664E-453F-A305-C60F42511C0B}" type="parTrans" cxnId="{DB50834E-D205-4A95-A3CF-9A073796EFE5}">
      <dgm:prSet/>
      <dgm:spPr/>
      <dgm:t>
        <a:bodyPr/>
        <a:lstStyle/>
        <a:p>
          <a:endParaRPr lang="ru-RU"/>
        </a:p>
      </dgm:t>
    </dgm:pt>
    <dgm:pt modelId="{E155B6AD-EDF8-4898-94F7-5ECDB0D26B49}" type="sibTrans" cxnId="{DB50834E-D205-4A95-A3CF-9A073796EFE5}">
      <dgm:prSet/>
      <dgm:spPr/>
      <dgm:t>
        <a:bodyPr/>
        <a:lstStyle/>
        <a:p>
          <a:endParaRPr lang="ru-RU"/>
        </a:p>
      </dgm:t>
    </dgm:pt>
    <dgm:pt modelId="{634B4B31-4A20-4219-8CCE-39FB5978C1DA}" type="pres">
      <dgm:prSet presAssocID="{F61EB51F-0224-4922-B3D9-974F28DFB7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98BB8B-6C3E-4F2B-90EB-F606F86BA06F}" type="pres">
      <dgm:prSet presAssocID="{12DA48A6-2F8F-418C-86A3-F4F1A350AC7C}" presName="node" presStyleLbl="node1" presStyleIdx="0" presStyleCnt="2" custScaleY="64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6912EC-DF96-450C-8750-48A1524BC510}" type="pres">
      <dgm:prSet presAssocID="{B4192B61-2CF0-417A-BA58-CD8B94D6D3AF}" presName="sibTrans" presStyleCnt="0"/>
      <dgm:spPr/>
    </dgm:pt>
    <dgm:pt modelId="{A0D5E21D-0AD7-4748-BE25-53AFAAD3AAC4}" type="pres">
      <dgm:prSet presAssocID="{00D5571B-A2E3-4DDE-86B9-BD60B6C8C962}" presName="node" presStyleLbl="node1" presStyleIdx="1" presStyleCnt="2" custScaleY="64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08EFA7-A185-49B8-9BD8-DCC046D310F6}" type="presOf" srcId="{00D5571B-A2E3-4DDE-86B9-BD60B6C8C962}" destId="{A0D5E21D-0AD7-4748-BE25-53AFAAD3AAC4}" srcOrd="0" destOrd="0" presId="urn:microsoft.com/office/officeart/2005/8/layout/default#1"/>
    <dgm:cxn modelId="{DB50834E-D205-4A95-A3CF-9A073796EFE5}" srcId="{F61EB51F-0224-4922-B3D9-974F28DFB731}" destId="{00D5571B-A2E3-4DDE-86B9-BD60B6C8C962}" srcOrd="1" destOrd="0" parTransId="{42C6D609-664E-453F-A305-C60F42511C0B}" sibTransId="{E155B6AD-EDF8-4898-94F7-5ECDB0D26B49}"/>
    <dgm:cxn modelId="{CEABB15A-C7F8-4E96-9CED-256BFA68FE68}" type="presOf" srcId="{F61EB51F-0224-4922-B3D9-974F28DFB731}" destId="{634B4B31-4A20-4219-8CCE-39FB5978C1DA}" srcOrd="0" destOrd="0" presId="urn:microsoft.com/office/officeart/2005/8/layout/default#1"/>
    <dgm:cxn modelId="{43F00869-B4E8-4A23-8C31-BD156CE4023A}" srcId="{F61EB51F-0224-4922-B3D9-974F28DFB731}" destId="{12DA48A6-2F8F-418C-86A3-F4F1A350AC7C}" srcOrd="0" destOrd="0" parTransId="{5A10DB30-0AFB-4869-97BF-2EEE832128A8}" sibTransId="{B4192B61-2CF0-417A-BA58-CD8B94D6D3AF}"/>
    <dgm:cxn modelId="{8617D3C1-5C4A-4B79-8570-F30227BF7E21}" type="presOf" srcId="{12DA48A6-2F8F-418C-86A3-F4F1A350AC7C}" destId="{3598BB8B-6C3E-4F2B-90EB-F606F86BA06F}" srcOrd="0" destOrd="0" presId="urn:microsoft.com/office/officeart/2005/8/layout/default#1"/>
    <dgm:cxn modelId="{C566691A-E6D7-42AA-9569-33BEC6257DB2}" type="presParOf" srcId="{634B4B31-4A20-4219-8CCE-39FB5978C1DA}" destId="{3598BB8B-6C3E-4F2B-90EB-F606F86BA06F}" srcOrd="0" destOrd="0" presId="urn:microsoft.com/office/officeart/2005/8/layout/default#1"/>
    <dgm:cxn modelId="{EB3E0073-DC7C-4496-BD64-B5D2213B6028}" type="presParOf" srcId="{634B4B31-4A20-4219-8CCE-39FB5978C1DA}" destId="{056912EC-DF96-450C-8750-48A1524BC510}" srcOrd="1" destOrd="0" presId="urn:microsoft.com/office/officeart/2005/8/layout/default#1"/>
    <dgm:cxn modelId="{EF9BE9B2-0DA0-406E-94D8-2B133543BCCC}" type="presParOf" srcId="{634B4B31-4A20-4219-8CCE-39FB5978C1DA}" destId="{A0D5E21D-0AD7-4748-BE25-53AFAAD3AAC4}" srcOrd="2" destOrd="0" presId="urn:microsoft.com/office/officeart/2005/8/layout/default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1D328A-56EE-46CD-B7B6-9B4662F8AAB8}" type="datetimeFigureOut">
              <a:rPr lang="ru-RU"/>
              <a:pPr>
                <a:defRPr/>
              </a:pPr>
              <a:t>11.05.2017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A69761-7BA2-4386-A3B5-295B8815F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280BB8-A583-4242-8E99-E376F58C025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73E5E6-788B-429C-BDA8-09F789C59E7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37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2144A2-2E48-42A5-A676-2A063A99304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EFF80C-5721-4A30-9038-BF248A906BE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9D32E2-AB58-4EA2-8BE2-0536AF9E1E6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23047-A527-46CD-B9D1-297ECC46809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0E08BA-F61A-4EF8-A2F1-E73D7149B78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2DEFE-CFA4-40C6-8BF0-99937511C77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A18AC3-63FD-4859-AFF4-AE85C051A52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BE6851-286E-4E86-88BF-75003B16716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DFEA55-87BC-432B-AA42-A5EB374F870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4020C-274A-4503-8C09-18EE5FE6800C}" type="datetimeFigureOut">
              <a:rPr lang="ru-RU"/>
              <a:pPr>
                <a:defRPr/>
              </a:pPr>
              <a:t>11.05.2017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E4785-DC49-412E-9933-962FB7835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E47E0-3675-47B5-883F-9F60B6CC9480}" type="datetimeFigureOut">
              <a:rPr lang="ru-RU"/>
              <a:pPr>
                <a:defRPr/>
              </a:pPr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7BC7E-7B77-4F6D-9FDD-8FD3CEAFE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30275-0453-45B1-ADD5-2E5D7FD8F5F8}" type="datetimeFigureOut">
              <a:rPr lang="ru-RU"/>
              <a:pPr>
                <a:defRPr/>
              </a:pPr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73312-2F3C-46F6-8B5B-D6071A402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2E2A1-147F-4714-8718-0DEF5368A74F}" type="datetimeFigureOut">
              <a:rPr lang="ru-RU"/>
              <a:pPr>
                <a:defRPr/>
              </a:pPr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3461F-08B3-4DB5-BDFF-41604333C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1F531-6A56-4746-9CD6-B4877835F395}" type="datetimeFigureOut">
              <a:rPr lang="ru-RU"/>
              <a:pPr>
                <a:defRPr/>
              </a:pPr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588CF-D9D7-4819-B544-4A88E5538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04566-2D5B-4037-8414-F2B3A5C47CC3}" type="datetimeFigureOut">
              <a:rPr lang="ru-RU"/>
              <a:pPr>
                <a:defRPr/>
              </a:pPr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30C07-5E9B-4E46-B6EE-88890DC11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A206E-D74B-4352-B5E7-0D39B509119D}" type="datetimeFigureOut">
              <a:rPr lang="ru-RU"/>
              <a:pPr>
                <a:defRPr/>
              </a:pPr>
              <a:t>11.05.2017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9C414-F150-4719-B869-BA3A4AB07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4EB38-7D14-475F-A433-388024743E1E}" type="datetimeFigureOut">
              <a:rPr lang="ru-RU"/>
              <a:pPr>
                <a:defRPr/>
              </a:pPr>
              <a:t>11.05.2017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4FB66-DA82-49BA-8FBB-2527C42EE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6F013-613F-4ACA-840B-BBB347CF7F01}" type="datetimeFigureOut">
              <a:rPr lang="ru-RU"/>
              <a:pPr>
                <a:defRPr/>
              </a:pPr>
              <a:t>11.05.2017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7E820-7AAD-4FDF-8C08-09C50870A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F52E8-C3A8-4208-B2AD-C261FCDF1C29}" type="datetimeFigureOut">
              <a:rPr lang="ru-RU"/>
              <a:pPr>
                <a:defRPr/>
              </a:pPr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D2C6E-64C6-4B3C-AD84-0EBB8558B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866F3-5065-42CC-9B7F-0742DF9D1F7D}" type="datetimeFigureOut">
              <a:rPr lang="ru-RU"/>
              <a:pPr>
                <a:defRPr/>
              </a:pPr>
              <a:t>11.05.2017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11ECA-C66E-45DC-859B-D33815D01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F37E715-2D92-43A1-B5FA-CAB99A159921}" type="datetimeFigureOut">
              <a:rPr lang="ru-RU"/>
              <a:pPr>
                <a:defRPr/>
              </a:pPr>
              <a:t>11.05.2017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DF09AB6-EAE8-4C91-AA92-F8F837C9A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2"/>
            <a:ext cx="7715304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Годовой отчет </a:t>
            </a:r>
          </a:p>
          <a:p>
            <a:pPr algn="ctr">
              <a:defRPr/>
            </a:pPr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 исполнении бюджета Артемовского городского округа </a:t>
            </a:r>
          </a:p>
          <a:p>
            <a:pPr algn="ctr">
              <a:defRPr/>
            </a:pPr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2016 го</a:t>
            </a: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 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428596" y="4143380"/>
          <a:ext cx="8358246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Заголовок 3"/>
          <p:cNvSpPr>
            <a:spLocks noGrp="1"/>
          </p:cNvSpPr>
          <p:nvPr>
            <p:ph type="title"/>
          </p:nvPr>
        </p:nvSpPr>
        <p:spPr>
          <a:xfrm>
            <a:off x="504825" y="285750"/>
            <a:ext cx="8353425" cy="1000125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Структура  поступивших  доходов бюджета Артемовского городского округа в 2016 году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4"/>
          </p:nvPr>
        </p:nvGraphicFramePr>
        <p:xfrm>
          <a:off x="755650" y="5072063"/>
          <a:ext cx="7673975" cy="1663700"/>
        </p:xfrm>
        <a:graphic>
          <a:graphicData uri="http://schemas.openxmlformats.org/drawingml/2006/table">
            <a:tbl>
              <a:tblPr/>
              <a:tblGrid>
                <a:gridCol w="2557463"/>
                <a:gridCol w="2559050"/>
                <a:gridCol w="2557462"/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Исполнение, в тыс. 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Структура доходов, в 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НАЛОГОВЫЕ ДОХОДЫ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632769,5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36,6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НЕНАЛОГОВЫЕ ДОХОДЫ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16430,2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0,9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1082037,2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62,5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500034" y="1643050"/>
          <a:ext cx="8072494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142875"/>
            <a:ext cx="8715375" cy="571500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Исполнение доходной части бюджета Артемовского городского округа в 2016 году в части налоговых доходов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 rot="-5400000">
            <a:off x="3286126" y="2214562"/>
            <a:ext cx="2786062" cy="2786063"/>
          </a:xfrm>
          <a:prstGeom prst="upDownArrowCallout">
            <a:avLst>
              <a:gd name="adj1" fmla="val 25000"/>
              <a:gd name="adj2" fmla="val 25000"/>
              <a:gd name="adj3" fmla="val 16921"/>
              <a:gd name="adj4" fmla="val 50000"/>
            </a:avLst>
          </a:prstGeom>
          <a:solidFill>
            <a:srgbClr val="FF99FF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632 769,5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тыс. руб.</a:t>
            </a: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 rot="10800000">
            <a:off x="5643563" y="1052513"/>
            <a:ext cx="3357562" cy="876300"/>
          </a:xfrm>
          <a:prstGeom prst="homePlate">
            <a:avLst>
              <a:gd name="adj" fmla="val 95114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600" b="1">
                <a:latin typeface="Times New Roman" pitchFamily="18" charset="0"/>
              </a:rPr>
              <a:t>Единый сельскохозяйственный налог – 3010,2 тыс. руб.</a:t>
            </a: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357188" y="928688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AutoShape 17"/>
          <p:cNvSpPr>
            <a:spLocks noChangeArrowheads="1"/>
          </p:cNvSpPr>
          <p:nvPr/>
        </p:nvSpPr>
        <p:spPr bwMode="auto">
          <a:xfrm rot="10800000">
            <a:off x="5715000" y="2000250"/>
            <a:ext cx="3286125" cy="1000125"/>
          </a:xfrm>
          <a:prstGeom prst="homePlate">
            <a:avLst>
              <a:gd name="adj" fmla="val 69821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600" b="1">
                <a:latin typeface="Times New Roman" pitchFamily="18" charset="0"/>
              </a:rPr>
              <a:t>Налог, взимаемый в связи с применением патентной системы налогообложения – 634,3  тыс. руб.</a:t>
            </a:r>
          </a:p>
        </p:txBody>
      </p:sp>
      <p:sp>
        <p:nvSpPr>
          <p:cNvPr id="14354" name="AutoShape 18"/>
          <p:cNvSpPr>
            <a:spLocks noChangeArrowheads="1"/>
          </p:cNvSpPr>
          <p:nvPr/>
        </p:nvSpPr>
        <p:spPr bwMode="auto">
          <a:xfrm rot="10800000">
            <a:off x="6072188" y="3071813"/>
            <a:ext cx="2928937" cy="1000125"/>
          </a:xfrm>
          <a:prstGeom prst="homePlate">
            <a:avLst>
              <a:gd name="adj" fmla="val 51955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600" b="1">
                <a:latin typeface="Times New Roman" pitchFamily="18" charset="0"/>
              </a:rPr>
              <a:t>Акцизы по подакцизным товарам (продукции) – 24922,4 тыс. руб.</a:t>
            </a:r>
          </a:p>
        </p:txBody>
      </p:sp>
      <p:sp>
        <p:nvSpPr>
          <p:cNvPr id="14355" name="AutoShape 19"/>
          <p:cNvSpPr>
            <a:spLocks noChangeArrowheads="1"/>
          </p:cNvSpPr>
          <p:nvPr/>
        </p:nvSpPr>
        <p:spPr bwMode="auto">
          <a:xfrm rot="10800000">
            <a:off x="5929313" y="4214813"/>
            <a:ext cx="3071812" cy="857250"/>
          </a:xfrm>
          <a:prstGeom prst="homePlate">
            <a:avLst>
              <a:gd name="adj" fmla="val 77407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600" b="1">
                <a:latin typeface="Times New Roman" pitchFamily="18" charset="0"/>
              </a:rPr>
              <a:t>Государственная пошлина – 7046,2 тыс. руб.</a:t>
            </a:r>
          </a:p>
        </p:txBody>
      </p:sp>
      <p:sp>
        <p:nvSpPr>
          <p:cNvPr id="14357" name="AutoShape 21"/>
          <p:cNvSpPr>
            <a:spLocks noChangeArrowheads="1"/>
          </p:cNvSpPr>
          <p:nvPr/>
        </p:nvSpPr>
        <p:spPr bwMode="auto">
          <a:xfrm rot="10800000">
            <a:off x="5572125" y="5214938"/>
            <a:ext cx="3429000" cy="1285875"/>
          </a:xfrm>
          <a:prstGeom prst="homePlate">
            <a:avLst>
              <a:gd name="adj" fmla="val 70198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600" b="1">
                <a:latin typeface="Times New Roman" pitchFamily="18" charset="0"/>
              </a:rPr>
              <a:t>Задолженность и перерасчеты по отменен. налогам, сборам и иным обязательным платежам – 9,3 тыс. руб.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214313" y="1071563"/>
            <a:ext cx="3286125" cy="714375"/>
          </a:xfrm>
          <a:prstGeom prst="homePlate">
            <a:avLst>
              <a:gd name="adj" fmla="val 6210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Налог на доходы физических лиц –  544620,3 тыс. руб.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214313" y="2000250"/>
            <a:ext cx="3429000" cy="1000125"/>
          </a:xfrm>
          <a:prstGeom prst="homePlate">
            <a:avLst>
              <a:gd name="adj" fmla="val 7825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Налог, взимаемый в связи с применением упрощенной системы налогообложения – 6959,3 тыс. руб.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214313" y="3143250"/>
            <a:ext cx="3000375" cy="857250"/>
          </a:xfrm>
          <a:prstGeom prst="homePlate">
            <a:avLst>
              <a:gd name="adj" fmla="val 5742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Налог на имущество физических лиц –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9017,3 тыс. руб.</a:t>
            </a:r>
          </a:p>
        </p:txBody>
      </p:sp>
      <p:sp>
        <p:nvSpPr>
          <p:cNvPr id="23" name="Пятиугольник 22"/>
          <p:cNvSpPr/>
          <p:nvPr/>
        </p:nvSpPr>
        <p:spPr>
          <a:xfrm>
            <a:off x="214313" y="4143375"/>
            <a:ext cx="3143250" cy="785813"/>
          </a:xfrm>
          <a:prstGeom prst="homePlate">
            <a:avLst>
              <a:gd name="adj" fmla="val 7204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Земельный налог – 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9802,3 тыс. руб.</a:t>
            </a:r>
          </a:p>
        </p:txBody>
      </p:sp>
      <p:sp>
        <p:nvSpPr>
          <p:cNvPr id="24" name="Пятиугольник 23"/>
          <p:cNvSpPr/>
          <p:nvPr/>
        </p:nvSpPr>
        <p:spPr>
          <a:xfrm>
            <a:off x="214313" y="5214938"/>
            <a:ext cx="3429000" cy="1214437"/>
          </a:xfrm>
          <a:prstGeom prst="homePlate">
            <a:avLst>
              <a:gd name="adj" fmla="val 7643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Единый налог на вмененный доход  для отдельных видов деятельности –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26747,9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 animBg="1"/>
      <p:bldP spid="14348" grpId="0" animBg="1"/>
      <p:bldP spid="14352" grpId="0" animBg="1"/>
      <p:bldP spid="14353" grpId="0" animBg="1"/>
      <p:bldP spid="14354" grpId="0" animBg="1"/>
      <p:bldP spid="14355" grpId="0" animBg="1"/>
      <p:bldP spid="143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142875"/>
            <a:ext cx="8715375" cy="571500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Исполнение доходной части бюджета Артемовского городского округа в 2016 году в части неналоговых доходов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 rot="-5400000">
            <a:off x="3286126" y="2214562"/>
            <a:ext cx="2786062" cy="2786063"/>
          </a:xfrm>
          <a:prstGeom prst="upDownArrowCallout">
            <a:avLst>
              <a:gd name="adj1" fmla="val 25000"/>
              <a:gd name="adj2" fmla="val 25000"/>
              <a:gd name="adj3" fmla="val 16921"/>
              <a:gd name="adj4" fmla="val 50000"/>
            </a:avLst>
          </a:prstGeom>
          <a:solidFill>
            <a:srgbClr val="FF99FF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16 430,2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тыс. руб.</a:t>
            </a: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 rot="10800000">
            <a:off x="5643563" y="1052513"/>
            <a:ext cx="3357562" cy="1519237"/>
          </a:xfrm>
          <a:prstGeom prst="homePlate">
            <a:avLst>
              <a:gd name="adj" fmla="val 50196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600" b="1">
                <a:latin typeface="Times New Roman" pitchFamily="18" charset="0"/>
              </a:rPr>
              <a:t>Доходы от продажи материальных и нематериальных активов – 3827,5 тыс. руб.</a:t>
            </a: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357188" y="928688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AutoShape 18"/>
          <p:cNvSpPr>
            <a:spLocks noChangeArrowheads="1"/>
          </p:cNvSpPr>
          <p:nvPr/>
        </p:nvSpPr>
        <p:spPr bwMode="auto">
          <a:xfrm rot="10800000">
            <a:off x="5643563" y="4500563"/>
            <a:ext cx="3286125" cy="2071687"/>
          </a:xfrm>
          <a:prstGeom prst="homePlate">
            <a:avLst>
              <a:gd name="adj" fmla="val 39758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600" b="1">
                <a:latin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– </a:t>
            </a:r>
          </a:p>
          <a:p>
            <a:pPr algn="ctr"/>
            <a:r>
              <a:rPr lang="ru-RU" sz="1600" b="1">
                <a:latin typeface="Times New Roman" pitchFamily="18" charset="0"/>
              </a:rPr>
              <a:t>7667,5 тыс. руб.</a:t>
            </a:r>
          </a:p>
        </p:txBody>
      </p:sp>
      <p:sp>
        <p:nvSpPr>
          <p:cNvPr id="14357" name="AutoShape 21"/>
          <p:cNvSpPr>
            <a:spLocks noChangeArrowheads="1"/>
          </p:cNvSpPr>
          <p:nvPr/>
        </p:nvSpPr>
        <p:spPr bwMode="auto">
          <a:xfrm rot="10800000">
            <a:off x="6215063" y="2928938"/>
            <a:ext cx="2786062" cy="1285875"/>
          </a:xfrm>
          <a:prstGeom prst="homePlate">
            <a:avLst>
              <a:gd name="adj" fmla="val 46493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600" b="1">
                <a:latin typeface="Times New Roman" pitchFamily="18" charset="0"/>
              </a:rPr>
              <a:t>Прочие неналоговые доходы -  (-2,1) тыс. руб.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214313" y="1214438"/>
            <a:ext cx="3429000" cy="1428750"/>
          </a:xfrm>
          <a:prstGeom prst="homePlate">
            <a:avLst>
              <a:gd name="adj" fmla="val 7825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Платежи при пользовании природными ресурсами – 663,8 тыс. руб.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214313" y="2857500"/>
            <a:ext cx="3000375" cy="1714500"/>
          </a:xfrm>
          <a:prstGeom prst="homePlate">
            <a:avLst>
              <a:gd name="adj" fmla="val 5742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Штрафы, санкции,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возмещение ущерба – 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3576,9 тыс. руб.</a:t>
            </a:r>
          </a:p>
        </p:txBody>
      </p:sp>
      <p:sp>
        <p:nvSpPr>
          <p:cNvPr id="23" name="Пятиугольник 22"/>
          <p:cNvSpPr/>
          <p:nvPr/>
        </p:nvSpPr>
        <p:spPr>
          <a:xfrm>
            <a:off x="214313" y="4786313"/>
            <a:ext cx="3143250" cy="1714500"/>
          </a:xfrm>
          <a:prstGeom prst="homePlate">
            <a:avLst>
              <a:gd name="adj" fmla="val 5582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Доходы от оказания платных услуг (работ) и компенсации государства – 696,6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 animBg="1"/>
      <p:bldP spid="14348" grpId="0" animBg="1"/>
      <p:bldP spid="14352" grpId="0" animBg="1"/>
      <p:bldP spid="14354" grpId="0" animBg="1"/>
      <p:bldP spid="143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88" y="142875"/>
            <a:ext cx="8786812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плановых показателей по налоговым и неналоговым доходам бюджета Артемовского городского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округа 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2014-2016 годах</a:t>
            </a:r>
            <a:endParaRPr lang="ru-RU" sz="2800" dirty="0">
              <a:solidFill>
                <a:srgbClr val="FFFF00"/>
              </a:solidFill>
            </a:endParaRPr>
          </a:p>
        </p:txBody>
      </p:sp>
      <p:graphicFrame>
        <p:nvGraphicFramePr>
          <p:cNvPr id="120863" name="Group 31"/>
          <p:cNvGraphicFramePr>
            <a:graphicFrameLocks noGrp="1"/>
          </p:cNvGraphicFramePr>
          <p:nvPr>
            <p:ph sz="half" idx="4294967295"/>
          </p:nvPr>
        </p:nvGraphicFramePr>
        <p:xfrm>
          <a:off x="358775" y="4929188"/>
          <a:ext cx="8642350" cy="1785937"/>
        </p:xfrm>
        <a:graphic>
          <a:graphicData uri="http://schemas.openxmlformats.org/drawingml/2006/table">
            <a:tbl>
              <a:tblPr/>
              <a:tblGrid>
                <a:gridCol w="2186363"/>
                <a:gridCol w="2189486"/>
                <a:gridCol w="2186363"/>
                <a:gridCol w="2080168"/>
              </a:tblGrid>
              <a:tr h="4470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План, в тыс. 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Факт, в тыс. 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44700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602616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572272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44491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618175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629410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44700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655552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649199,7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857224" y="1500174"/>
          <a:ext cx="7786742" cy="3300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88" y="142875"/>
            <a:ext cx="8572500" cy="642938"/>
          </a:xfrm>
        </p:spPr>
        <p:txBody>
          <a:bodyPr lIns="91440" rIns="91440" bIns="45720"/>
          <a:lstStyle/>
          <a:p>
            <a:pPr algn="ctr"/>
            <a:r>
              <a:rPr lang="ru-RU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Исполнение доходной части бюджета Артемовского городского округа в части налоговых и неналоговых доходов за 2014-2016 годы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88" y="928688"/>
          <a:ext cx="8429625" cy="5635625"/>
        </p:xfrm>
        <a:graphic>
          <a:graphicData uri="http://schemas.openxmlformats.org/drawingml/2006/table">
            <a:tbl>
              <a:tblPr/>
              <a:tblGrid>
                <a:gridCol w="2575952"/>
                <a:gridCol w="647844"/>
                <a:gridCol w="670982"/>
                <a:gridCol w="647844"/>
                <a:gridCol w="647844"/>
                <a:gridCol w="647844"/>
                <a:gridCol w="647844"/>
                <a:gridCol w="647844"/>
                <a:gridCol w="647844"/>
                <a:gridCol w="647844"/>
              </a:tblGrid>
              <a:tr h="5837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2014 год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2015 год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2016 год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Факт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исп.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исп.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Факт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исп.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</a:tr>
              <a:tr h="29188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577779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548966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95,01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593518,40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602894,80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101,58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639869,00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632769,50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98,89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</a:tr>
              <a:tr h="29188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501878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477316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95,11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523534,00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531919,30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101,60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555248,00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544620,30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98,09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</a:tr>
              <a:tr h="29188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Акцизы по подакцизным товарам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26319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21167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80,43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13250,00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13837,60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104,43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24421,00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24922,40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102,05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</a:tr>
              <a:tr h="53999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Единый налог, взимаемый в связи с применением упрощенной системы налогообложения</a:t>
                      </a:r>
                    </a:p>
                  </a:txBody>
                  <a:tcPr marL="5576" marR="5576" marT="55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6900,00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6959,30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100,86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</a:tr>
              <a:tr h="51080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5576" marR="5576" marT="55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25500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25398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99,60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27277,00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27470,60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100,71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26680,00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26747,90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100,25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</a:tr>
              <a:tr h="52540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5576" marR="5576" marT="55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601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532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88,48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580,00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341,40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58,86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535,00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634,30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118,56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</a:tr>
              <a:tr h="29188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1437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1438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100,09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3732,70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3764,00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100,84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2768,00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3010,20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108,75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</a:tr>
              <a:tr h="29188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имущество физ.лиц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7300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7710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105,61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8114,00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8540,90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105,26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7003,00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9017,30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128,76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</a:tr>
              <a:tr h="29188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 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10220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10455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102,30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10000,00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9840,80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98,41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9440,00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9802,30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103,84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</a:tr>
              <a:tr h="29188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4524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4834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106,86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7013,00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7162,50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102,13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6865,00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7046,20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102,64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</a:tr>
              <a:tr h="49329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</a:p>
                  </a:txBody>
                  <a:tcPr marL="5576" marR="5576" marT="55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17,70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17,70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9,00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9,30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103,33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</a:tr>
              <a:tr h="29188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24837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23306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93,84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24656,60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26515,70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107,54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15683,00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16429,30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104,76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</a:tr>
              <a:tr h="29188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602616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572272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94,96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618175,00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629410,50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101,82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655552,00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649198,80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99,03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A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0"/>
            <a:ext cx="8499475" cy="126841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Исполнение плановых показателей по безвозмездным поступлениям бюджета Артемовского городского округа в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2014-2016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годах</a:t>
            </a:r>
          </a:p>
        </p:txBody>
      </p:sp>
      <p:graphicFrame>
        <p:nvGraphicFramePr>
          <p:cNvPr id="122913" name="Group 33"/>
          <p:cNvGraphicFramePr>
            <a:graphicFrameLocks noGrp="1"/>
          </p:cNvGraphicFramePr>
          <p:nvPr>
            <p:ph sz="half" idx="4294967295"/>
          </p:nvPr>
        </p:nvGraphicFramePr>
        <p:xfrm>
          <a:off x="428625" y="5429250"/>
          <a:ext cx="8429625" cy="1285875"/>
        </p:xfrm>
        <a:graphic>
          <a:graphicData uri="http://schemas.openxmlformats.org/drawingml/2006/table">
            <a:tbl>
              <a:tblPr/>
              <a:tblGrid>
                <a:gridCol w="2108304"/>
                <a:gridCol w="2106537"/>
                <a:gridCol w="2108305"/>
                <a:gridCol w="2106537"/>
              </a:tblGrid>
              <a:tr h="32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План, в тыс. 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Факт, в тыс. 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Процент исполнения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21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2014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1224240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1021550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83,4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21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2015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1040191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978772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94,1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21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2016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1103289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1082037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98,1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785786" y="1142983"/>
          <a:ext cx="7643865" cy="4071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9144000" cy="8572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Исполнение доходной части бюджета Артемовского городского округа в части безвозмездных поступлений за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2014-2016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1285875"/>
          <a:ext cx="8786812" cy="5165725"/>
        </p:xfrm>
        <a:graphic>
          <a:graphicData uri="http://schemas.openxmlformats.org/drawingml/2006/table">
            <a:tbl>
              <a:tblPr/>
              <a:tblGrid>
                <a:gridCol w="2685098"/>
                <a:gridCol w="675296"/>
                <a:gridCol w="699412"/>
                <a:gridCol w="675296"/>
                <a:gridCol w="675296"/>
                <a:gridCol w="675296"/>
                <a:gridCol w="558041"/>
                <a:gridCol w="792551"/>
                <a:gridCol w="779085"/>
                <a:gridCol w="571507"/>
              </a:tblGrid>
              <a:tr h="9183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2014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2015 год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9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Факт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исп.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Факт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исп.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Факт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исп.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91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72000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1224240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1021550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83,44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1040191,0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978771,8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94,10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1103288,9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1082037,2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98,07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580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72000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-11151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18402,1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-10268,00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3469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бюджета городских округов от возврата организациями остатков субсидий прошлых лет</a:t>
                      </a:r>
                    </a:p>
                  </a:txBody>
                  <a:tcPr marL="72000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7559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8173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108,12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6945,3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7206,9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103,77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1597,90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1692,00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105,89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91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Дотации </a:t>
                      </a:r>
                    </a:p>
                  </a:txBody>
                  <a:tcPr marL="72000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101074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101074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82982,0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82982,0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84148,00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84148,00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9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убсидии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490705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333149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67,89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332710,8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326364,8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98,09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231297,80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230863,40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99,81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91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</a:t>
                      </a:r>
                    </a:p>
                  </a:txBody>
                  <a:tcPr marL="72000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583262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548665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94,07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613488,3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576555,6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93,98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750682,20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716285,20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95,42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91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72000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41640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41640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4064,6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4064,6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35563,00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59316,60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166,79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3" y="260350"/>
            <a:ext cx="8715375" cy="811213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Исполнение  расходной  части  бюджета  Артемовского  городского округа в 2014-2016 годах</a:t>
            </a:r>
          </a:p>
        </p:txBody>
      </p:sp>
      <p:graphicFrame>
        <p:nvGraphicFramePr>
          <p:cNvPr id="124978" name="Group 50"/>
          <p:cNvGraphicFramePr>
            <a:graphicFrameLocks noGrp="1"/>
          </p:cNvGraphicFramePr>
          <p:nvPr>
            <p:ph sz="half" idx="4294967295"/>
          </p:nvPr>
        </p:nvGraphicFramePr>
        <p:xfrm>
          <a:off x="142875" y="1341438"/>
          <a:ext cx="8858250" cy="2516187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214445"/>
                <a:gridCol w="786703"/>
                <a:gridCol w="873082"/>
                <a:gridCol w="869854"/>
                <a:gridCol w="871468"/>
                <a:gridCol w="871468"/>
                <a:gridCol w="868240"/>
                <a:gridCol w="869855"/>
                <a:gridCol w="850487"/>
                <a:gridCol w="782708"/>
              </a:tblGrid>
              <a:tr h="47378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rgbClr val="EEF5A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solidFill>
                      <a:srgbClr val="EEF5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solidFill>
                      <a:srgbClr val="EEF5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solidFill>
                      <a:srgbClr val="EEF5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76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rgbClr val="EEF5A9"/>
                    </a:solidFill>
                  </a:tcPr>
                </a:tc>
              </a:tr>
              <a:tr h="12847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тыс. руб.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1857419,3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1597372,9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1678997,3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1616765,7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1808558,1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1748809,0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rgbClr val="EEF5A9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4143375"/>
            <a:ext cx="435768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85750" y="73025"/>
            <a:ext cx="8715375" cy="1212850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Исполнение плановых показателей расходной части бюджета Артемовского городского  округа</a:t>
            </a:r>
            <a:b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2014-2016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годах</a:t>
            </a:r>
          </a:p>
        </p:txBody>
      </p:sp>
      <p:graphicFrame>
        <p:nvGraphicFramePr>
          <p:cNvPr id="125987" name="Group 35"/>
          <p:cNvGraphicFramePr>
            <a:graphicFrameLocks noGrp="1"/>
          </p:cNvGraphicFramePr>
          <p:nvPr>
            <p:ph idx="4294967295"/>
          </p:nvPr>
        </p:nvGraphicFramePr>
        <p:xfrm>
          <a:off x="287338" y="4724400"/>
          <a:ext cx="8642350" cy="1992313"/>
        </p:xfrm>
        <a:graphic>
          <a:graphicData uri="http://schemas.openxmlformats.org/drawingml/2006/table">
            <a:tbl>
              <a:tblPr/>
              <a:tblGrid>
                <a:gridCol w="2108313"/>
                <a:gridCol w="2037056"/>
                <a:gridCol w="2038604"/>
                <a:gridCol w="2458408"/>
              </a:tblGrid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План, в тыс. руб.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Факт, в тыс. руб.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 исполнения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2014 год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1857419,3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1597372,9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86,0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2015 год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1678997,3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1616765,7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96,3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год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1808558,1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1748809,0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96,7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785786" y="1285861"/>
          <a:ext cx="7786742" cy="3357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142875"/>
            <a:ext cx="8501062" cy="714375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Исполнение расходной части бюджета Артемовского городского округа в 2016 году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 rot="-5400000">
            <a:off x="3286126" y="2214562"/>
            <a:ext cx="2786062" cy="2786063"/>
          </a:xfrm>
          <a:prstGeom prst="upDownArrowCallout">
            <a:avLst>
              <a:gd name="adj1" fmla="val 25000"/>
              <a:gd name="adj2" fmla="val 25000"/>
              <a:gd name="adj3" fmla="val 16921"/>
              <a:gd name="adj4" fmla="val 50000"/>
            </a:avLst>
          </a:prstGeom>
          <a:solidFill>
            <a:srgbClr val="FF99FF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1 748 809,0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тыс. руб.</a:t>
            </a: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 rot="10800000">
            <a:off x="6072188" y="1052513"/>
            <a:ext cx="2928937" cy="733425"/>
          </a:xfrm>
          <a:prstGeom prst="homePlate">
            <a:avLst>
              <a:gd name="adj" fmla="val 133616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wrap="none" anchor="ctr" anchorCtr="1"/>
          <a:lstStyle/>
          <a:p>
            <a:pPr algn="ctr"/>
            <a:r>
              <a:rPr lang="ru-RU" sz="1400" b="1">
                <a:latin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954 372,7 тыс.руб.</a:t>
            </a: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357188" y="928688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AutoShape 17"/>
          <p:cNvSpPr>
            <a:spLocks noChangeArrowheads="1"/>
          </p:cNvSpPr>
          <p:nvPr/>
        </p:nvSpPr>
        <p:spPr bwMode="auto">
          <a:xfrm rot="10800000">
            <a:off x="6072188" y="1928813"/>
            <a:ext cx="2928937" cy="785812"/>
          </a:xfrm>
          <a:prstGeom prst="homePlate">
            <a:avLst>
              <a:gd name="adj" fmla="val 99118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400" b="1">
                <a:latin typeface="Times New Roman" pitchFamily="18" charset="0"/>
              </a:rPr>
              <a:t>Жилищно-коммунальное хозяйство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164 649,5 тыс.руб.</a:t>
            </a:r>
          </a:p>
        </p:txBody>
      </p:sp>
      <p:sp>
        <p:nvSpPr>
          <p:cNvPr id="14354" name="AutoShape 18"/>
          <p:cNvSpPr>
            <a:spLocks noChangeArrowheads="1"/>
          </p:cNvSpPr>
          <p:nvPr/>
        </p:nvSpPr>
        <p:spPr bwMode="auto">
          <a:xfrm rot="10800000">
            <a:off x="6072188" y="2857500"/>
            <a:ext cx="2928937" cy="714375"/>
          </a:xfrm>
          <a:prstGeom prst="homePlate">
            <a:avLst>
              <a:gd name="adj" fmla="val 116755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wrap="none" anchor="ctr" anchorCtr="1"/>
          <a:lstStyle/>
          <a:p>
            <a:pPr algn="ctr"/>
            <a:r>
              <a:rPr lang="ru-RU" sz="1400" b="1">
                <a:latin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233 894,9 тыс.руб.</a:t>
            </a:r>
          </a:p>
        </p:txBody>
      </p:sp>
      <p:sp>
        <p:nvSpPr>
          <p:cNvPr id="14355" name="AutoShape 19"/>
          <p:cNvSpPr>
            <a:spLocks noChangeArrowheads="1"/>
          </p:cNvSpPr>
          <p:nvPr/>
        </p:nvSpPr>
        <p:spPr bwMode="auto">
          <a:xfrm rot="10800000">
            <a:off x="6072188" y="3714750"/>
            <a:ext cx="2928937" cy="714375"/>
          </a:xfrm>
          <a:prstGeom prst="homePlate">
            <a:avLst>
              <a:gd name="adj" fmla="val 116755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400" b="1">
                <a:latin typeface="Times New Roman" pitchFamily="18" charset="0"/>
              </a:rPr>
              <a:t>Культура и кинематография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102 244,7  тыс.руб.</a:t>
            </a:r>
          </a:p>
        </p:txBody>
      </p:sp>
      <p:sp>
        <p:nvSpPr>
          <p:cNvPr id="14357" name="AutoShape 21"/>
          <p:cNvSpPr>
            <a:spLocks noChangeArrowheads="1"/>
          </p:cNvSpPr>
          <p:nvPr/>
        </p:nvSpPr>
        <p:spPr bwMode="auto">
          <a:xfrm rot="10800000">
            <a:off x="6216650" y="4643438"/>
            <a:ext cx="2784475" cy="731837"/>
          </a:xfrm>
          <a:prstGeom prst="homePlate">
            <a:avLst>
              <a:gd name="adj" fmla="val 101267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wrap="none" anchor="ctr" anchorCtr="1"/>
          <a:lstStyle/>
          <a:p>
            <a:pPr algn="ctr"/>
            <a:r>
              <a:rPr lang="ru-RU" sz="1400" b="1">
                <a:latin typeface="Times New Roman" pitchFamily="18" charset="0"/>
              </a:rPr>
              <a:t>Физическая культура и 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спорт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16 954,8 тыс.руб.</a:t>
            </a:r>
          </a:p>
        </p:txBody>
      </p:sp>
      <p:sp>
        <p:nvSpPr>
          <p:cNvPr id="14358" name="AutoShape 22"/>
          <p:cNvSpPr>
            <a:spLocks noChangeArrowheads="1"/>
          </p:cNvSpPr>
          <p:nvPr/>
        </p:nvSpPr>
        <p:spPr bwMode="auto">
          <a:xfrm rot="10800000">
            <a:off x="6072188" y="5499100"/>
            <a:ext cx="2928937" cy="787400"/>
          </a:xfrm>
          <a:prstGeom prst="homePlate">
            <a:avLst>
              <a:gd name="adj" fmla="val 116759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wrap="none" anchor="ctr" anchorCtr="1"/>
          <a:lstStyle/>
          <a:p>
            <a:pPr algn="ctr"/>
            <a:r>
              <a:rPr lang="ru-RU" sz="1400" b="1">
                <a:latin typeface="Times New Roman" pitchFamily="18" charset="0"/>
              </a:rPr>
              <a:t>Средства массовой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 информации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2 179,0 тыс.руб.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357188" y="1071563"/>
            <a:ext cx="2857500" cy="714375"/>
          </a:xfrm>
          <a:prstGeom prst="homePlate">
            <a:avLst>
              <a:gd name="adj" fmla="val 10932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Общегосударственные вопросы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122 813,5 тыс. руб.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57188" y="2000250"/>
            <a:ext cx="2857500" cy="714375"/>
          </a:xfrm>
          <a:prstGeom prst="homePlate">
            <a:avLst>
              <a:gd name="adj" fmla="val 10932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Национальная оборона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2 718,8 тыс. руб.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357188" y="2857500"/>
            <a:ext cx="2857500" cy="857250"/>
          </a:xfrm>
          <a:prstGeom prst="homePlate">
            <a:avLst>
              <a:gd name="adj" fmla="val 8228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</a:rPr>
              <a:t>Национальная безопасность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</a:rPr>
              <a:t> и правоохранительная деятельность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</a:rPr>
              <a:t>39 548,5 тыс. руб.</a:t>
            </a:r>
          </a:p>
        </p:txBody>
      </p:sp>
      <p:sp>
        <p:nvSpPr>
          <p:cNvPr id="22" name="Пятиугольник 21"/>
          <p:cNvSpPr/>
          <p:nvPr/>
        </p:nvSpPr>
        <p:spPr>
          <a:xfrm>
            <a:off x="357188" y="5572125"/>
            <a:ext cx="2786062" cy="714375"/>
          </a:xfrm>
          <a:prstGeom prst="homePlate">
            <a:avLst>
              <a:gd name="adj" fmla="val 10932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</a:rPr>
              <a:t>Обслуживание государственного и муниципального долга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</a:rPr>
              <a:t>211,5 тыс. руб.</a:t>
            </a:r>
          </a:p>
        </p:txBody>
      </p:sp>
      <p:sp>
        <p:nvSpPr>
          <p:cNvPr id="23" name="Пятиугольник 22"/>
          <p:cNvSpPr/>
          <p:nvPr/>
        </p:nvSpPr>
        <p:spPr>
          <a:xfrm>
            <a:off x="357188" y="3860800"/>
            <a:ext cx="2786062" cy="647700"/>
          </a:xfrm>
          <a:prstGeom prst="homePlate">
            <a:avLst>
              <a:gd name="adj" fmla="val 10932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Национальная экономика  107 686,8 тыс. руб.</a:t>
            </a:r>
          </a:p>
        </p:txBody>
      </p:sp>
      <p:sp>
        <p:nvSpPr>
          <p:cNvPr id="24" name="Пятиугольник 23"/>
          <p:cNvSpPr/>
          <p:nvPr/>
        </p:nvSpPr>
        <p:spPr>
          <a:xfrm>
            <a:off x="357188" y="4643438"/>
            <a:ext cx="2857500" cy="785812"/>
          </a:xfrm>
          <a:prstGeom prst="homePlate">
            <a:avLst>
              <a:gd name="adj" fmla="val 10932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Охрана окружающей среды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1 534,3 тыс. руб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 animBg="1"/>
      <p:bldP spid="14348" grpId="0" animBg="1"/>
      <p:bldP spid="14352" grpId="0" animBg="1"/>
      <p:bldP spid="14353" grpId="0" animBg="1"/>
      <p:bldP spid="14354" grpId="0" animBg="1"/>
      <p:bldP spid="14355" grpId="0" animBg="1"/>
      <p:bldP spid="14357" grpId="0" animBg="1"/>
      <p:bldP spid="143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3" y="188913"/>
            <a:ext cx="8572500" cy="1954212"/>
          </a:xfrm>
        </p:spPr>
        <p:txBody>
          <a:bodyPr lIns="91440" rIns="91440" bIns="45720"/>
          <a:lstStyle/>
          <a:p>
            <a:pPr algn="ctr"/>
            <a:r>
              <a:rPr lang="ru-RU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Количество главных распорядителей средств бюджета Артемовского городского округа и муниципальных учреждений Артемовского городского округа</a:t>
            </a:r>
          </a:p>
        </p:txBody>
      </p:sp>
      <p:graphicFrame>
        <p:nvGraphicFramePr>
          <p:cNvPr id="54340" name="Group 68"/>
          <p:cNvGraphicFramePr>
            <a:graphicFrameLocks noGrp="1"/>
          </p:cNvGraphicFramePr>
          <p:nvPr>
            <p:ph idx="4294967295"/>
          </p:nvPr>
        </p:nvGraphicFramePr>
        <p:xfrm>
          <a:off x="428597" y="2420938"/>
          <a:ext cx="8215369" cy="431412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367851"/>
                <a:gridCol w="935320"/>
                <a:gridCol w="920688"/>
                <a:gridCol w="991510"/>
              </a:tblGrid>
              <a:tr h="722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24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главных распорядителей средств бюджета Артемовского городского округа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472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муниципальных учреждений – всего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470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472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казенных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470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бюджетных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472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автономных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3" y="0"/>
            <a:ext cx="8715375" cy="785813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Расходная часть бюджета Артемовского городского округа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2014-2016 годах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928688"/>
          <a:ext cx="8786812" cy="57150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541179"/>
                <a:gridCol w="1530523"/>
                <a:gridCol w="857256"/>
                <a:gridCol w="785818"/>
                <a:gridCol w="642942"/>
                <a:gridCol w="785818"/>
                <a:gridCol w="857256"/>
                <a:gridCol w="714380"/>
                <a:gridCol w="785818"/>
                <a:gridCol w="785818"/>
                <a:gridCol w="500065"/>
              </a:tblGrid>
              <a:tr h="36632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3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</a:tr>
              <a:tr h="3663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111039,8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107011,0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154286,2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149615,0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128472,8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122813,5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95,6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</a:tr>
              <a:tr h="3315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2595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2579,0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2673,9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2673,9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2763,3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2718,8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</a:tr>
              <a:tr h="654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9875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9102,6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41663,2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41483,9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39764,8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39548,5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</a:tr>
              <a:tr h="3663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121168,8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101768,4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72770,5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68899,9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94,7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108629,7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107686,8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</a:tr>
              <a:tr h="5494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144843,0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127498,7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92,5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83226,6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81598,0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170733,5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164649,5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96,4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</a:tr>
              <a:tr h="3663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0600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32669,9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31856,8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94,2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1343,7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1257,4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93,6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1584,1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1534,3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96,9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</a:tr>
              <a:tr h="1831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1053579,8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883683,7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83,9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946183,9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939244,8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965383,1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954372,7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</a:tr>
              <a:tr h="3388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 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103075,3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103058,8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100174,4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100166,0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102263,6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102244,7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</a:tr>
              <a:tr h="1831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255836,8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208223,5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81,4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255383,0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210545,2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82,4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268377,9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233894,9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87,2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</a:tr>
              <a:tr h="3663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20440,5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20297,9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18965,2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18958,2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18166,3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16954,8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93,3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</a:tr>
              <a:tr h="3663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2178,7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2178,7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2236,8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2236,8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2179,0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2179,0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</a:tr>
              <a:tr h="6538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116,7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113,8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86,8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96,4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240,0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211,5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88,1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</a:tr>
              <a:tr h="174003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1857419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1597372,9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86,0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1678997,30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1616765,70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96,3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1808558,10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1748809,00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96,70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" marR="6032" marT="6032" marB="0" anchor="b">
                    <a:solidFill>
                      <a:srgbClr val="EEF5A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501062" cy="7143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Артемовского  городского округа  в 2016 году</a:t>
            </a:r>
          </a:p>
        </p:txBody>
      </p:sp>
      <p:graphicFrame>
        <p:nvGraphicFramePr>
          <p:cNvPr id="129081" name="Group 57"/>
          <p:cNvGraphicFramePr>
            <a:graphicFrameLocks noGrp="1"/>
          </p:cNvGraphicFramePr>
          <p:nvPr>
            <p:ph sz="quarter" idx="4"/>
          </p:nvPr>
        </p:nvGraphicFramePr>
        <p:xfrm>
          <a:off x="5003800" y="1125538"/>
          <a:ext cx="3925888" cy="5589587"/>
        </p:xfrm>
        <a:graphic>
          <a:graphicData uri="http://schemas.openxmlformats.org/drawingml/2006/table">
            <a:tbl>
              <a:tblPr/>
              <a:tblGrid>
                <a:gridCol w="2881313"/>
                <a:gridCol w="1044575"/>
              </a:tblGrid>
              <a:tr h="4389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показателя  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Структура расходов, в 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29198">
                <a:tc>
                  <a:txBody>
                    <a:bodyPr/>
                    <a:lstStyle/>
                    <a:p>
                      <a:pPr marL="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7,02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08940">
                <a:tc>
                  <a:txBody>
                    <a:bodyPr/>
                    <a:lstStyle/>
                    <a:p>
                      <a:pPr marL="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0,16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553727">
                <a:tc>
                  <a:txBody>
                    <a:bodyPr/>
                    <a:lstStyle/>
                    <a:p>
                      <a:pPr marL="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2,26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84908">
                <a:tc>
                  <a:txBody>
                    <a:bodyPr/>
                    <a:lstStyle/>
                    <a:p>
                      <a:pPr marL="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6,16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465941">
                <a:tc>
                  <a:txBody>
                    <a:bodyPr/>
                    <a:lstStyle/>
                    <a:p>
                      <a:pPr marL="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коммунальное хозяйство</a:t>
                      </a: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9,41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84908">
                <a:tc>
                  <a:txBody>
                    <a:bodyPr/>
                    <a:lstStyle/>
                    <a:p>
                      <a:pPr marL="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0,09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83220">
                <a:tc>
                  <a:txBody>
                    <a:bodyPr/>
                    <a:lstStyle/>
                    <a:p>
                      <a:pPr marL="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54,57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83220">
                <a:tc>
                  <a:txBody>
                    <a:bodyPr/>
                    <a:lstStyle/>
                    <a:p>
                      <a:pPr marL="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 </a:t>
                      </a: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5,85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83220">
                <a:tc>
                  <a:txBody>
                    <a:bodyPr/>
                    <a:lstStyle/>
                    <a:p>
                      <a:pPr marL="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13,37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64650">
                <a:tc>
                  <a:txBody>
                    <a:bodyPr/>
                    <a:lstStyle/>
                    <a:p>
                      <a:pPr marL="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0,97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08940">
                <a:tc>
                  <a:txBody>
                    <a:bodyPr/>
                    <a:lstStyle/>
                    <a:p>
                      <a:pPr marL="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0,12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538534">
                <a:tc>
                  <a:txBody>
                    <a:bodyPr/>
                    <a:lstStyle/>
                    <a:p>
                      <a:pPr marL="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0,01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61273">
                <a:tc>
                  <a:txBody>
                    <a:bodyPr/>
                    <a:lstStyle/>
                    <a:p>
                      <a:pPr marL="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Всего расходов:</a:t>
                      </a:r>
                    </a:p>
                  </a:txBody>
                  <a:tcPr marL="7200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117444" y="839770"/>
          <a:ext cx="4786346" cy="5857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3" y="142875"/>
            <a:ext cx="8715375" cy="1143000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по разделу 0100 «Общегосударственные расходы»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2014-2016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graphicFrame>
        <p:nvGraphicFramePr>
          <p:cNvPr id="131108" name="Group 36"/>
          <p:cNvGraphicFramePr>
            <a:graphicFrameLocks noGrp="1"/>
          </p:cNvGraphicFramePr>
          <p:nvPr/>
        </p:nvGraphicFramePr>
        <p:xfrm>
          <a:off x="357158" y="5572125"/>
          <a:ext cx="8501122" cy="114302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88029"/>
                <a:gridCol w="1001318"/>
                <a:gridCol w="918995"/>
                <a:gridCol w="897154"/>
                <a:gridCol w="989557"/>
                <a:gridCol w="991237"/>
                <a:gridCol w="814832"/>
              </a:tblGrid>
              <a:tr h="2425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8543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111 039,8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107 011,0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154 286,2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149 615,0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128472,8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122813,5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71472" y="1514475"/>
          <a:ext cx="8072494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214313"/>
            <a:ext cx="9036050" cy="7143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Артемовского городского округа по разделу 0100 «Общегосударственные вопросы»  в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 rot="-5400000">
            <a:off x="3358357" y="2705894"/>
            <a:ext cx="2643187" cy="2232025"/>
          </a:xfrm>
          <a:prstGeom prst="upDownArrowCallout">
            <a:avLst>
              <a:gd name="adj1" fmla="val 25000"/>
              <a:gd name="adj2" fmla="val 25000"/>
              <a:gd name="adj3" fmla="val 16921"/>
              <a:gd name="adj4" fmla="val 50000"/>
            </a:avLst>
          </a:prstGeom>
          <a:solidFill>
            <a:srgbClr val="FF66CC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 122 813,5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тыс. руб.</a:t>
            </a:r>
            <a:endParaRPr lang="ru-R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285750" y="1214438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0825" y="3429000"/>
            <a:ext cx="3313113" cy="7858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и обеспечение деятельности Администрации Артемовского городского округа – 27136,6 тыс. руб.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795963" y="1268413"/>
            <a:ext cx="3144837" cy="8747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0825" y="1285875"/>
            <a:ext cx="3313113" cy="6429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Денежное содержание высшего должностного лица Артемовского городского округа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 2 262,1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50825" y="2000250"/>
            <a:ext cx="3313113" cy="5715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Думы Артемовского городского округа – 3924,1тыс. руб.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786438" y="5286375"/>
            <a:ext cx="3143250" cy="714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выборов депутатов Думы Артемовского городского округа   3988,5 тыс. руб.</a:t>
            </a: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50825" y="2643188"/>
            <a:ext cx="3321050" cy="714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Главы Администрации Артемовского городского округа – </a:t>
            </a:r>
          </a:p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1487,3 тыс.руб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50" y="4357688"/>
            <a:ext cx="3286125" cy="6429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территориальных органов местного самоуправления – </a:t>
            </a:r>
          </a:p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22623,7 тыс. 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5750" y="5072063"/>
            <a:ext cx="3286125" cy="785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Денежное содержание председателя Счетной палаты Артемовского городского округа – 891,4 тыс. руб.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86438" y="1285875"/>
            <a:ext cx="3144837" cy="8747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 и обеспечение деятельности Комитета по управлению муниципальным имуществом Артемовского городского округа – 5337,8 тыс. руб.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86438" y="2214563"/>
            <a:ext cx="3143250" cy="7858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 и обеспечение деятельности Финансового управления Администрации Артемовского городского округа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10767,9 тыс. руб. 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86438" y="3071813"/>
            <a:ext cx="3143250" cy="13573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Частичное исполнение обязательств Артемовского городского округа  (Гаранта) в связи с получением требований от Бенефициара об оплате денежных сумм по предоставленным  ранее муниципальным гарантиям –  26253,6 тыс. руб. 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86438" y="6072188"/>
            <a:ext cx="3143250" cy="6429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развития архивного дела в Артемовском городском округе –</a:t>
            </a:r>
          </a:p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10953,0 тыс. руб.</a:t>
            </a: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6000750"/>
            <a:ext cx="3286125" cy="714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 и обеспечение деятельности Счетной палаты Артемовского городского округа  -   2037,9 тыс. руб. </a:t>
            </a: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86438" y="4500563"/>
            <a:ext cx="3214687" cy="714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тех. инвентаризации бесхозяйных объектов для оформления их в </a:t>
            </a:r>
            <a:r>
              <a:rPr lang="ru-RU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собственность – 1341,2 тыс. руб.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 animBg="1"/>
      <p:bldP spid="143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50" y="285750"/>
            <a:ext cx="8643938" cy="1071563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по разделу  0300 «Национальная безопасность и правоохранительная деятельность» в 2014-2016 годах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4"/>
          </p:nvPr>
        </p:nvGraphicFramePr>
        <p:xfrm>
          <a:off x="539750" y="5214938"/>
          <a:ext cx="8143875" cy="150018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57322"/>
                <a:gridCol w="1357322"/>
                <a:gridCol w="1357322"/>
                <a:gridCol w="1357322"/>
                <a:gridCol w="1357322"/>
                <a:gridCol w="1357322"/>
              </a:tblGrid>
              <a:tr h="43591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lang="ru-RU" sz="1800" b="0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2015 </a:t>
                      </a:r>
                      <a:r>
                        <a:rPr lang="ru-RU" sz="180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b="0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r>
                        <a:rPr lang="ru-RU" sz="180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b="0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70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800" b="1" i="0" u="none" strike="noStrike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800" b="1" i="0" u="none" strike="noStrike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800" b="1" i="0" u="none" strike="noStrike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800" b="1" i="0" u="none" strike="noStrike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800" b="1" i="0" u="none" strike="noStrike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800" b="1" i="0" u="none" strike="noStrike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77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9 875,0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9 102,6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41 663,2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41 483,9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39 764,8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39 548,5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785786" y="1571612"/>
          <a:ext cx="7643866" cy="3657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8913"/>
            <a:ext cx="8512175" cy="1095375"/>
          </a:xfrm>
        </p:spPr>
        <p:txBody>
          <a:bodyPr lIns="91440" rIns="91440" bIns="45720"/>
          <a:lstStyle/>
          <a:p>
            <a:pPr algn="ctr"/>
            <a:r>
              <a:rPr lang="ru-RU" sz="2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бюджета Артемовского городского округа в 2016 году по разделу 0300 «</a:t>
            </a:r>
            <a:r>
              <a:rPr lang="ru-RU" sz="2200" b="1" smtClean="0">
                <a:solidFill>
                  <a:srgbClr val="FFFF00"/>
                </a:solidFill>
                <a:latin typeface="Times New Roman" pitchFamily="18" charset="0"/>
              </a:rPr>
              <a:t>Национальная безопасность и правоохранительная деятельность»</a:t>
            </a:r>
            <a:endParaRPr lang="ru-RU" sz="2200" b="1" smtClean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 rot="-5400000">
            <a:off x="3214688" y="2357438"/>
            <a:ext cx="3071812" cy="2500312"/>
          </a:xfrm>
          <a:prstGeom prst="upDownArrowCallout">
            <a:avLst>
              <a:gd name="adj1" fmla="val 25004"/>
              <a:gd name="adj2" fmla="val 24998"/>
              <a:gd name="adj3" fmla="val 16921"/>
              <a:gd name="adj4" fmla="val 50000"/>
            </a:avLst>
          </a:prstGeom>
          <a:solidFill>
            <a:srgbClr val="FF99FF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39 548,5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тыс. руб.</a:t>
            </a: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 rot="10800000">
            <a:off x="6072188" y="1714500"/>
            <a:ext cx="2928937" cy="1519238"/>
          </a:xfrm>
          <a:prstGeom prst="homePlate">
            <a:avLst>
              <a:gd name="adj" fmla="val 80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wrap="none" anchor="ctr" anchorCtr="1"/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Реализация мероприятий</a:t>
            </a:r>
          </a:p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 по обеспечению пожарной </a:t>
            </a:r>
          </a:p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безопасности на территории </a:t>
            </a:r>
          </a:p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Артемовского городского округа </a:t>
            </a:r>
          </a:p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– 2815,5 тыс. руб.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357188" y="1357313"/>
            <a:ext cx="8572500" cy="46037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AutoShape 17"/>
          <p:cNvSpPr>
            <a:spLocks noChangeArrowheads="1"/>
          </p:cNvSpPr>
          <p:nvPr/>
        </p:nvSpPr>
        <p:spPr bwMode="auto">
          <a:xfrm rot="10800000">
            <a:off x="6072188" y="4000500"/>
            <a:ext cx="2928937" cy="1714500"/>
          </a:xfrm>
          <a:prstGeom prst="homePlate">
            <a:avLst>
              <a:gd name="adj" fmla="val 0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Организация и проведение мероприятий по профилактике правонарушений на территории Артемовского городского округа – 320,0 тыс. руб.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500063" y="1500188"/>
            <a:ext cx="2857500" cy="1643062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обеспечение деятельности  муниципального казенного учреждения АГО «Единая дежурно-диспетчерская служба» - 6067,4 тыс. руб.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500063" y="3286125"/>
            <a:ext cx="2857500" cy="1714500"/>
          </a:xfrm>
          <a:prstGeom prst="homePlate">
            <a:avLst>
              <a:gd name="adj" fmla="val 35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 мероприятий по гражданской обороне, предупреждению ЧС природного и техногенного характера составили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 115,7 тыс. руб.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500063" y="5214938"/>
            <a:ext cx="2857500" cy="1357312"/>
          </a:xfrm>
          <a:prstGeom prst="homePlate">
            <a:avLst>
              <a:gd name="adj" fmla="val 113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Эксплуатация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охранного объекта шахтный водоотлив поселка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Буланаш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- 30 230,0 тыс. руб.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 animBg="1"/>
      <p:bldP spid="14348" grpId="0" animBg="1"/>
      <p:bldP spid="14352" grpId="0" animBg="1"/>
      <p:bldP spid="1435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88" y="0"/>
            <a:ext cx="8643937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по разделу 0400 « Национальная экономика» </a:t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2014-2016 годах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7247" name="Group 31"/>
          <p:cNvGraphicFramePr>
            <a:graphicFrameLocks noGrp="1"/>
          </p:cNvGraphicFramePr>
          <p:nvPr>
            <p:ph sz="quarter" idx="4"/>
          </p:nvPr>
        </p:nvGraphicFramePr>
        <p:xfrm>
          <a:off x="539750" y="5516563"/>
          <a:ext cx="8143875" cy="1143000"/>
        </p:xfrm>
        <a:graphic>
          <a:graphicData uri="http://schemas.openxmlformats.org/drawingml/2006/table">
            <a:tbl>
              <a:tblPr/>
              <a:tblGrid>
                <a:gridCol w="1417638"/>
                <a:gridCol w="1344612"/>
                <a:gridCol w="1346200"/>
                <a:gridCol w="1344613"/>
                <a:gridCol w="1346200"/>
                <a:gridCol w="1344612"/>
              </a:tblGrid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2014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E8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2015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E8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E8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E8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E8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E8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E8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E8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E8D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121 168,8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E8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101 768,4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E8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72 770,4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E8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68 899,8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E8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108629,7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E8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107686,8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E8D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857224" y="1285860"/>
          <a:ext cx="7572428" cy="3752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214313"/>
            <a:ext cx="8429625" cy="857250"/>
          </a:xfrm>
        </p:spPr>
        <p:txBody>
          <a:bodyPr lIns="91440" rIns="91440" bIns="45720"/>
          <a:lstStyle/>
          <a:p>
            <a:pPr algn="ctr"/>
            <a:r>
              <a:rPr lang="ru-RU" sz="2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Артемовского городского округа в 2016 году по разделу 0400  «Национальная экономика»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 rot="-5400000">
            <a:off x="3250406" y="2464595"/>
            <a:ext cx="3000375" cy="2500312"/>
          </a:xfrm>
          <a:prstGeom prst="upDownArrowCallout">
            <a:avLst>
              <a:gd name="adj1" fmla="val 25000"/>
              <a:gd name="adj2" fmla="val 25000"/>
              <a:gd name="adj3" fmla="val 16921"/>
              <a:gd name="adj4" fmla="val 50000"/>
            </a:avLst>
          </a:prstGeom>
          <a:solidFill>
            <a:srgbClr val="FF99FF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107 686,8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тыс. руб.</a:t>
            </a: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 rot="10800000">
            <a:off x="6072188" y="1071563"/>
            <a:ext cx="2928937" cy="1000125"/>
          </a:xfrm>
          <a:prstGeom prst="homePlate">
            <a:avLst>
              <a:gd name="adj" fmla="val 0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wrap="none" anchor="ctr" anchorCtr="1"/>
          <a:lstStyle/>
          <a:p>
            <a:pPr algn="ctr"/>
            <a:r>
              <a:rPr lang="ru-RU" sz="1400" b="1">
                <a:latin typeface="Times New Roman" pitchFamily="18" charset="0"/>
              </a:rPr>
              <a:t>Развитие системы 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поддержки субъектов 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малого и среднего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 предпринимательства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 – 1200,0 тыс. руб.</a:t>
            </a: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395288" y="1052513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AutoShape 17"/>
          <p:cNvSpPr>
            <a:spLocks noChangeArrowheads="1"/>
          </p:cNvSpPr>
          <p:nvPr/>
        </p:nvSpPr>
        <p:spPr bwMode="auto">
          <a:xfrm rot="10800000">
            <a:off x="6072188" y="2214563"/>
            <a:ext cx="2928937" cy="928687"/>
          </a:xfrm>
          <a:prstGeom prst="homePlate">
            <a:avLst>
              <a:gd name="adj" fmla="val 730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Подготовка и проведение Всероссийской сельскохозяйственной переписи  – 492,2 тыс. руб. </a:t>
            </a:r>
          </a:p>
        </p:txBody>
      </p:sp>
      <p:sp>
        <p:nvSpPr>
          <p:cNvPr id="14354" name="AutoShape 18"/>
          <p:cNvSpPr>
            <a:spLocks noChangeArrowheads="1"/>
          </p:cNvSpPr>
          <p:nvPr/>
        </p:nvSpPr>
        <p:spPr bwMode="auto">
          <a:xfrm rot="10800000">
            <a:off x="6072188" y="3857625"/>
            <a:ext cx="2928937" cy="1643063"/>
          </a:xfrm>
          <a:prstGeom prst="homePlate">
            <a:avLst>
              <a:gd name="adj" fmla="val 0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wrap="none" anchor="ctr" anchorCtr="1"/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Осуществление</a:t>
            </a:r>
          </a:p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 государственного полномочия </a:t>
            </a:r>
          </a:p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Свердловской области по </a:t>
            </a:r>
          </a:p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организации проведения </a:t>
            </a:r>
          </a:p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мероприятий по отлову</a:t>
            </a:r>
          </a:p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 и содержанию безнадзорных </a:t>
            </a:r>
          </a:p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собак  – 1322,5 тыс. руб.</a:t>
            </a:r>
          </a:p>
        </p:txBody>
      </p:sp>
      <p:sp>
        <p:nvSpPr>
          <p:cNvPr id="14358" name="AutoShape 22"/>
          <p:cNvSpPr>
            <a:spLocks noChangeArrowheads="1"/>
          </p:cNvSpPr>
          <p:nvPr/>
        </p:nvSpPr>
        <p:spPr bwMode="auto">
          <a:xfrm rot="10800000">
            <a:off x="6072188" y="5643563"/>
            <a:ext cx="2928937" cy="1071562"/>
          </a:xfrm>
          <a:prstGeom prst="homePlate">
            <a:avLst>
              <a:gd name="adj" fmla="val 0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wrap="none" anchor="ctr" anchorCtr="1"/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Содержание и обеспечение</a:t>
            </a:r>
          </a:p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 деятельности Комитета </a:t>
            </a:r>
          </a:p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 по архитектуре и </a:t>
            </a:r>
          </a:p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градостроительству АГО – </a:t>
            </a:r>
          </a:p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2484,2 тыс. руб. 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357188" y="1143000"/>
            <a:ext cx="3071812" cy="1071563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водохозяйственных мероприятий, в том числе капитального ремонта гидротехнических сооружений, находящихся в муниципальной собственности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 – 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1179,2 тыс. руб.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57188" y="2286000"/>
            <a:ext cx="3071812" cy="785813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Мероприятия в области сельскохозяйственного производства – 185,0 тыс. руб. 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357188" y="3214688"/>
            <a:ext cx="3000375" cy="1285875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Содержание и ремонт гидротехнических сооружений, находящихся в муниципальной собственности Артемовского городского округа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2123,7 тыс. руб. </a:t>
            </a:r>
          </a:p>
        </p:txBody>
      </p:sp>
      <p:sp>
        <p:nvSpPr>
          <p:cNvPr id="23" name="Пятиугольник 22"/>
          <p:cNvSpPr/>
          <p:nvPr/>
        </p:nvSpPr>
        <p:spPr>
          <a:xfrm>
            <a:off x="6072188" y="3214688"/>
            <a:ext cx="2928937" cy="571500"/>
          </a:xfrm>
          <a:prstGeom prst="homePlate">
            <a:avLst>
              <a:gd name="adj" fmla="val 4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Дорожный фонд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96 671,8 тыс. руб. 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357188" y="5786438"/>
            <a:ext cx="3071812" cy="955675"/>
          </a:xfrm>
          <a:prstGeom prst="homePlate">
            <a:avLst>
              <a:gd name="adj" fmla="val 4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Ведение информационной системы обеспечения градостроительной </a:t>
            </a:r>
            <a:r>
              <a:rPr lang="ru-RU" sz="1400" b="1" dirty="0">
                <a:solidFill>
                  <a:schemeClr val="tx1"/>
                </a:solidFill>
              </a:rPr>
              <a:t>деятельности (ИСОГД)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– 990,0 тыс. руб. 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357188" y="4643438"/>
            <a:ext cx="3071812" cy="1071562"/>
          </a:xfrm>
          <a:prstGeom prst="homePlate">
            <a:avLst>
              <a:gd name="adj" fmla="val 4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объектов муниципальной собственности, предназначенных для организации досуга жителей городского округа и приема экскурсантов –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540,4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 animBg="1"/>
      <p:bldP spid="14348" grpId="0" animBg="1"/>
      <p:bldP spid="14352" grpId="0" animBg="1"/>
      <p:bldP spid="14353" grpId="0" animBg="1"/>
      <p:bldP spid="14354" grpId="0" animBg="1"/>
      <p:bldP spid="1435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4294967295"/>
          </p:nvPr>
        </p:nvSpPr>
        <p:spPr>
          <a:xfrm>
            <a:off x="468313" y="1268413"/>
            <a:ext cx="8358187" cy="2447925"/>
          </a:xfrm>
        </p:spPr>
        <p:txBody>
          <a:bodyPr>
            <a:normAutofit/>
          </a:bodyPr>
          <a:lstStyle/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 Артемовского городского округа на жилищно-коммунальное хозяйство в 2016 году составил – </a:t>
            </a:r>
          </a:p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164 649,5 тыс. руб.</a:t>
            </a:r>
          </a:p>
          <a:p>
            <a:pPr marL="68263" indent="0" algn="ctr">
              <a:lnSpc>
                <a:spcPct val="90000"/>
              </a:lnSpc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5650" name="Рисунок 3" descr="artemte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0"/>
            <a:ext cx="3190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1" name="Рисунок 4" descr="ge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4572000"/>
            <a:ext cx="29289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2" name="Рисунок 5" descr="imag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4572000"/>
            <a:ext cx="3038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Заголовок 3"/>
          <p:cNvSpPr>
            <a:spLocks noGrp="1"/>
          </p:cNvSpPr>
          <p:nvPr>
            <p:ph type="title"/>
          </p:nvPr>
        </p:nvSpPr>
        <p:spPr>
          <a:xfrm>
            <a:off x="357188" y="142875"/>
            <a:ext cx="8501062" cy="1571625"/>
          </a:xfrm>
        </p:spPr>
        <p:txBody>
          <a:bodyPr lIns="91440" rIns="91440" bIns="45720"/>
          <a:lstStyle/>
          <a:p>
            <a:pPr algn="ctr"/>
            <a:r>
              <a:rPr lang="ru-RU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по разделу 0500 «Жилищно-коммунальное хозяйство» в 2014-2016 годах</a:t>
            </a:r>
          </a:p>
        </p:txBody>
      </p:sp>
      <p:graphicFrame>
        <p:nvGraphicFramePr>
          <p:cNvPr id="87071" name="Group 31"/>
          <p:cNvGraphicFramePr>
            <a:graphicFrameLocks noGrp="1"/>
          </p:cNvGraphicFramePr>
          <p:nvPr>
            <p:ph sz="quarter" idx="4"/>
          </p:nvPr>
        </p:nvGraphicFramePr>
        <p:xfrm>
          <a:off x="755650" y="5516563"/>
          <a:ext cx="7686675" cy="1108075"/>
        </p:xfrm>
        <a:graphic>
          <a:graphicData uri="http://schemas.openxmlformats.org/drawingml/2006/table">
            <a:tbl>
              <a:tblPr/>
              <a:tblGrid>
                <a:gridCol w="1281113"/>
                <a:gridCol w="1281112"/>
                <a:gridCol w="1281113"/>
                <a:gridCol w="1281112"/>
                <a:gridCol w="1281113"/>
                <a:gridCol w="1281112"/>
              </a:tblGrid>
              <a:tr h="3714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2014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2015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144 842,9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127 498,6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83 226,6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81 598,1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170 733,5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164 649,5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714348" y="1785926"/>
          <a:ext cx="7643866" cy="3371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14313" y="71438"/>
            <a:ext cx="8643937" cy="1285875"/>
          </a:xfrm>
        </p:spPr>
        <p:txBody>
          <a:bodyPr lIns="91440" rIns="91440" bIns="45720"/>
          <a:lstStyle/>
          <a:p>
            <a:pPr algn="ctr"/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Плановые  показатели  бюджета Артемовского городского  округа, установленные решениями Думы Артемовского  городского  округа  о  бюджете в 2014-2016 годах </a:t>
            </a:r>
          </a:p>
        </p:txBody>
      </p:sp>
      <p:graphicFrame>
        <p:nvGraphicFramePr>
          <p:cNvPr id="108575" name="Group 31"/>
          <p:cNvGraphicFramePr>
            <a:graphicFrameLocks noGrp="1"/>
          </p:cNvGraphicFramePr>
          <p:nvPr>
            <p:ph sz="half" idx="4294967295"/>
          </p:nvPr>
        </p:nvGraphicFramePr>
        <p:xfrm>
          <a:off x="357188" y="5214938"/>
          <a:ext cx="8572559" cy="1558926"/>
        </p:xfrm>
        <a:graphic>
          <a:graphicData uri="http://schemas.openxmlformats.org/drawingml/2006/table">
            <a:tbl>
              <a:tblPr/>
              <a:tblGrid>
                <a:gridCol w="2280137"/>
                <a:gridCol w="2130543"/>
                <a:gridCol w="2206126"/>
                <a:gridCol w="1955753"/>
              </a:tblGrid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в тыс. руб.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1 826 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855,6   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658 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366,0   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758 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840,8   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в тыс. руб.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857 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419,3   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678 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867,3   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784 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478,9   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Дефицит, в тыс. руб.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30 563,7   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20 501,3   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25 638,1   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928662" y="1500174"/>
          <a:ext cx="742955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188913"/>
            <a:ext cx="8715375" cy="719137"/>
          </a:xfrm>
        </p:spPr>
        <p:txBody>
          <a:bodyPr lIns="91440" rIns="91440" bIns="45720"/>
          <a:lstStyle/>
          <a:p>
            <a:pPr algn="ctr"/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</a:t>
            </a:r>
            <a:br>
              <a:rPr lang="ru-RU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2016 году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395288" y="1052513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3492500" y="1697038"/>
            <a:ext cx="2160588" cy="1096962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/>
            <a:r>
              <a:rPr lang="ru-RU" sz="2800" b="1">
                <a:latin typeface="Times New Roman" pitchFamily="18" charset="0"/>
              </a:rPr>
              <a:t>164 649,5 тыс. руб.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79388" y="3429000"/>
            <a:ext cx="2305050" cy="3000375"/>
          </a:xfrm>
          <a:prstGeom prst="rect">
            <a:avLst/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b="1">
                <a:latin typeface="Times New Roman" pitchFamily="18" charset="0"/>
              </a:rPr>
              <a:t>Подраздел 0501 «Жилищное хозяйство» - </a:t>
            </a:r>
          </a:p>
          <a:p>
            <a:pPr algn="ctr"/>
            <a:r>
              <a:rPr lang="ru-RU" b="1">
                <a:latin typeface="Times New Roman" pitchFamily="18" charset="0"/>
              </a:rPr>
              <a:t>32 355,5 тыс. руб.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2484438" y="3429000"/>
            <a:ext cx="2106612" cy="3000375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b="1">
                <a:latin typeface="Times New Roman" pitchFamily="18" charset="0"/>
              </a:rPr>
              <a:t>Подраздел 0502 «Коммунальное хозяйство» - </a:t>
            </a:r>
          </a:p>
          <a:p>
            <a:pPr algn="ctr"/>
            <a:r>
              <a:rPr lang="ru-RU" b="1">
                <a:latin typeface="Times New Roman" pitchFamily="18" charset="0"/>
              </a:rPr>
              <a:t>76 891,9 тыс. руб.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6877050" y="3435350"/>
            <a:ext cx="2124075" cy="2994025"/>
          </a:xfrm>
          <a:prstGeom prst="rect">
            <a:avLst/>
          </a:prstGeom>
          <a:solidFill>
            <a:srgbClr val="00FFFF"/>
          </a:solidFill>
          <a:ln w="19050">
            <a:solidFill>
              <a:srgbClr val="00FF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b="1">
                <a:latin typeface="Times New Roman" pitchFamily="18" charset="0"/>
              </a:rPr>
              <a:t>Подраздел 0505 «Другие вопросы в области жилищно-коммунального хозяйства» - </a:t>
            </a:r>
          </a:p>
          <a:p>
            <a:pPr algn="ctr"/>
            <a:r>
              <a:rPr lang="ru-RU" b="1">
                <a:latin typeface="Times New Roman" pitchFamily="18" charset="0"/>
              </a:rPr>
              <a:t>14 633,5 тыс. руб.</a:t>
            </a: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 rot="7994511">
            <a:off x="1266825" y="1995488"/>
            <a:ext cx="1893887" cy="1163638"/>
          </a:xfrm>
          <a:prstGeom prst="curvedUpArrow">
            <a:avLst>
              <a:gd name="adj1" fmla="val 34005"/>
              <a:gd name="adj2" fmla="val 72690"/>
              <a:gd name="adj3" fmla="val 74009"/>
            </a:avLst>
          </a:prstGeom>
          <a:solidFill>
            <a:srgbClr val="FFC000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0187" name="AutoShape 11"/>
          <p:cNvSpPr>
            <a:spLocks noChangeArrowheads="1"/>
          </p:cNvSpPr>
          <p:nvPr/>
        </p:nvSpPr>
        <p:spPr bwMode="auto">
          <a:xfrm rot="2313247">
            <a:off x="6010275" y="2125663"/>
            <a:ext cx="2087563" cy="990600"/>
          </a:xfrm>
          <a:prstGeom prst="curvedDownArrow">
            <a:avLst>
              <a:gd name="adj1" fmla="val 49172"/>
              <a:gd name="adj2" fmla="val 98598"/>
              <a:gd name="adj3" fmla="val 83417"/>
            </a:avLst>
          </a:prstGeom>
          <a:solidFill>
            <a:srgbClr val="00B050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4935538" y="2852738"/>
            <a:ext cx="7080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99FF"/>
          </a:solidFill>
          <a:ln w="15875">
            <a:solidFill>
              <a:srgbClr val="ACE0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3514725" y="2859088"/>
            <a:ext cx="706438" cy="492125"/>
          </a:xfrm>
          <a:prstGeom prst="downArrow">
            <a:avLst>
              <a:gd name="adj1" fmla="val 50000"/>
              <a:gd name="adj2" fmla="val 28472"/>
            </a:avLst>
          </a:prstGeom>
          <a:solidFill>
            <a:srgbClr val="FFFF99"/>
          </a:solidFill>
          <a:ln w="158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643438" y="3429000"/>
            <a:ext cx="2233612" cy="3005138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b="1">
                <a:latin typeface="Times New Roman" pitchFamily="18" charset="0"/>
              </a:rPr>
              <a:t>Подраздел 0503 «Благоустройство» - 40 768,7 тыс. руб.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68313" y="1125538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ru-RU" sz="2200" b="1">
                <a:latin typeface="Times New Roman" pitchFamily="18" charset="0"/>
              </a:rPr>
              <a:t>Раздел 0500 «Жилищно-коммунальное хозяйство»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80" grpId="0" animBg="1"/>
      <p:bldP spid="50182" grpId="0" animBg="1"/>
      <p:bldP spid="50183" grpId="0" animBg="1"/>
      <p:bldP spid="50184" grpId="0" animBg="1"/>
      <p:bldP spid="50185" grpId="0" animBg="1"/>
      <p:bldP spid="50186" grpId="0" animBg="1"/>
      <p:bldP spid="50187" grpId="0" animBg="1"/>
      <p:bldP spid="50188" grpId="0" animBg="1"/>
      <p:bldP spid="13" grpId="0" animBg="1"/>
      <p:bldP spid="14" grpId="0" animBg="1"/>
      <p:bldP spid="1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Заголовок 6"/>
          <p:cNvSpPr>
            <a:spLocks noGrp="1"/>
          </p:cNvSpPr>
          <p:nvPr>
            <p:ph type="title" idx="4294967295"/>
          </p:nvPr>
        </p:nvSpPr>
        <p:spPr>
          <a:xfrm>
            <a:off x="323850" y="404813"/>
            <a:ext cx="8358188" cy="1236662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Артемовского городского округа по разделу 0500 «Жилищно-коммунальное хозяйство» в 2016 году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14348" y="1857364"/>
          <a:ext cx="785818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00063" y="0"/>
            <a:ext cx="8643937" cy="12842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бюджета Артемовского городского округа по подразделу  0501 «Жилищное хозяйство» в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6" name="Овал 5"/>
          <p:cNvSpPr/>
          <p:nvPr/>
        </p:nvSpPr>
        <p:spPr>
          <a:xfrm>
            <a:off x="4857750" y="1428750"/>
            <a:ext cx="3571875" cy="178593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5-этажного двухсекционного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пристроя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 92-квартирному жилому дому по ул.  Мира, 33 в г. Артемовский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312,7 тыс. руб.</a:t>
            </a:r>
          </a:p>
        </p:txBody>
      </p:sp>
      <p:sp>
        <p:nvSpPr>
          <p:cNvPr id="7" name="Овал 6"/>
          <p:cNvSpPr/>
          <p:nvPr/>
        </p:nvSpPr>
        <p:spPr>
          <a:xfrm>
            <a:off x="3286125" y="3857625"/>
            <a:ext cx="2786063" cy="21431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>Капитальный ремонт муниципального жилищного фонда – 1004,4 тыс. руб.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29313" y="4929188"/>
            <a:ext cx="3214687" cy="19288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квартир в муниципальную собственность 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24 871,2 тыс. руб. </a:t>
            </a:r>
          </a:p>
        </p:txBody>
      </p:sp>
      <p:sp>
        <p:nvSpPr>
          <p:cNvPr id="9" name="Овал 8"/>
          <p:cNvSpPr/>
          <p:nvPr/>
        </p:nvSpPr>
        <p:spPr>
          <a:xfrm>
            <a:off x="142875" y="4572000"/>
            <a:ext cx="3214688" cy="2286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взносов на капитальный ремонт общего имущества в многоквартирных домах в части муниципального жилого фонда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5 586,2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10" name="Овал 9"/>
          <p:cNvSpPr/>
          <p:nvPr/>
        </p:nvSpPr>
        <p:spPr>
          <a:xfrm>
            <a:off x="285750" y="1428750"/>
            <a:ext cx="4286250" cy="30003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переданных государственных полномочий Свердловской области по постановке на учет и учету граждан Российской Федерации, имеющих право на получение жилищных субсидий на приобретение или строительство жилых помещений – 0,6 тыс. руб. </a:t>
            </a:r>
          </a:p>
        </p:txBody>
      </p:sp>
      <p:sp>
        <p:nvSpPr>
          <p:cNvPr id="11" name="Овал 10"/>
          <p:cNvSpPr/>
          <p:nvPr/>
        </p:nvSpPr>
        <p:spPr>
          <a:xfrm>
            <a:off x="5857875" y="3214688"/>
            <a:ext cx="3143250" cy="164306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ремонтных работ в жилых домах (муниципальном жилом фонде) в поселке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Буланаш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(за счет средств резервного фонда) - 580,4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115888"/>
            <a:ext cx="8643937" cy="669925"/>
          </a:xfrm>
        </p:spPr>
        <p:txBody>
          <a:bodyPr>
            <a:normAutofit/>
          </a:bodyPr>
          <a:lstStyle/>
          <a:p>
            <a:pPr algn="ctr"/>
            <a:r>
              <a:rPr lang="ru-RU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бюджета Артемовского городского округа  по подразделу  0502 «Коммунальное хозяйство» в 2016 году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203575" y="981075"/>
            <a:ext cx="2786063" cy="1285875"/>
          </a:xfrm>
          <a:prstGeom prst="rect">
            <a:avLst/>
          </a:prstGeom>
          <a:solidFill>
            <a:srgbClr val="FF66CC"/>
          </a:soli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Реализация мероприятий по газификации Артемовского городского округа – </a:t>
            </a: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29 099,3тыс. руб., </a:t>
            </a: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в том числе 24 473,8 тыс. руб. за счет областного бюджета</a:t>
            </a: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3203575" y="2349500"/>
            <a:ext cx="2736850" cy="1150938"/>
          </a:xfrm>
          <a:prstGeom prst="rect">
            <a:avLst/>
          </a:prstGeom>
          <a:solidFill>
            <a:srgbClr val="92D050"/>
          </a:soli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Приобретение (выкуп) комплекса системы холодного водоснабжения ООО «БуланашКомплекс» в поселке Буланаш – </a:t>
            </a:r>
          </a:p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10257,0 тыс. руб.</a:t>
            </a:r>
            <a:endParaRPr lang="ru-RU"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214313" y="5143500"/>
            <a:ext cx="2786062" cy="1428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Реконструкция водопровода в районе "Юбилейный" в с. Покровское – 497,8 тыс. руб.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214313" y="1071563"/>
            <a:ext cx="2808287" cy="3797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Ликвидация порывов сетей холодного водоснабжения; выполнение аварийно-восстановительных работ на бесхозяйных участках водопроводных сетей и тепловых сетей, приобретение материалов для устранения аварийной  ситуации на основном водоводе в поселке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Буланаш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приобретение и установка водогрейного котла на котельной села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Писанец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(за счет средств резервного фонда Администрации Артемовского городского округа  -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4397,6 тыс. руб. </a:t>
            </a: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3203575" y="5143500"/>
            <a:ext cx="2725738" cy="1500188"/>
          </a:xfrm>
          <a:prstGeom prst="rect">
            <a:avLst/>
          </a:prstGeom>
          <a:solidFill>
            <a:srgbClr val="FFC00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Осуществление своевременных расчетов по обязательствам городского округа за топливно-энергетические ресурсы за счет средств областного бюджета – </a:t>
            </a:r>
          </a:p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23753,6 тыс. руб.</a:t>
            </a:r>
            <a:endParaRPr lang="ru-RU"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6084888" y="1071563"/>
            <a:ext cx="2736850" cy="1357312"/>
          </a:xfrm>
          <a:prstGeom prst="rect">
            <a:avLst/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Мероприятия по капитальному ремонту и модернизации объектов водоснабжения Артемовского городского округа – 1184,3 тыс. руб.</a:t>
            </a:r>
            <a:endParaRPr lang="ru-RU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6084888" y="4071938"/>
            <a:ext cx="2736850" cy="25717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</a:rPr>
              <a:t>Предоставление субсидий юридическим лицам, оказывающим населению Артемовского городского округа услуги коммунальной бани в целях возмещения недополученных доходов и (или) финансового обеспечения (возмещения) затрат в связи с оказанием услуг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</a:rPr>
              <a:t>2650,0 тыс. руб. </a:t>
            </a: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>
            <a:off x="1619250" y="22050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6" name="Line 36"/>
          <p:cNvSpPr>
            <a:spLocks noChangeShapeType="1"/>
          </p:cNvSpPr>
          <p:nvPr/>
        </p:nvSpPr>
        <p:spPr bwMode="auto">
          <a:xfrm>
            <a:off x="4572000" y="22050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8" name="Line 38"/>
          <p:cNvSpPr>
            <a:spLocks noChangeShapeType="1"/>
          </p:cNvSpPr>
          <p:nvPr/>
        </p:nvSpPr>
        <p:spPr bwMode="auto">
          <a:xfrm>
            <a:off x="428625" y="903288"/>
            <a:ext cx="8501063" cy="46037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3203575" y="3571875"/>
            <a:ext cx="2725738" cy="15001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Уплата налога на имущество организаций, в части имущества, не используемого муниципальными учреждениями при оказании муниципальных услуг (выполнении работ)–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3556,0 тыс. руб.</a:t>
            </a:r>
          </a:p>
        </p:txBody>
      </p:sp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6084888" y="2565400"/>
            <a:ext cx="2714625" cy="13684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Приобретение движимого имущества и материальных запасов для муниципальных нужд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(приобретение двух котлов и кварцевого песка)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1491,3 тыс. руб.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2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2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2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0"/>
                            </p:stCondLst>
                            <p:childTnLst>
                              <p:par>
                                <p:cTn id="4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20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500"/>
                            </p:stCondLst>
                            <p:childTnLst>
                              <p:par>
                                <p:cTn id="46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5" grpId="0" animBg="1"/>
      <p:bldP spid="20499" grpId="0" animBg="1"/>
      <p:bldP spid="20500" grpId="0" animBg="1"/>
      <p:bldP spid="20502" grpId="0" animBg="1"/>
      <p:bldP spid="20505" grpId="0" animBg="1"/>
      <p:bldP spid="20508" grpId="0" animBg="1"/>
      <p:bldP spid="20511" grpId="0" animBg="1"/>
      <p:bldP spid="20515" grpId="0" animBg="1"/>
      <p:bldP spid="20516" grpId="0" animBg="1"/>
      <p:bldP spid="20518" grpId="0" animBg="1"/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85750" y="0"/>
            <a:ext cx="8643938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бюджета Артемовского городского округа по подразделу  0503 «Благоустройство»  в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6" name="Овал 5"/>
          <p:cNvSpPr/>
          <p:nvPr/>
        </p:nvSpPr>
        <p:spPr>
          <a:xfrm>
            <a:off x="6072188" y="1285875"/>
            <a:ext cx="2643187" cy="2714625"/>
          </a:xfrm>
          <a:prstGeom prst="ellips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>Мероприятия по благоустройству территории Артемовского городского округа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> – 16 372,7 тыс. руб.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57188" y="1143000"/>
            <a:ext cx="2857500" cy="2286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Организация  уличного  освещения –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19 429,0 тыс. руб.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500813" y="4214813"/>
            <a:ext cx="2428875" cy="242887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>Мероприятия по озеленению территории Артемовского городского округа –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> 244,1 тыс. руб.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5750" y="3643313"/>
            <a:ext cx="3000375" cy="27860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>Организация и содержание мест захоронения и оплата услуг по перевозке безродных трупов  до морга 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>– 3717,6 тыс. руб.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57563" y="1285875"/>
            <a:ext cx="2500312" cy="235743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>Реставрация и реконструкция памятников и памятных мест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> – 854,8 тыс. руб.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357563" y="3929063"/>
            <a:ext cx="3071812" cy="278606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Восстановление пешеходного перекидного моста через реку Бобровка в селе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Лебедкино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Артемовского района 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 счет средств резервного фонда Администрации Артемовского городского округа) –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150,5 тыс. 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00063" y="0"/>
            <a:ext cx="8643937" cy="1773238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бюджета Артемовского городского округа по подразделу  0505 «Другие вопросы в области жилищно-коммунального хозяйства»  в 2016 году</a:t>
            </a:r>
          </a:p>
        </p:txBody>
      </p:sp>
      <p:sp>
        <p:nvSpPr>
          <p:cNvPr id="6" name="Овал 5"/>
          <p:cNvSpPr/>
          <p:nvPr/>
        </p:nvSpPr>
        <p:spPr>
          <a:xfrm>
            <a:off x="4786313" y="4000500"/>
            <a:ext cx="4214812" cy="27146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первичного приема от граждан, проживающих в муниципальном жилищном фонде, документов на регистрацию и снятие с регистрационного учета по месту пребывания и по месту жительства, подготовка и передача в орган регистрационного учета предусмотренных учетных документов – 312,0 тыс. руб. </a:t>
            </a:r>
          </a:p>
        </p:txBody>
      </p:sp>
      <p:sp>
        <p:nvSpPr>
          <p:cNvPr id="11" name="Овал 10"/>
          <p:cNvSpPr/>
          <p:nvPr/>
        </p:nvSpPr>
        <p:spPr>
          <a:xfrm>
            <a:off x="214313" y="2214563"/>
            <a:ext cx="4286250" cy="4214812"/>
          </a:xfrm>
          <a:prstGeom prst="ellips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государственного полномочия Свердловской области по предоставлению гражданам, проживающим на территории Свердловской области, меры социальной поддержки по частичному освобождению от платы за коммунальные услуги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12 421,6 тыс. руб.</a:t>
            </a:r>
          </a:p>
        </p:txBody>
      </p:sp>
      <p:sp>
        <p:nvSpPr>
          <p:cNvPr id="5" name="Овал 4"/>
          <p:cNvSpPr/>
          <p:nvPr/>
        </p:nvSpPr>
        <p:spPr>
          <a:xfrm>
            <a:off x="4643438" y="1857375"/>
            <a:ext cx="4286250" cy="20716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и обеспечение деятельности функционального органа Администрации Артемовского городского округа - Управление городского хозяйства Администрации Артемовского городского округа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1899,9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4825" y="142875"/>
            <a:ext cx="8281988" cy="1284288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по разделу 0600 «Охрана окружающей среды»  </a:t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2014-2016 годах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4"/>
          </p:nvPr>
        </p:nvGraphicFramePr>
        <p:xfrm>
          <a:off x="357188" y="5516563"/>
          <a:ext cx="8501062" cy="121443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16854"/>
                <a:gridCol w="1416854"/>
                <a:gridCol w="1416854"/>
                <a:gridCol w="1416854"/>
                <a:gridCol w="1416854"/>
                <a:gridCol w="1416854"/>
              </a:tblGrid>
              <a:tr h="40481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2014 </a:t>
                      </a:r>
                      <a:r>
                        <a:rPr lang="ru-RU" sz="140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0" i="0" u="none" strike="noStrike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2015 </a:t>
                      </a:r>
                      <a:r>
                        <a:rPr lang="ru-RU" sz="140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0" i="0" u="none" strike="noStrike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r>
                        <a:rPr lang="ru-RU" sz="140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0" i="0" u="none" strike="noStrike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48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048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32 669,9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31 856,8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1 343,7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12 57,5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1 584,1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1 534,3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457200" y="1571613"/>
          <a:ext cx="8329642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214313"/>
            <a:ext cx="8570912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Артемовского городского округа в 2016 году </a:t>
            </a:r>
            <a:r>
              <a:rPr lang="ru-RU" sz="2700" b="1" dirty="0" smtClean="0">
                <a:solidFill>
                  <a:srgbClr val="FFFF00"/>
                </a:solidFill>
                <a:latin typeface="Times New Roman" pitchFamily="18" charset="0"/>
              </a:rPr>
              <a:t>по разделу 0600 </a:t>
            </a:r>
            <a:br>
              <a:rPr lang="ru-RU" sz="27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FFFF00"/>
                </a:solidFill>
                <a:latin typeface="Times New Roman" pitchFamily="18" charset="0"/>
              </a:rPr>
              <a:t>«Охрана окружающей среды»</a:t>
            </a:r>
            <a:endParaRPr lang="ru-RU" sz="27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3492500" y="1647825"/>
            <a:ext cx="2160588" cy="1096963"/>
          </a:xfrm>
          <a:prstGeom prst="roundRect">
            <a:avLst>
              <a:gd name="adj" fmla="val 16667"/>
            </a:avLst>
          </a:prstGeom>
          <a:solidFill>
            <a:srgbClr val="FF66CC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1534,3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тыс. руб.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28625" y="3406775"/>
            <a:ext cx="3571875" cy="2236788"/>
          </a:xfrm>
          <a:prstGeom prst="rect">
            <a:avLst/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Разработка проектов зон санитарной охраны водозаборных скважин и сооружений – 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512,3 </a:t>
            </a:r>
            <a:r>
              <a:rPr lang="ru-RU" sz="2000">
                <a:latin typeface="Times New Roman" pitchFamily="18" charset="0"/>
              </a:rPr>
              <a:t>тыс. руб.</a:t>
            </a:r>
            <a:endParaRPr lang="ru-RU" sz="2000" b="1"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5143500" y="3402013"/>
            <a:ext cx="3741738" cy="2170112"/>
          </a:xfrm>
          <a:prstGeom prst="rect">
            <a:avLst/>
          </a:prstGeom>
          <a:solidFill>
            <a:srgbClr val="00FF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Мероприятия в области экологической безопасности –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1022,0 тыс. руб.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 rot="2313247">
            <a:off x="5722938" y="2228850"/>
            <a:ext cx="1697037" cy="752475"/>
          </a:xfrm>
          <a:prstGeom prst="curvedDownArrow">
            <a:avLst>
              <a:gd name="adj1" fmla="val 49313"/>
              <a:gd name="adj2" fmla="val 98846"/>
              <a:gd name="adj3" fmla="val 83417"/>
            </a:avLst>
          </a:prstGeom>
          <a:solidFill>
            <a:srgbClr val="FFC000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 rot="7897213">
            <a:off x="1677988" y="2184400"/>
            <a:ext cx="1611312" cy="814388"/>
          </a:xfrm>
          <a:prstGeom prst="curvedUpArrow">
            <a:avLst>
              <a:gd name="adj1" fmla="val 33800"/>
              <a:gd name="adj2" fmla="val 72730"/>
              <a:gd name="adj3" fmla="val 74671"/>
            </a:avLst>
          </a:prstGeom>
          <a:solidFill>
            <a:srgbClr val="00B050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9" grpId="0" animBg="1"/>
      <p:bldP spid="41990" grpId="0" animBg="1"/>
      <p:bldP spid="41992" grpId="0" animBg="1"/>
      <p:bldP spid="41993" grpId="0" animBg="1"/>
      <p:bldP spid="4199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Содержимое 2"/>
          <p:cNvSpPr>
            <a:spLocks noGrp="1"/>
          </p:cNvSpPr>
          <p:nvPr>
            <p:ph idx="4294967295"/>
          </p:nvPr>
        </p:nvSpPr>
        <p:spPr>
          <a:xfrm>
            <a:off x="571500" y="1196975"/>
            <a:ext cx="8215313" cy="25193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Артемовского городского округа на образование </a:t>
            </a:r>
          </a:p>
          <a:p>
            <a:pPr algn="ctr">
              <a:buFont typeface="Wingdings" pitchFamily="2" charset="2"/>
              <a:buNone/>
            </a:pP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2016 году составил</a:t>
            </a:r>
          </a:p>
          <a:p>
            <a:pPr algn="ctr">
              <a:buFont typeface="Wingdings" pitchFamily="2" charset="2"/>
              <a:buNone/>
            </a:pP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954 372,7 тыс. руб.</a:t>
            </a:r>
          </a:p>
        </p:txBody>
      </p:sp>
      <p:pic>
        <p:nvPicPr>
          <p:cNvPr id="165890" name="Рисунок 3" descr="images 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97425"/>
            <a:ext cx="30591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1" name="Рисунок 4" descr="DSC_006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4797425"/>
            <a:ext cx="291623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2" name="Рисунок 5" descr="b8ebf4d7060c8c0782ba9bad3b6ea67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4797425"/>
            <a:ext cx="320516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4825" y="214313"/>
            <a:ext cx="8139113" cy="1071562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по разделу 0700 «Образование» </a:t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2014-2016 годах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4"/>
          </p:nvPr>
        </p:nvGraphicFramePr>
        <p:xfrm>
          <a:off x="755650" y="5357813"/>
          <a:ext cx="7900988" cy="135731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16831"/>
                <a:gridCol w="1316831"/>
                <a:gridCol w="1316831"/>
                <a:gridCol w="1316831"/>
                <a:gridCol w="1316831"/>
                <a:gridCol w="1316831"/>
              </a:tblGrid>
              <a:tr h="53020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2014 </a:t>
                      </a:r>
                      <a:r>
                        <a:rPr lang="ru-RU" sz="180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2015 </a:t>
                      </a:r>
                      <a:r>
                        <a:rPr lang="ru-RU" sz="180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r>
                        <a:rPr lang="ru-RU" sz="180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1" i="0" u="none" strike="noStrike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1" i="0" u="none" strike="noStrike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1" i="0" u="none" strike="noStrike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1" i="0" u="none" strike="noStrike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1" i="0" u="none" strike="noStrike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1" i="0" u="none" strike="noStrike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30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1 053 579,8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883 683,7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946 183,9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939 244,8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965 383,1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954 372,7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571472" y="1571613"/>
          <a:ext cx="814393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85750" y="188913"/>
            <a:ext cx="8429625" cy="1295400"/>
          </a:xfrm>
        </p:spPr>
        <p:txBody>
          <a:bodyPr lIns="91440" rIns="91440" bIns="45720"/>
          <a:lstStyle/>
          <a:p>
            <a:pPr algn="ctr"/>
            <a:r>
              <a:rPr lang="ru-RU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Показатели  исполнения  бюджета</a:t>
            </a:r>
            <a:br>
              <a:rPr lang="ru-RU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Артемовского городского  округа </a:t>
            </a:r>
            <a:br>
              <a:rPr lang="ru-RU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2014-2016 годах</a:t>
            </a:r>
          </a:p>
        </p:txBody>
      </p:sp>
      <p:graphicFrame>
        <p:nvGraphicFramePr>
          <p:cNvPr id="110658" name="Group 66"/>
          <p:cNvGraphicFramePr>
            <a:graphicFrameLocks noGrp="1"/>
          </p:cNvGraphicFramePr>
          <p:nvPr>
            <p:ph idx="4294967295"/>
          </p:nvPr>
        </p:nvGraphicFramePr>
        <p:xfrm>
          <a:off x="285750" y="1571625"/>
          <a:ext cx="8572562" cy="3071832"/>
        </p:xfrm>
        <a:graphic>
          <a:graphicData uri="http://schemas.openxmlformats.org/drawingml/2006/table">
            <a:tbl>
              <a:tblPr/>
              <a:tblGrid>
                <a:gridCol w="1254353"/>
                <a:gridCol w="874583"/>
                <a:gridCol w="961469"/>
                <a:gridCol w="549409"/>
                <a:gridCol w="892794"/>
                <a:gridCol w="892794"/>
                <a:gridCol w="618086"/>
                <a:gridCol w="1030146"/>
                <a:gridCol w="892794"/>
                <a:gridCol w="606134"/>
              </a:tblGrid>
              <a:tr h="41519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714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0132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тыс. руб.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1826855,6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1593822,0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1658366,0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1608182,3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1758840,8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1731236,9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2518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тыс. руб.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1857419,3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1597372,9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1678997,3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1616765,7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1808558,0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1748809,0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585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в тыс. руб.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-30563,7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-3550,9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-20631,3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-8583,4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- 49717,2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-17572,1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39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4786313"/>
            <a:ext cx="31432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4786313"/>
            <a:ext cx="324008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142875"/>
            <a:ext cx="8929687" cy="785813"/>
          </a:xfrm>
        </p:spPr>
        <p:txBody>
          <a:bodyPr lIns="91440" rIns="91440" bIns="45720"/>
          <a:lstStyle/>
          <a:p>
            <a:pPr algn="ctr"/>
            <a:r>
              <a:rPr lang="ru-RU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</a:t>
            </a:r>
            <a:br>
              <a:rPr lang="ru-RU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2016 году</a:t>
            </a:r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3492500" y="1697038"/>
            <a:ext cx="2160588" cy="1096962"/>
          </a:xfrm>
          <a:prstGeom prst="roundRect">
            <a:avLst>
              <a:gd name="adj" fmla="val 16667"/>
            </a:avLst>
          </a:prstGeom>
          <a:solidFill>
            <a:srgbClr val="FF66CC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954 372,7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 тыс. руб.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57188" y="3429000"/>
            <a:ext cx="2286000" cy="3000375"/>
          </a:xfrm>
          <a:prstGeom prst="rect">
            <a:avLst/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Дошкольное образование - </a:t>
            </a:r>
          </a:p>
          <a:p>
            <a:pPr algn="ctr"/>
            <a:r>
              <a:rPr lang="ru-RU" sz="2000" b="1">
                <a:latin typeface="Times New Roman" pitchFamily="18" charset="0"/>
              </a:rPr>
              <a:t>307 674,0</a:t>
            </a:r>
          </a:p>
          <a:p>
            <a:pPr algn="ctr"/>
            <a:r>
              <a:rPr lang="ru-RU" sz="2000" b="1">
                <a:latin typeface="Times New Roman" pitchFamily="18" charset="0"/>
              </a:rPr>
              <a:t> тыс. руб.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2714625" y="3452813"/>
            <a:ext cx="1876425" cy="2976562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Общее образование - </a:t>
            </a:r>
          </a:p>
          <a:p>
            <a:pPr algn="ctr"/>
            <a:r>
              <a:rPr lang="ru-RU" sz="2000" b="1">
                <a:latin typeface="Times New Roman" pitchFamily="18" charset="0"/>
              </a:rPr>
              <a:t>579 391,7</a:t>
            </a:r>
          </a:p>
          <a:p>
            <a:pPr algn="ctr"/>
            <a:r>
              <a:rPr lang="ru-RU" sz="2000" b="1">
                <a:latin typeface="Times New Roman" pitchFamily="18" charset="0"/>
              </a:rPr>
              <a:t>тыс. руб.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6786563" y="3435350"/>
            <a:ext cx="2127250" cy="2994025"/>
          </a:xfrm>
          <a:prstGeom prst="rect">
            <a:avLst/>
          </a:prstGeom>
          <a:solidFill>
            <a:srgbClr val="00FF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Другие вопросы в области образования - </a:t>
            </a:r>
          </a:p>
          <a:p>
            <a:pPr algn="ctr"/>
            <a:r>
              <a:rPr lang="ru-RU" sz="2000" b="1">
                <a:latin typeface="Times New Roman" pitchFamily="18" charset="0"/>
              </a:rPr>
              <a:t>35 717,4</a:t>
            </a:r>
          </a:p>
          <a:p>
            <a:pPr algn="ctr"/>
            <a:r>
              <a:rPr lang="ru-RU" sz="2000" b="1">
                <a:latin typeface="Times New Roman" pitchFamily="18" charset="0"/>
              </a:rPr>
              <a:t> тыс. руб.</a:t>
            </a: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 rot="7994511">
            <a:off x="1266825" y="1995488"/>
            <a:ext cx="1893887" cy="1163638"/>
          </a:xfrm>
          <a:prstGeom prst="curvedUpArrow">
            <a:avLst>
              <a:gd name="adj1" fmla="val 34005"/>
              <a:gd name="adj2" fmla="val 72690"/>
              <a:gd name="adj3" fmla="val 74009"/>
            </a:avLst>
          </a:prstGeom>
          <a:solidFill>
            <a:srgbClr val="FFC000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0187" name="AutoShape 11"/>
          <p:cNvSpPr>
            <a:spLocks noChangeArrowheads="1"/>
          </p:cNvSpPr>
          <p:nvPr/>
        </p:nvSpPr>
        <p:spPr bwMode="auto">
          <a:xfrm rot="2313247">
            <a:off x="6010275" y="2125663"/>
            <a:ext cx="2087563" cy="990600"/>
          </a:xfrm>
          <a:prstGeom prst="curvedDownArrow">
            <a:avLst>
              <a:gd name="adj1" fmla="val 49172"/>
              <a:gd name="adj2" fmla="val 98598"/>
              <a:gd name="adj3" fmla="val 83417"/>
            </a:avLst>
          </a:prstGeom>
          <a:solidFill>
            <a:srgbClr val="00B050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4935538" y="2852738"/>
            <a:ext cx="7080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99FF"/>
          </a:solidFill>
          <a:ln w="15875">
            <a:solidFill>
              <a:srgbClr val="ACE0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3514725" y="2859088"/>
            <a:ext cx="706438" cy="492125"/>
          </a:xfrm>
          <a:prstGeom prst="downArrow">
            <a:avLst>
              <a:gd name="adj1" fmla="val 50000"/>
              <a:gd name="adj2" fmla="val 28472"/>
            </a:avLst>
          </a:prstGeom>
          <a:solidFill>
            <a:srgbClr val="FFFF99"/>
          </a:solidFill>
          <a:ln w="158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643438" y="3429000"/>
            <a:ext cx="2071687" cy="3005138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Молодежная политика и оздоровление детей - </a:t>
            </a:r>
          </a:p>
          <a:p>
            <a:pPr algn="ctr"/>
            <a:r>
              <a:rPr lang="ru-RU" sz="2000" b="1">
                <a:latin typeface="Times New Roman" pitchFamily="18" charset="0"/>
              </a:rPr>
              <a:t>31 589,6</a:t>
            </a:r>
          </a:p>
          <a:p>
            <a:pPr algn="ctr"/>
            <a:r>
              <a:rPr lang="ru-RU" sz="2000" b="1">
                <a:latin typeface="Times New Roman" pitchFamily="18" charset="0"/>
              </a:rPr>
              <a:t>тыс. руб</a:t>
            </a:r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68313" y="836613"/>
            <a:ext cx="822960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Раздел 0700 «Образование»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82" grpId="0" animBg="1"/>
      <p:bldP spid="50183" grpId="0" animBg="1"/>
      <p:bldP spid="50184" grpId="0" animBg="1"/>
      <p:bldP spid="50185" grpId="0" animBg="1"/>
      <p:bldP spid="50186" grpId="0" animBg="1"/>
      <p:bldP spid="50187" grpId="0" animBg="1"/>
      <p:bldP spid="50188" grpId="0" animBg="1"/>
      <p:bldP spid="13" grpId="0" animBg="1"/>
      <p:bldP spid="14" grpId="0" animBg="1"/>
      <p:bldP spid="1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Заголовок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24862" cy="1368425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Артемовского городского округа по разделу 0700 «Образование» в 2016 году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4"/>
          </p:nvPr>
        </p:nvGraphicFramePr>
        <p:xfrm>
          <a:off x="4643438" y="1773238"/>
          <a:ext cx="4286250" cy="4953000"/>
        </p:xfrm>
        <a:graphic>
          <a:graphicData uri="http://schemas.openxmlformats.org/drawingml/2006/table">
            <a:tbl>
              <a:tblPr/>
              <a:tblGrid>
                <a:gridCol w="2381250"/>
                <a:gridCol w="1905000"/>
              </a:tblGrid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Структура расходов, в 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1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ОБРАЗОВАНИЕ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100,00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1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1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Общее образование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1316038">
                <a:tc>
                  <a:txBody>
                    <a:bodyPr/>
                    <a:lstStyle/>
                    <a:p>
                      <a:pPr marL="0" marR="0" lvl="1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Молодежная </a:t>
                      </a:r>
                    </a:p>
                    <a:p>
                      <a:pPr marL="0" marR="0" lvl="1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политика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1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357158" y="1571612"/>
          <a:ext cx="4040188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0"/>
            <a:ext cx="8429625" cy="1143000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Артемовского городского округа в 2016 году по разделу 0700 «Образование»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 rot="-5400000">
            <a:off x="3571875" y="2571751"/>
            <a:ext cx="2643187" cy="2500312"/>
          </a:xfrm>
          <a:prstGeom prst="upDownArrowCallout">
            <a:avLst>
              <a:gd name="adj1" fmla="val 24999"/>
              <a:gd name="adj2" fmla="val 24999"/>
              <a:gd name="adj3" fmla="val 16921"/>
              <a:gd name="adj4" fmla="val 50000"/>
            </a:avLst>
          </a:prstGeom>
          <a:solidFill>
            <a:srgbClr val="FF66CC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954 372,7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тыс. руб.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4313" y="4143375"/>
            <a:ext cx="3286125" cy="15001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</a:rPr>
              <a:t>Капитальный ремонт, приведение в соответствие с требованиями пожарной безопасности и санитарного законодательства зданий и помещений, в которых размещаются муниципальные образовательные организации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</a:rPr>
              <a:t>27 098,2 тыс. руб.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15063" y="2143125"/>
            <a:ext cx="2786062" cy="1071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в общеобразовательных организациях, расположенных в сельской местности, условий для занятий физической культурой и спортом – 2231,4 тыс. руб.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215063" y="3286125"/>
            <a:ext cx="2786062" cy="857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</a:rPr>
              <a:t>Мероприятия по организации отдыха и оздоровления детей в каникулярное время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</a:rPr>
              <a:t>23 657,5тыс. руб.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14313" y="1071563"/>
            <a:ext cx="3295650" cy="9286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</a:rPr>
              <a:t>Организация дошкольного образования, в том числе содержание детских дошкольных образовательных учреждений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</a:rPr>
              <a:t>297 978,1 тыс.  руб.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14313" y="2071688"/>
            <a:ext cx="3214687" cy="10715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</a:rPr>
              <a:t>Организация предоставления общего образования и создание условий для содержания детей в муниципальных образовательных учреждениях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</a:rPr>
              <a:t>414 649,9 тыс. руб.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215063" y="1071563"/>
            <a:ext cx="2786062" cy="10001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</a:rPr>
              <a:t>Организация предоставления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</a:rPr>
              <a:t>дополнительного образования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</a:rPr>
              <a:t>детей в муниципальных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</a:rPr>
              <a:t>учреждениях дополнительного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</a:rPr>
              <a:t>образования -  82 011,8 тыс. руб.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215063" y="4214813"/>
            <a:ext cx="2786062" cy="15001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</a:rPr>
              <a:t>Оказание услуг в сфере молодежной политики и мероприятия по работе с детьми и молодежью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</a:rPr>
              <a:t>7 932,0 тыс.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</a:rPr>
              <a:t>в том числе трудоустройство несовершеннолетних граждан в возрасте от 14 до 18 лет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</a:rPr>
              <a:t>700,0 тыс. руб.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14313" y="3214688"/>
            <a:ext cx="3286125" cy="857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</a:rPr>
              <a:t>Организации питания в муниципальных общеобразовательных организациях 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</a:rPr>
              <a:t>49 719,8 тыс. руб.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14313" y="5715000"/>
            <a:ext cx="3286125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автобусов  для подвоза обучающихся в муниципальные общеобразовательные учреждения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11 391,8 тыс. руб.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215063" y="5715000"/>
            <a:ext cx="2786062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</a:rPr>
              <a:t>Обеспечение деятельности учреждений, осуществляющих экономическое, бухгалтерское, хозяйственное сопровождение предоставления услуг в сфере образования – 30 748,2 тыс. 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Содержимое 2"/>
          <p:cNvSpPr>
            <a:spLocks noGrp="1"/>
          </p:cNvSpPr>
          <p:nvPr>
            <p:ph idx="4294967295"/>
          </p:nvPr>
        </p:nvSpPr>
        <p:spPr>
          <a:xfrm>
            <a:off x="539750" y="908050"/>
            <a:ext cx="8072438" cy="25177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на культуру</a:t>
            </a:r>
          </a:p>
          <a:p>
            <a:pPr algn="ctr">
              <a:buFont typeface="Wingdings" pitchFamily="2" charset="2"/>
              <a:buNone/>
            </a:pP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 кинематографию в 2016 году    составили – 102 244,7 тыс. руб.</a:t>
            </a:r>
          </a:p>
        </p:txBody>
      </p:sp>
      <p:pic>
        <p:nvPicPr>
          <p:cNvPr id="172034" name="Рисунок 3" descr="496778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6700"/>
            <a:ext cx="291623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5" name="Рисунок 4" descr="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4076700"/>
            <a:ext cx="337026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6" name="Рисунок 5" descr="загруженное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4076700"/>
            <a:ext cx="28575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Заголовок 8"/>
          <p:cNvSpPr>
            <a:spLocks noGrp="1"/>
          </p:cNvSpPr>
          <p:nvPr>
            <p:ph type="title" idx="4294967295"/>
          </p:nvPr>
        </p:nvSpPr>
        <p:spPr>
          <a:xfrm>
            <a:off x="285750" y="0"/>
            <a:ext cx="8643938" cy="1427163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по разделу  0800 «Культура и кинематография» </a:t>
            </a:r>
            <a:br>
              <a:rPr lang="ru-RU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2014-2016 годах</a:t>
            </a:r>
          </a:p>
        </p:txBody>
      </p:sp>
      <p:graphicFrame>
        <p:nvGraphicFramePr>
          <p:cNvPr id="157727" name="Group 31"/>
          <p:cNvGraphicFramePr>
            <a:graphicFrameLocks noGrp="1"/>
          </p:cNvGraphicFramePr>
          <p:nvPr>
            <p:ph sz="half" idx="4294967295"/>
          </p:nvPr>
        </p:nvGraphicFramePr>
        <p:xfrm>
          <a:off x="428625" y="5445125"/>
          <a:ext cx="8501063" cy="1190625"/>
        </p:xfrm>
        <a:graphic>
          <a:graphicData uri="http://schemas.openxmlformats.org/drawingml/2006/table">
            <a:tbl>
              <a:tblPr/>
              <a:tblGrid>
                <a:gridCol w="1416285"/>
                <a:gridCol w="1417991"/>
                <a:gridCol w="1416285"/>
                <a:gridCol w="1416285"/>
                <a:gridCol w="1417991"/>
                <a:gridCol w="1416285"/>
              </a:tblGrid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2014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2015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 103 075,4  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103 058,8  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  100 174,3  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100 166,0  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102 263,6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102 244,7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642910" y="1500174"/>
          <a:ext cx="8001056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214313"/>
            <a:ext cx="8570912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Артемовского городского округа в 2016 году </a:t>
            </a:r>
            <a:r>
              <a:rPr lang="ru-RU" sz="2700" b="1" dirty="0" smtClean="0">
                <a:solidFill>
                  <a:srgbClr val="FFFF00"/>
                </a:solidFill>
                <a:latin typeface="Times New Roman" pitchFamily="18" charset="0"/>
              </a:rPr>
              <a:t>по разделу 0800 </a:t>
            </a:r>
            <a:br>
              <a:rPr lang="ru-RU" sz="27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FFFF00"/>
                </a:solidFill>
                <a:latin typeface="Times New Roman" pitchFamily="18" charset="0"/>
              </a:rPr>
              <a:t>«Культура и кинематография»</a:t>
            </a:r>
            <a:endParaRPr lang="ru-RU" sz="27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3492500" y="1647825"/>
            <a:ext cx="2160588" cy="1096963"/>
          </a:xfrm>
          <a:prstGeom prst="roundRect">
            <a:avLst>
              <a:gd name="adj" fmla="val 16667"/>
            </a:avLst>
          </a:prstGeom>
          <a:solidFill>
            <a:srgbClr val="FF66CC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102 244,7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тыс. руб.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28625" y="3406775"/>
            <a:ext cx="3571875" cy="2236788"/>
          </a:xfrm>
          <a:prstGeom prst="rect">
            <a:avLst/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Подраздел 0801 </a:t>
            </a:r>
          </a:p>
          <a:p>
            <a:pPr algn="ctr"/>
            <a:r>
              <a:rPr lang="ru-RU" sz="2000" b="1">
                <a:latin typeface="Times New Roman" pitchFamily="18" charset="0"/>
              </a:rPr>
              <a:t>«Культура» –</a:t>
            </a:r>
          </a:p>
          <a:p>
            <a:pPr algn="ctr"/>
            <a:r>
              <a:rPr lang="ru-RU" sz="2000" b="1">
                <a:latin typeface="Times New Roman" pitchFamily="18" charset="0"/>
              </a:rPr>
              <a:t> 95 501,8 тыс. руб.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5143500" y="3402013"/>
            <a:ext cx="3741738" cy="2170112"/>
          </a:xfrm>
          <a:prstGeom prst="rect">
            <a:avLst/>
          </a:prstGeom>
          <a:solidFill>
            <a:srgbClr val="00FF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Подраздел 0804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 «Другие вопросы в области культуры, кинематографии» – 6 742,9 тыс. руб.</a:t>
            </a:r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 rot="2313247">
            <a:off x="5722938" y="2228850"/>
            <a:ext cx="1697037" cy="752475"/>
          </a:xfrm>
          <a:prstGeom prst="curvedDownArrow">
            <a:avLst>
              <a:gd name="adj1" fmla="val 49313"/>
              <a:gd name="adj2" fmla="val 98846"/>
              <a:gd name="adj3" fmla="val 83417"/>
            </a:avLst>
          </a:prstGeom>
          <a:solidFill>
            <a:srgbClr val="FFC000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 rot="7897213">
            <a:off x="1677988" y="2184400"/>
            <a:ext cx="1611312" cy="814388"/>
          </a:xfrm>
          <a:prstGeom prst="curvedUpArrow">
            <a:avLst>
              <a:gd name="adj1" fmla="val 33800"/>
              <a:gd name="adj2" fmla="val 72730"/>
              <a:gd name="adj3" fmla="val 74671"/>
            </a:avLst>
          </a:prstGeom>
          <a:solidFill>
            <a:srgbClr val="00B050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9" grpId="0" animBg="1"/>
      <p:bldP spid="41990" grpId="0" animBg="1"/>
      <p:bldP spid="41992" grpId="0" animBg="1"/>
      <p:bldP spid="41993" grpId="0" animBg="1"/>
      <p:bldP spid="4199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0"/>
            <a:ext cx="8715375" cy="1081088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Артемовского городского округа по подразделу 0801 «Культура»  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 rot="-5400000">
            <a:off x="3358357" y="2705894"/>
            <a:ext cx="2643187" cy="2232025"/>
          </a:xfrm>
          <a:prstGeom prst="upDownArrowCallout">
            <a:avLst>
              <a:gd name="adj1" fmla="val 25000"/>
              <a:gd name="adj2" fmla="val 25000"/>
              <a:gd name="adj3" fmla="val 16921"/>
              <a:gd name="adj4" fmla="val 50000"/>
            </a:avLst>
          </a:prstGeom>
          <a:solidFill>
            <a:srgbClr val="FF66CC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95 501,8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тыс. руб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285750" y="1025525"/>
            <a:ext cx="8501063" cy="46038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42875" y="4429125"/>
            <a:ext cx="3421063" cy="2428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Информатизация муниципальных библиотек, в том числе комплектование книжных фондов (включая приобретение электронных версий книг и приобретение (подписку) периодических изданий), приобретение компьютерного оборудования и лицензионного программного обеспечения, подключение муниципальных библиотек к сети «Интернет»  - 836,6 тыс. руб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857875" y="1268413"/>
            <a:ext cx="3082925" cy="28575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ремонтных работ зданий, помещений и сооружений муниципальных учреждений культуры, приведение в соответствие с требованиями норм пожарной безопасности,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антитеррористической,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противодиверсионной защищенности, гражданской обороны и санитарного законодательства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1 842,6 тыс. руб.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42875" y="1285875"/>
            <a:ext cx="3429000" cy="8572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</a:t>
            </a: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культурно-досуговых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учреждений, организация и проведение культурных проектов, культурно-массовых мероприятий– 65 721,5 тыс. руб.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42875" y="2214563"/>
            <a:ext cx="3421063" cy="9286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деятельности муниципального музея, приобретение и хранение музейных предметов и музейных коллекций –  3 944,5 тыс. руб.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867400" y="4214813"/>
            <a:ext cx="3062288" cy="26431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мероприятий, направленных на модернизацию  материально-технической и фондовой базы муниципальных учреждений культуры, создания условий для внедрения инновационных муниципальных услуг, оказываемых населению в сфере культуры –</a:t>
            </a:r>
          </a:p>
          <a:p>
            <a:pPr algn="ctr">
              <a:defRPr/>
            </a:pP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1310,0 тыс. руб.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42875" y="3213100"/>
            <a:ext cx="34290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Организация библиотечного обслуживания населения, формирование и хранение библиотечных фондов муниципальных библиотек  - 21 804,3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 animBg="1"/>
      <p:bldP spid="1435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981075"/>
            <a:ext cx="8501062" cy="2298700"/>
          </a:xfrm>
        </p:spPr>
        <p:txBody>
          <a:bodyPr>
            <a:normAutofit/>
          </a:bodyPr>
          <a:lstStyle/>
          <a:p>
            <a:pPr algn="ctr"/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на социальную политику в 2016 году составили </a:t>
            </a:r>
            <a:b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233 894,9 тыс. руб.</a:t>
            </a:r>
          </a:p>
        </p:txBody>
      </p:sp>
      <p:pic>
        <p:nvPicPr>
          <p:cNvPr id="177154" name="Picture 2" descr="N:\Кабинет 20\Шиленко\отчет об исп бюджета\image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508500"/>
            <a:ext cx="3059113" cy="2209800"/>
          </a:xfrm>
        </p:spPr>
      </p:pic>
      <p:pic>
        <p:nvPicPr>
          <p:cNvPr id="177155" name="Picture 3" descr="N:\Кабинет 20\Шиленко\отчет об исп бюджета\torzhestvennoe-vruchenie-pamyatnykh-znakov-blokadnikam-leningrada-_3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4508500"/>
            <a:ext cx="3071812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56" name="Picture 2" descr="N:\Кабинет 20\Шиленко\отчет об исп бюджета\f92ff5bf9c1b91edb7f83dcd3e5e26a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4508500"/>
            <a:ext cx="3001962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0"/>
            <a:ext cx="8643938" cy="1214438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по разделу 1000 «Социальная политика» </a:t>
            </a:r>
            <a:b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2014- 2016 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годах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4294967295"/>
          </p:nvPr>
        </p:nvGraphicFramePr>
        <p:xfrm>
          <a:off x="285750" y="5300663"/>
          <a:ext cx="8643938" cy="128587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40666"/>
                <a:gridCol w="1440666"/>
                <a:gridCol w="1440666"/>
                <a:gridCol w="1440666"/>
                <a:gridCol w="1440666"/>
                <a:gridCol w="1440666"/>
              </a:tblGrid>
              <a:tr h="42863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2014 </a:t>
                      </a:r>
                      <a:r>
                        <a:rPr lang="ru-RU" sz="160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2015 </a:t>
                      </a:r>
                      <a:r>
                        <a:rPr lang="ru-RU" sz="160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r>
                        <a:rPr lang="ru-RU" sz="160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b="0" i="0" u="none" strike="noStrike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600" b="0" i="0" u="none" strike="noStrike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b="0" i="0" u="none" strike="noStrike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600" b="0" i="0" u="none" strike="noStrike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b="0" i="0" u="none" strike="noStrike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600" b="0" i="0" u="none" strike="noStrike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28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   255 836,80   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   208 223,50   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255 382,90   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210 545,20   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268 377,9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233 894,9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00034" y="1357298"/>
          <a:ext cx="8286808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357188"/>
            <a:ext cx="8643938" cy="984250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Артемовского городского округа по разделу 1000 «Социальная политика» в 2016 году</a:t>
            </a:r>
            <a:endParaRPr lang="ru-RU" sz="3100" dirty="0"/>
          </a:p>
        </p:txBody>
      </p:sp>
      <p:graphicFrame>
        <p:nvGraphicFramePr>
          <p:cNvPr id="163898" name="Group 58"/>
          <p:cNvGraphicFramePr>
            <a:graphicFrameLocks noGrp="1"/>
          </p:cNvGraphicFramePr>
          <p:nvPr>
            <p:ph sz="half" idx="4294967295"/>
          </p:nvPr>
        </p:nvGraphicFramePr>
        <p:xfrm>
          <a:off x="285750" y="4273550"/>
          <a:ext cx="8643938" cy="238125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390439"/>
                <a:gridCol w="490893"/>
                <a:gridCol w="1441487"/>
                <a:gridCol w="1439846"/>
                <a:gridCol w="1441487"/>
                <a:gridCol w="1439845"/>
              </a:tblGrid>
              <a:tr h="31591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Разд.,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1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Структура, в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1135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СОЦИАЛЬНАЯ ПОЛИТИКА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268 377,9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233 894,9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87,2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873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Пенсионное обеспечение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7 774,2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7 553,4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1105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Социальное обеспечение населения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260 142,7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225 880,5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86,8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6243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Другие вопросы в области социальной политики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461,0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461,0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642910" y="1462087"/>
          <a:ext cx="7858180" cy="2752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3" y="0"/>
            <a:ext cx="8570912" cy="1285875"/>
          </a:xfrm>
        </p:spPr>
        <p:txBody>
          <a:bodyPr lIns="91440" rIns="91440" bIns="45720"/>
          <a:lstStyle/>
          <a:p>
            <a:pPr algn="ctr"/>
            <a:r>
              <a:rPr lang="ru-RU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Исполнение доходной части бюджета Артемовского городского округа в 2014-2016 годах</a:t>
            </a:r>
          </a:p>
        </p:txBody>
      </p:sp>
      <p:graphicFrame>
        <p:nvGraphicFramePr>
          <p:cNvPr id="111649" name="Group 33"/>
          <p:cNvGraphicFramePr>
            <a:graphicFrameLocks noGrp="1"/>
          </p:cNvGraphicFramePr>
          <p:nvPr>
            <p:ph sz="half" idx="4294967295"/>
          </p:nvPr>
        </p:nvGraphicFramePr>
        <p:xfrm>
          <a:off x="714375" y="5318125"/>
          <a:ext cx="7908928" cy="1549872"/>
        </p:xfrm>
        <a:graphic>
          <a:graphicData uri="http://schemas.openxmlformats.org/drawingml/2006/table">
            <a:tbl>
              <a:tblPr/>
              <a:tblGrid>
                <a:gridCol w="2146400"/>
                <a:gridCol w="1920289"/>
                <a:gridCol w="1921951"/>
                <a:gridCol w="1920288"/>
              </a:tblGrid>
              <a:tr h="47798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План, в тыс. 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Факт, в тыс. 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Процент исполнения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5406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2014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1826856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1593822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87,2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5406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2015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1658366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1608182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97,0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5406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2016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1758841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1731237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857225" y="1214422"/>
          <a:ext cx="7500990" cy="4091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1825" y="0"/>
            <a:ext cx="8512175" cy="1143000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бюджета Артемовского городского округа по подразделу 1003 «Социальное обеспечение населения»  в 2016 году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 rot="-5400000">
            <a:off x="3571875" y="2714626"/>
            <a:ext cx="2643187" cy="2214562"/>
          </a:xfrm>
          <a:prstGeom prst="upDownArrowCallout">
            <a:avLst>
              <a:gd name="adj1" fmla="val 24998"/>
              <a:gd name="adj2" fmla="val 24998"/>
              <a:gd name="adj3" fmla="val 16921"/>
              <a:gd name="adj4" fmla="val 50000"/>
            </a:avLst>
          </a:prstGeom>
          <a:solidFill>
            <a:srgbClr val="FF66CC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225 880,5 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тыс. руб.</a:t>
            </a: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285750" y="1214438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7188" y="5715000"/>
            <a:ext cx="3357562" cy="9286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Выплата материальной помощи Почетным гражданам Артемовского городского округа (18 получателей) – 200,0 тыс. руб.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072188" y="1285875"/>
            <a:ext cx="2928937" cy="15716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государственного полномочия Российской Федерации  по предоставлению мер социальной поддержки по оплате жилого помещения и коммунальных услуг за счет средств федерального бюджета – 31 210,3 тыс. руб.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85750" y="1357313"/>
            <a:ext cx="3429000" cy="15001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государственного полномочия Свердловской области  по предоставлению гражданам субсидий на оплату жилого помещения и коммунальных услуг за счет средств областного бюджета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57 993,1 тыс. руб.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23850" y="2928938"/>
            <a:ext cx="3390900" cy="17145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государственного полномочия Свердловской области  по предоставлению отдельным категориям граждан компенсации расходов на оплату жилого помещения и коммунальных услуг за счет средств областного бюджета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124 968,6 тыс. руб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72188" y="2928938"/>
            <a:ext cx="2928937" cy="9286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социальных выплат молодым семьям на приобретение (строительство) жилья - 7140,5 тыс.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7188" y="4714875"/>
            <a:ext cx="3357562" cy="9286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Выплата материальной помощи малоимущим гражданам и погорельцам (9 получателей)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5,9 тыс. руб.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072188" y="3929063"/>
            <a:ext cx="2928937" cy="12144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жилья гражданам и молодым специалистам, проживающим и работающим в сельской местности – 2 680,4 тыс. руб.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72188" y="5214938"/>
            <a:ext cx="2928937" cy="16430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дополнительных мер социальной помощи больным с хронической почечной недостаточностью  (оплата услуг по перевозке больных на процедуру гемодиализ в больницы г. Екатеринбурга и г. Алапаевска)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1596,1 тыс. 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 animBg="1"/>
      <p:bldP spid="1435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Содержимое 2"/>
          <p:cNvSpPr>
            <a:spLocks noGrp="1"/>
          </p:cNvSpPr>
          <p:nvPr>
            <p:ph idx="4294967295"/>
          </p:nvPr>
        </p:nvSpPr>
        <p:spPr>
          <a:xfrm>
            <a:off x="179388" y="765175"/>
            <a:ext cx="8785225" cy="25193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на физическую культуру и спорт в 2016 году составили -</a:t>
            </a:r>
          </a:p>
          <a:p>
            <a:pPr algn="ctr">
              <a:buFont typeface="Wingdings" pitchFamily="2" charset="2"/>
              <a:buNone/>
            </a:pP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16 954,8 тыс. руб.</a:t>
            </a:r>
          </a:p>
          <a:p>
            <a:pPr algn="ctr">
              <a:buFontTx/>
              <a:buChar char="-"/>
            </a:pPr>
            <a:endParaRPr lang="ru-RU" sz="3200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  <p:pic>
        <p:nvPicPr>
          <p:cNvPr id="181250" name="Рисунок 3" descr="mao_56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8500"/>
            <a:ext cx="291623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1" name="Рисунок 5" descr="DSC0449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508500"/>
            <a:ext cx="32766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2" name="Рисунок 4" descr="wa_08_m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4508500"/>
            <a:ext cx="315595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285750" y="0"/>
            <a:ext cx="8429625" cy="1295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по разделу 1100 «Физическая культура и спорт» </a:t>
            </a:r>
            <a:b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2014-2016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ах</a:t>
            </a:r>
          </a:p>
        </p:txBody>
      </p:sp>
      <p:sp>
        <p:nvSpPr>
          <p:cNvPr id="182274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770063"/>
            <a:ext cx="4038600" cy="45259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700" smtClean="0"/>
              <a:t>	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1700" smtClean="0"/>
          </a:p>
        </p:txBody>
      </p:sp>
      <p:graphicFrame>
        <p:nvGraphicFramePr>
          <p:cNvPr id="166947" name="Group 35"/>
          <p:cNvGraphicFramePr>
            <a:graphicFrameLocks noGrp="1"/>
          </p:cNvGraphicFramePr>
          <p:nvPr>
            <p:ph sz="half" idx="4294967295"/>
          </p:nvPr>
        </p:nvGraphicFramePr>
        <p:xfrm>
          <a:off x="214313" y="4929188"/>
          <a:ext cx="8786812" cy="1785937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536573"/>
                <a:gridCol w="1392923"/>
                <a:gridCol w="1391309"/>
                <a:gridCol w="1536573"/>
                <a:gridCol w="1391309"/>
                <a:gridCol w="1538187"/>
              </a:tblGrid>
              <a:tr h="52977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795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282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20 440,50  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20 297,90  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18 965,20  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18 958,20  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18 166,3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16 954,8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642910" y="1500174"/>
          <a:ext cx="7786742" cy="3300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7" name="Рисунок 3" descr="dsc03996_1359385133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825" y="5286375"/>
            <a:ext cx="23844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298" name="Рисунок 4" descr="wa_12_m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5281613"/>
            <a:ext cx="2357437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299" name="Рисунок 5" descr="image7038593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5286375"/>
            <a:ext cx="23574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428625" y="1214438"/>
            <a:ext cx="5000625" cy="242887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предоставления услуг в сфере физической культуры и спорта на базе муниципальных бюджетных учреждений физической культуры и спорта «Сигнал» и «Лыжная база «Снежинка» –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13 859,0 тыс. руб. </a:t>
            </a:r>
          </a:p>
        </p:txBody>
      </p:sp>
      <p:sp>
        <p:nvSpPr>
          <p:cNvPr id="8" name="Овал 7"/>
          <p:cNvSpPr/>
          <p:nvPr/>
        </p:nvSpPr>
        <p:spPr>
          <a:xfrm>
            <a:off x="5643563" y="1071563"/>
            <a:ext cx="3214687" cy="185737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мероприятий в сфере физической культуры и спорта –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1779,9 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4500563" y="3071813"/>
            <a:ext cx="4572000" cy="207168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Содержание и обеспечение деятельности Комитета по физической культуре и спорту Администрации Артемовского городского округа –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1181,8  тыс. руб. </a:t>
            </a:r>
          </a:p>
        </p:txBody>
      </p:sp>
      <p:sp>
        <p:nvSpPr>
          <p:cNvPr id="10" name="Овал 9"/>
          <p:cNvSpPr/>
          <p:nvPr/>
        </p:nvSpPr>
        <p:spPr>
          <a:xfrm>
            <a:off x="428625" y="3714750"/>
            <a:ext cx="3571875" cy="135731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Строительство стадиона в селе Покровское -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 94,9 тыс. руб.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304" name="TextBox 11"/>
          <p:cNvSpPr txBox="1">
            <a:spLocks noChangeArrowheads="1"/>
          </p:cNvSpPr>
          <p:nvPr/>
        </p:nvSpPr>
        <p:spPr bwMode="auto">
          <a:xfrm>
            <a:off x="214313" y="142875"/>
            <a:ext cx="8715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бюджета Артемовского городского округа по разделу 1100 «Физическая культура и спорт» в 2016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57188" y="0"/>
            <a:ext cx="8429625" cy="1125538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по разделу 1200 «Средства массовой информации»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2014-2016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годах</a:t>
            </a:r>
          </a:p>
        </p:txBody>
      </p:sp>
      <p:graphicFrame>
        <p:nvGraphicFramePr>
          <p:cNvPr id="168992" name="Group 32"/>
          <p:cNvGraphicFramePr>
            <a:graphicFrameLocks noGrp="1"/>
          </p:cNvGraphicFramePr>
          <p:nvPr>
            <p:ph sz="half" idx="4294967295"/>
          </p:nvPr>
        </p:nvGraphicFramePr>
        <p:xfrm>
          <a:off x="428625" y="5214938"/>
          <a:ext cx="8501063" cy="142875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417705"/>
                <a:gridCol w="1416003"/>
                <a:gridCol w="1417704"/>
                <a:gridCol w="1416003"/>
                <a:gridCol w="1417705"/>
                <a:gridCol w="1416003"/>
              </a:tblGrid>
              <a:tr h="54552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1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16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2 178,70  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2 178,70  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2 236,80  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2 236,80  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2 179,0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2 179,0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71472" y="1285860"/>
          <a:ext cx="7929618" cy="3514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TextBox 4"/>
          <p:cNvSpPr txBox="1">
            <a:spLocks noChangeArrowheads="1"/>
          </p:cNvSpPr>
          <p:nvPr/>
        </p:nvSpPr>
        <p:spPr bwMode="auto">
          <a:xfrm>
            <a:off x="357188" y="285750"/>
            <a:ext cx="8572500" cy="6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программы, реализуемые на территории Артемовского городского округа </a:t>
            </a:r>
          </a:p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2016 году: </a:t>
            </a:r>
          </a:p>
          <a:p>
            <a:pPr algn="ctr"/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Развитие Артемовского городского округа на период до 2020 года;</a:t>
            </a:r>
          </a:p>
          <a:p>
            <a:pPr>
              <a:buFontTx/>
              <a:buChar char="-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Развитие культуры на территории Артемовского городского округа до 2020 года;</a:t>
            </a:r>
          </a:p>
          <a:p>
            <a:pPr>
              <a:buFontTx/>
              <a:buChar char="-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Развитие системы образования Артемовского городского округа на период 2015-2020 годов;</a:t>
            </a:r>
          </a:p>
          <a:p>
            <a:pPr>
              <a:buFontTx/>
              <a:buChar char="-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Управление муниципальным имуществом и земельными ресурсами Артемовского городского округа на 2015-2020 годы;</a:t>
            </a:r>
          </a:p>
          <a:p>
            <a:pPr>
              <a:buFontTx/>
              <a:buChar char="-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Управление муниципальными финансами Артемовского городского округа до 2020 года.</a:t>
            </a:r>
          </a:p>
          <a:p>
            <a:pPr>
              <a:buFontTx/>
              <a:buChar char="-"/>
            </a:pPr>
            <a:endParaRPr lang="ru-RU" sz="2400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Заголовок 3"/>
          <p:cNvSpPr>
            <a:spLocks noGrp="1"/>
          </p:cNvSpPr>
          <p:nvPr>
            <p:ph type="title"/>
          </p:nvPr>
        </p:nvSpPr>
        <p:spPr>
          <a:xfrm>
            <a:off x="539750" y="333375"/>
            <a:ext cx="8353425" cy="811213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 городского  округа в рамках  муниципальных  программ в 2016 году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2"/>
          </p:nvPr>
        </p:nvGraphicFramePr>
        <p:xfrm>
          <a:off x="285720" y="1285860"/>
          <a:ext cx="8643998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214313" y="285750"/>
            <a:ext cx="8643937" cy="100012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Изменение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объема муниципального долга Артемовского городского округа за период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2014-2016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42910" y="1357298"/>
          <a:ext cx="7786742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214313" y="285750"/>
            <a:ext cx="8643937" cy="1143000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Изменение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объема муниципального долга Артемовского городского округа за период 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2014-2016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3099" name="Group 43"/>
          <p:cNvGraphicFramePr>
            <a:graphicFrameLocks noGrp="1"/>
          </p:cNvGraphicFramePr>
          <p:nvPr>
            <p:ph sz="half" idx="4294967295"/>
          </p:nvPr>
        </p:nvGraphicFramePr>
        <p:xfrm>
          <a:off x="357188" y="1341438"/>
          <a:ext cx="8501062" cy="2081212"/>
        </p:xfrm>
        <a:graphic>
          <a:graphicData uri="http://schemas.openxmlformats.org/drawingml/2006/table">
            <a:tbl>
              <a:tblPr/>
              <a:tblGrid>
                <a:gridCol w="2322124"/>
                <a:gridCol w="2106076"/>
                <a:gridCol w="2032460"/>
                <a:gridCol w="2040462"/>
              </a:tblGrid>
              <a:tr h="254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2014 год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2015 год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2016 год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252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 01.01.2015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 01.01.2016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 01.01.2017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Объем муниципального долга, всего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84 070,70  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75 841,30  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64 590,1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в том числе: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бюджетные кредиты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18 500,60  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22 984,70  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14 614,3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муниципальные гарантии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65 570,10  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52 856,60  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49 975,8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642910" y="3643314"/>
          <a:ext cx="8001056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Прямоугольник 1"/>
          <p:cNvSpPr>
            <a:spLocks noChangeArrowheads="1"/>
          </p:cNvSpPr>
          <p:nvPr/>
        </p:nvSpPr>
        <p:spPr bwMode="auto">
          <a:xfrm>
            <a:off x="571500" y="285750"/>
            <a:ext cx="80010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Разработчик: </a:t>
            </a:r>
          </a:p>
          <a:p>
            <a:pPr algn="ctr"/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algn="ctr"/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Администрации Артемовского городского округа</a:t>
            </a:r>
          </a:p>
          <a:p>
            <a:pPr algn="ctr"/>
            <a:endParaRPr lang="ru-RU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Руководитель: Заместитель главы Администрации </a:t>
            </a:r>
            <a:r>
              <a:rPr lang="ru-RU" b="1">
                <a:solidFill>
                  <a:srgbClr val="FFFF00"/>
                </a:solidFill>
              </a:rPr>
              <a:t>–</a:t>
            </a:r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начальник Финансового управления –</a:t>
            </a:r>
          </a:p>
          <a:p>
            <a:pPr algn="ctr"/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Бачурина Ольга Геннадьевна</a:t>
            </a:r>
          </a:p>
          <a:p>
            <a:pPr algn="ctr"/>
            <a:endParaRPr lang="ru-RU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тел. (8343 63) 2-46-79</a:t>
            </a:r>
          </a:p>
          <a:p>
            <a:pPr algn="ctr"/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факс (8343 63) 2-46-79</a:t>
            </a:r>
          </a:p>
          <a:p>
            <a:pPr algn="ctr"/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Интернет – сайт: </a:t>
            </a:r>
            <a:r>
              <a:rPr lang="en-US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artemovsky66.ru</a:t>
            </a:r>
            <a:endParaRPr lang="ru-RU" sz="2400" b="1" u="sng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Режим работы:</a:t>
            </a:r>
          </a:p>
          <a:p>
            <a:pPr algn="ctr"/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понедельник – пятница  с 8 до 17 часов,</a:t>
            </a:r>
          </a:p>
          <a:p>
            <a:pPr algn="ctr"/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суббота-воскресенье выходной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75" y="214313"/>
            <a:ext cx="8786813" cy="1357312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Показатели исполнения доходной части бюджета Артемовского городского округа</a:t>
            </a:r>
            <a:b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2014-2016 годы</a:t>
            </a:r>
          </a:p>
        </p:txBody>
      </p:sp>
      <p:graphicFrame>
        <p:nvGraphicFramePr>
          <p:cNvPr id="115810" name="Group 98"/>
          <p:cNvGraphicFramePr>
            <a:graphicFrameLocks noGrp="1"/>
          </p:cNvGraphicFramePr>
          <p:nvPr/>
        </p:nvGraphicFramePr>
        <p:xfrm>
          <a:off x="0" y="2000250"/>
          <a:ext cx="9144003" cy="3917634"/>
        </p:xfrm>
        <a:graphic>
          <a:graphicData uri="http://schemas.openxmlformats.org/drawingml/2006/table">
            <a:tbl>
              <a:tblPr/>
              <a:tblGrid>
                <a:gridCol w="1428730"/>
                <a:gridCol w="1071570"/>
                <a:gridCol w="1071570"/>
                <a:gridCol w="428628"/>
                <a:gridCol w="955488"/>
                <a:gridCol w="973338"/>
                <a:gridCol w="500066"/>
                <a:gridCol w="1148688"/>
                <a:gridCol w="1042839"/>
                <a:gridCol w="523086"/>
              </a:tblGrid>
              <a:tr h="10096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 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1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Всего доходов</a:t>
                      </a:r>
                    </a:p>
                  </a:txBody>
                  <a:tcPr marL="43563" marR="435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1 826 855,6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1 593 822,0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87,2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1 658 366,0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1 608 182,3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1 758 840,8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1 731 236,9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43563" marR="435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43563" marR="435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602 616,0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572 271,9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95,0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618 175,0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629 410,5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101,8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655 552,0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649 199,7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43563" marR="435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1 224 239,6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1 021 550,1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83,4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1 040 191,0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978 771,8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94,1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1 103 288,8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1 082 037,2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46400" y="1000108"/>
            <a:ext cx="8140100" cy="142876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1490" name="Picture 84" descr="zzlx9qJiM6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2997200"/>
            <a:ext cx="2232025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9144000" cy="1428750"/>
          </a:xfrm>
        </p:spPr>
        <p:txBody>
          <a:bodyPr anchor="ctr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Доля </a:t>
            </a:r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налоговых и неналоговых доходов и безвозмездных поступлений в общем объеме поступивших доходов в </a:t>
            </a: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2014-2016 </a:t>
            </a:r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годах</a:t>
            </a:r>
            <a:r>
              <a:rPr lang="ru-RU" dirty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satMod val="200000"/>
                  </a:schemeClr>
                </a:solidFill>
              </a:rPr>
            </a:b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113692" name="Group 28"/>
          <p:cNvGraphicFramePr>
            <a:graphicFrameLocks noGrp="1"/>
          </p:cNvGraphicFramePr>
          <p:nvPr>
            <p:ph sz="half" idx="4294967295"/>
          </p:nvPr>
        </p:nvGraphicFramePr>
        <p:xfrm>
          <a:off x="428625" y="4724400"/>
          <a:ext cx="8356629" cy="1788796"/>
        </p:xfrm>
        <a:graphic>
          <a:graphicData uri="http://schemas.openxmlformats.org/drawingml/2006/table">
            <a:tbl>
              <a:tblPr/>
              <a:tblGrid>
                <a:gridCol w="2841918"/>
                <a:gridCol w="2843428"/>
                <a:gridCol w="2671283"/>
              </a:tblGrid>
              <a:tr h="4810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Доля в общем объеме поступивших доходов, в том числе: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1412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714348" y="1571612"/>
          <a:ext cx="7858180" cy="3133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785225" cy="1041400"/>
          </a:xfrm>
        </p:spPr>
        <p:txBody>
          <a:bodyPr lIns="91440" rIns="91440" bIns="45720"/>
          <a:lstStyle/>
          <a:p>
            <a:pPr algn="ctr"/>
            <a:r>
              <a:rPr lang="ru-RU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Плановые показатели доходов бюджета Артемовского городского округа в 2016 году</a:t>
            </a: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3492500" y="1647825"/>
            <a:ext cx="2160588" cy="10969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1 758 840,8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тыс. руб.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28625" y="3406775"/>
            <a:ext cx="2495550" cy="2686050"/>
          </a:xfrm>
          <a:prstGeom prst="rect">
            <a:avLst/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Налоговые доходы  639 869,0</a:t>
            </a:r>
          </a:p>
          <a:p>
            <a:pPr algn="ctr"/>
            <a:r>
              <a:rPr lang="ru-RU" sz="2000" b="1">
                <a:latin typeface="Times New Roman" pitchFamily="18" charset="0"/>
              </a:rPr>
              <a:t>тыс. руб. 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3248025" y="3424238"/>
            <a:ext cx="2517775" cy="2668587"/>
          </a:xfrm>
          <a:prstGeom prst="rect">
            <a:avLst/>
          </a:prstGeom>
          <a:solidFill>
            <a:srgbClr val="FF99CC"/>
          </a:solidFill>
          <a:ln w="19050">
            <a:solidFill>
              <a:srgbClr val="FF99C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Неналоговые доходы 15 683,0</a:t>
            </a:r>
          </a:p>
          <a:p>
            <a:pPr algn="ctr"/>
            <a:r>
              <a:rPr lang="ru-RU" sz="2000" b="1">
                <a:latin typeface="Times New Roman" pitchFamily="18" charset="0"/>
              </a:rPr>
              <a:t>тыс. руб. 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6084888" y="3429000"/>
            <a:ext cx="2519362" cy="2663825"/>
          </a:xfrm>
          <a:prstGeom prst="rect">
            <a:avLst/>
          </a:prstGeom>
          <a:solidFill>
            <a:srgbClr val="00B050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Безвозмездные поступления  </a:t>
            </a:r>
          </a:p>
          <a:p>
            <a:pPr algn="ctr"/>
            <a:r>
              <a:rPr lang="ru-RU" sz="2000" b="1">
                <a:latin typeface="Times New Roman" pitchFamily="18" charset="0"/>
              </a:rPr>
              <a:t>1 103 288,8</a:t>
            </a:r>
          </a:p>
          <a:p>
            <a:pPr algn="ctr"/>
            <a:r>
              <a:rPr lang="ru-RU" sz="2000" b="1">
                <a:latin typeface="Times New Roman" pitchFamily="18" charset="0"/>
              </a:rPr>
              <a:t>тыс. руб.</a:t>
            </a:r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 rot="2313247">
            <a:off x="5745163" y="2220913"/>
            <a:ext cx="1652587" cy="696912"/>
          </a:xfrm>
          <a:prstGeom prst="curvedDownArrow">
            <a:avLst>
              <a:gd name="adj1" fmla="val 49303"/>
              <a:gd name="adj2" fmla="val 98815"/>
              <a:gd name="adj3" fmla="val 83417"/>
            </a:avLst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 rot="7897213">
            <a:off x="1677988" y="2184400"/>
            <a:ext cx="1611312" cy="814388"/>
          </a:xfrm>
          <a:prstGeom prst="curvedUpArrow">
            <a:avLst>
              <a:gd name="adj1" fmla="val 33800"/>
              <a:gd name="adj2" fmla="val 7273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41996" name="AutoShape 12"/>
          <p:cNvSpPr>
            <a:spLocks noChangeArrowheads="1"/>
          </p:cNvSpPr>
          <p:nvPr/>
        </p:nvSpPr>
        <p:spPr bwMode="auto">
          <a:xfrm>
            <a:off x="4194175" y="2832100"/>
            <a:ext cx="7080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CC"/>
          </a:solidFill>
          <a:ln w="15875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9" grpId="0" animBg="1"/>
      <p:bldP spid="41990" grpId="0" animBg="1"/>
      <p:bldP spid="41991" grpId="0" animBg="1"/>
      <p:bldP spid="41992" grpId="0" animBg="1"/>
      <p:bldP spid="41993" grpId="0" animBg="1"/>
      <p:bldP spid="41995" grpId="0" animBg="1"/>
      <p:bldP spid="419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866775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Исполнение доходной части бюджета Артемовского городского округа за 2016 год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920874"/>
          <a:ext cx="8329642" cy="4794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12009</TotalTime>
  <Words>4557</Words>
  <Application>Microsoft Office PowerPoint</Application>
  <PresentationFormat>Экран (4:3)</PresentationFormat>
  <Paragraphs>1240</Paragraphs>
  <Slides>60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Поток</vt:lpstr>
      <vt:lpstr>Слайд 1</vt:lpstr>
      <vt:lpstr>Количество главных распорядителей средств бюджета Артемовского городского округа и муниципальных учреждений Артемовского городского округа</vt:lpstr>
      <vt:lpstr>Плановые  показатели  бюджета Артемовского городского  округа, установленные решениями Думы Артемовского  городского  округа  о  бюджете в 2014-2016 годах </vt:lpstr>
      <vt:lpstr>Показатели  исполнения  бюджета Артемовского городского  округа  в 2014-2016 годах</vt:lpstr>
      <vt:lpstr>Исполнение доходной части бюджета Артемовского городского округа в 2014-2016 годах</vt:lpstr>
      <vt:lpstr>Показатели исполнения доходной части бюджета Артемовского городского округа за 2014-2016 годы</vt:lpstr>
      <vt:lpstr>  Доля налоговых и неналоговых доходов и безвозмездных поступлений в общем объеме поступивших доходов в 2014-2016 годах </vt:lpstr>
      <vt:lpstr>Плановые показатели доходов бюджета Артемовского городского округа в 2016 году</vt:lpstr>
      <vt:lpstr>Исполнение доходной части бюджета Артемовского городского округа за 2016 год</vt:lpstr>
      <vt:lpstr>Структура  поступивших  доходов бюджета Артемовского городского округа в 2016 году</vt:lpstr>
      <vt:lpstr>Исполнение доходной части бюджета Артемовского городского округа в 2016 году в части налоговых доходов</vt:lpstr>
      <vt:lpstr>Исполнение доходной части бюджета Артемовского городского округа в 2016 году в части неналоговых доходов</vt:lpstr>
      <vt:lpstr>   Исполнение плановых показателей по налоговым и неналоговым доходам бюджета Артемовского городского округа  в 2014-2016 годах</vt:lpstr>
      <vt:lpstr>Исполнение доходной части бюджета Артемовского городского округа в части налоговых и неналоговых доходов за 2014-2016 годы</vt:lpstr>
      <vt:lpstr>Исполнение плановых показателей по безвозмездным поступлениям бюджета Артемовского городского округа в 2014-2016 годах</vt:lpstr>
      <vt:lpstr>Исполнение доходной части бюджета Артемовского городского округа в части безвозмездных поступлений за 2014-2016 годы</vt:lpstr>
      <vt:lpstr>Исполнение  расходной  части  бюджета  Артемовского  городского округа в 2014-2016 годах</vt:lpstr>
      <vt:lpstr>Исполнение плановых показателей расходной части бюджета Артемовского городского  округа в 2014-2016 годах</vt:lpstr>
      <vt:lpstr>Исполнение расходной части бюджета Артемовского городского округа в 2016 году</vt:lpstr>
      <vt:lpstr>Расходная часть бюджета Артемовского городского округа  в 2014-2016 годах</vt:lpstr>
      <vt:lpstr>Структура расходов бюджета Артемовского  городского округа  в 2016 году</vt:lpstr>
      <vt:lpstr>Расходы бюджета Артемовского городского округа по разделу 0100 «Общегосударственные расходы»  за 2014-2016 годы</vt:lpstr>
      <vt:lpstr>Основные направления  расходов бюджета Артемовского городского округа по разделу 0100 «Общегосударственные вопросы»  в 2016 году </vt:lpstr>
      <vt:lpstr>Расходы бюджета Артемовского городского округа по разделу  0300 «Национальная безопасность и правоохранительная деятельность» в 2014-2016 годах</vt:lpstr>
      <vt:lpstr>Основные направления расходов бюджета Артемовского городского округа в 2016 году по разделу 0300 «Национальная безопасность и правоохранительная деятельность»</vt:lpstr>
      <vt:lpstr>Расходы бюджета Артемовского городского округа по разделу 0400 « Национальная экономика»  в 2014-2016 годах</vt:lpstr>
      <vt:lpstr>Основные направления  расходов бюджета Артемовского городского округа в 2016 году по разделу 0400  «Национальная экономика»</vt:lpstr>
      <vt:lpstr>Слайд 28</vt:lpstr>
      <vt:lpstr>Расходы бюджета Артемовского городского округа по разделу 0500 «Жилищно-коммунальное хозяйство» в 2014-2016 годах</vt:lpstr>
      <vt:lpstr>Расходы бюджета Артемовского городского округа  в 2016 году</vt:lpstr>
      <vt:lpstr>Структура расходов бюджета Артемовского городского округа по разделу 0500 «Жилищно-коммунальное хозяйство» в 2016 году</vt:lpstr>
      <vt:lpstr>Основные направления расходов бюджета Артемовского городского округа по подразделу  0501 «Жилищное хозяйство» в 2016 году</vt:lpstr>
      <vt:lpstr>Основные направления расходов бюджета Артемовского городского округа  по подразделу  0502 «Коммунальное хозяйство» в 2016 году</vt:lpstr>
      <vt:lpstr>Основные направления расходов бюджета Артемовского городского округа по подразделу  0503 «Благоустройство»  в 2016 году</vt:lpstr>
      <vt:lpstr>Основные направления расходов бюджета Артемовского городского округа по подразделу  0505 «Другие вопросы в области жилищно-коммунального хозяйства»  в 2016 году</vt:lpstr>
      <vt:lpstr>Расходы бюджета Артемовского городского округа по разделу 0600 «Охрана окружающей среды»   2014-2016 годах</vt:lpstr>
      <vt:lpstr>     Основные направления  расходов бюджета Артемовского городского округа в 2016 году по разделу 0600  «Охрана окружающей среды»</vt:lpstr>
      <vt:lpstr>Слайд 38</vt:lpstr>
      <vt:lpstr>Расходы бюджета Артемовского городского округа по разделу 0700 «Образование»  в 2014-2016 годах</vt:lpstr>
      <vt:lpstr>Расходы бюджета Артемовского городского округа  в 2016 году</vt:lpstr>
      <vt:lpstr>Структура расходов бюджета Артемовского городского округа по разделу 0700 «Образование» в 2016 году</vt:lpstr>
      <vt:lpstr>Основные направления  расходов бюджета Артемовского городского округа в 2016 году по разделу 0700 «Образование»</vt:lpstr>
      <vt:lpstr>Слайд 43</vt:lpstr>
      <vt:lpstr>Расходы бюджета Артемовского городского округа по разделу  0800 «Культура и кинематография»  в 2014-2016 годах</vt:lpstr>
      <vt:lpstr>     Основные направления  расходов бюджета Артемовского городского округа в 2016 году по разделу 0800  «Культура и кинематография»</vt:lpstr>
      <vt:lpstr>Основные направления  расходов бюджета Артемовского городского округа по подразделу 0801 «Культура»   в 2016 году </vt:lpstr>
      <vt:lpstr>Расходы бюджета Артемовского городского округа на социальную политику в 2016 году составили  233 894,9 тыс. руб.</vt:lpstr>
      <vt:lpstr>Расходы бюджета Артемовского городского округа по разделу 1000 «Социальная политика»  в 2014- 2016  годах</vt:lpstr>
      <vt:lpstr>    Структура расходов бюджета Артемовского городского округа по разделу 1000 «Социальная политика» в 2016 году</vt:lpstr>
      <vt:lpstr>Основные направления расходов бюджета Артемовского городского округа по подразделу 1003 «Социальное обеспечение населения»  в 2016 году</vt:lpstr>
      <vt:lpstr>Слайд 51</vt:lpstr>
      <vt:lpstr>Расходы бюджета Артемовского городского округа по разделу 1100 «Физическая культура и спорт»  в 2014-2016 годах</vt:lpstr>
      <vt:lpstr>Слайд 53</vt:lpstr>
      <vt:lpstr>Расходы бюджета Артемовского городского округа по разделу 1200 «Средства массовой информации»  в 2014-2016 годах</vt:lpstr>
      <vt:lpstr>Слайд 55</vt:lpstr>
      <vt:lpstr>Расходы бюджета Артемовского  городского  округа в рамках  муниципальных  программ в 2016 году</vt:lpstr>
      <vt:lpstr>    Изменение объема муниципального долга Артемовского городского округа за период 2014-2016 годы </vt:lpstr>
      <vt:lpstr>    Изменение объема муниципального долга Артемовского городского округа за период  2014-2016 годы </vt:lpstr>
      <vt:lpstr>Слайд 59</vt:lpstr>
      <vt:lpstr>Благодарим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 об исполнении бюджета Артемовского городского округа за 2013 год</dc:title>
  <dc:creator>Наталья Шиленко</dc:creator>
  <cp:lastModifiedBy>Наталья Шиленко</cp:lastModifiedBy>
  <cp:revision>1639</cp:revision>
  <dcterms:created xsi:type="dcterms:W3CDTF">2014-04-10T11:32:30Z</dcterms:created>
  <dcterms:modified xsi:type="dcterms:W3CDTF">2017-05-11T03:05:16Z</dcterms:modified>
</cp:coreProperties>
</file>