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sldIdLst>
    <p:sldId id="256" r:id="rId2"/>
    <p:sldId id="301" r:id="rId3"/>
    <p:sldId id="303" r:id="rId4"/>
    <p:sldId id="306" r:id="rId5"/>
    <p:sldId id="304" r:id="rId6"/>
    <p:sldId id="305" r:id="rId7"/>
    <p:sldId id="309" r:id="rId8"/>
    <p:sldId id="310" r:id="rId9"/>
    <p:sldId id="311" r:id="rId10"/>
    <p:sldId id="265" r:id="rId11"/>
    <p:sldId id="302" r:id="rId12"/>
    <p:sldId id="316" r:id="rId13"/>
    <p:sldId id="314" r:id="rId14"/>
    <p:sldId id="312" r:id="rId15"/>
    <p:sldId id="315" r:id="rId16"/>
    <p:sldId id="317" r:id="rId17"/>
    <p:sldId id="319" r:id="rId18"/>
    <p:sldId id="320" r:id="rId19"/>
    <p:sldId id="323" r:id="rId20"/>
    <p:sldId id="324" r:id="rId21"/>
    <p:sldId id="269" r:id="rId22"/>
    <p:sldId id="322" r:id="rId23"/>
    <p:sldId id="325" r:id="rId24"/>
    <p:sldId id="273" r:id="rId25"/>
    <p:sldId id="338" r:id="rId26"/>
    <p:sldId id="339" r:id="rId27"/>
    <p:sldId id="272" r:id="rId28"/>
    <p:sldId id="327" r:id="rId29"/>
    <p:sldId id="328" r:id="rId30"/>
    <p:sldId id="299" r:id="rId31"/>
    <p:sldId id="329" r:id="rId32"/>
    <p:sldId id="331" r:id="rId33"/>
    <p:sldId id="333" r:id="rId34"/>
    <p:sldId id="280" r:id="rId35"/>
    <p:sldId id="282" r:id="rId36"/>
    <p:sldId id="341" r:id="rId37"/>
    <p:sldId id="340" r:id="rId38"/>
    <p:sldId id="342" r:id="rId39"/>
    <p:sldId id="343" r:id="rId40"/>
    <p:sldId id="345" r:id="rId41"/>
    <p:sldId id="286" r:id="rId42"/>
    <p:sldId id="300" r:id="rId43"/>
    <p:sldId id="296" r:id="rId44"/>
    <p:sldId id="335" r:id="rId45"/>
    <p:sldId id="289" r:id="rId46"/>
    <p:sldId id="334" r:id="rId47"/>
    <p:sldId id="292" r:id="rId48"/>
    <p:sldId id="293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2955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6;&#1089;&#1085;&#1086;&#1074;&#1085;&#1099;&#1093;%20&#1087;&#1086;&#1082;&#1072;&#1079;&#1072;&#1090;&#1077;&#1083;&#1077;&#1081;%20&#1073;&#1102;&#1076;&#1078;&#1077;&#1090;&#1072;%20&#1040;&#1043;&#1054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4;&#1086;&#1093;&#1086;&#1076;&#1099;%202012-2014%20&#1075;&#1075;.%20(&#1058;&#1072;&#1073;&#1083;&#1080;&#1094;&#1072;,%20&#1076;&#1072;&#1075;&#1088;&#1072;&#1084;&#1084;&#1099;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4;&#1091;&#1085;&#1080;&#1094;.%20&#1076;&#1086;&#1083;&#1075;&#1072;%202011-2014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79;&#1072;&#1076;&#1086;&#1083;&#1078;.%20&#1087;&#1086;%20&#1080;&#1089;&#1087;.%20&#1083;&#1080;&#1089;&#1090;&#1072;&#1084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79;&#1072;&#1076;&#1086;&#1083;&#1078;.%20&#1087;&#1086;%20&#1080;&#1089;&#1087;.%20&#1083;&#1080;&#1089;&#1090;&#1072;&#108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4;&#1086;&#1093;&#1086;&#1076;&#1099;%202012-2014%20&#1075;&#1075;.%20(&#1058;&#1072;&#1073;&#1083;&#1080;&#1094;&#1072;,%20&#1076;&#1072;&#1075;&#1088;&#1072;&#1084;&#1084;&#1099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4;&#1086;&#1093;&#1086;&#1076;&#1099;%202012-2014%20&#1075;&#1075;.%20(&#1058;&#1072;&#1073;&#1083;&#1080;&#1094;&#1072;,%20&#1076;&#1072;&#1075;&#1088;&#1072;&#1084;&#1084;&#1099;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4;&#1086;&#1093;&#1086;&#1076;&#1099;%202012-2014%20&#1075;&#1075;.%20(&#1058;&#1072;&#1073;&#1083;&#1080;&#1094;&#1072;,%20&#1076;&#1072;&#1075;&#1088;&#1072;&#1084;&#1084;&#1099;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8;&#1089;&#1087;&#1086;&#1083;&#1085;&#1077;&#1085;&#1080;&#1077;%20&#1087;&#1086;%20&#1076;&#1086;&#1093;&#1086;&#1076;&#1072;&#1084;%20&#1079;&#1072;%202014%20&#1075;&#1086;&#1076;%20(&#1058;&#1072;&#1073;&#1083;&#1080;&#1094;&#1072;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0;&#1089;&#1087;&#1086;&#1083;&#1085;.%20&#1052;&#1062;&#1055;%202012-2014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&#1040;&#1043;&#1054;%20-%202014\&#1043;&#1086;&#1076;&#1086;&#1074;&#1086;&#1081;%20&#1086;&#1090;&#1095;&#1077;&#1090;%20&#1085;&#1072;%20&#1044;&#1091;&#1084;&#1091;%20&#1079;&#1072;%202014%20&#1075;&#1086;&#1076;\&#1055;&#1088;&#1077;&#1079;&#1077;&#1085;&#1090;&#1072;&#1094;&#1080;&#1103;%20&#1087;&#1086;%20&#1086;&#1090;&#1095;&#1077;&#1090;&#1091;%20&#1079;&#1072;%202014%20&#1075;&#1086;&#1076;\&#1040;&#1085;&#1072;&#1083;&#1080;&#1079;%20&#1080;&#1089;&#1087;&#1086;&#1083;&#1085;.%20&#1052;&#1062;&#1055;%202012-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'свод (2)'!$A$6</c:f>
              <c:strCache>
                <c:ptCount val="1"/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'свод (2)'!$B$6:$I$6</c:f>
            </c:numRef>
          </c:val>
        </c:ser>
        <c:ser>
          <c:idx val="1"/>
          <c:order val="1"/>
          <c:tx>
            <c:strRef>
              <c:f>'свод (2)'!$A$7</c:f>
              <c:strCache>
                <c:ptCount val="1"/>
                <c:pt idx="0">
                  <c:v>Доходы, в тыс. руб.</c:v>
                </c:pt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'свод (2)'!$B$7:$I$7</c:f>
              <c:numCache>
                <c:formatCode>0.0</c:formatCode>
                <c:ptCount val="3"/>
                <c:pt idx="0">
                  <c:v>1322874.7</c:v>
                </c:pt>
                <c:pt idx="1">
                  <c:v>1668837.3</c:v>
                </c:pt>
                <c:pt idx="2" formatCode="General">
                  <c:v>1826855.6</c:v>
                </c:pt>
              </c:numCache>
            </c:numRef>
          </c:val>
        </c:ser>
        <c:ser>
          <c:idx val="2"/>
          <c:order val="2"/>
          <c:tx>
            <c:strRef>
              <c:f>'свод (2)'!$A$8</c:f>
              <c:strCache>
                <c:ptCount val="1"/>
                <c:pt idx="0">
                  <c:v>Расходы, в тыс. руб.</c:v>
                </c:pt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'свод (2)'!$B$8:$I$8</c:f>
              <c:numCache>
                <c:formatCode>General</c:formatCode>
                <c:ptCount val="3"/>
                <c:pt idx="0">
                  <c:v>1387912.8</c:v>
                </c:pt>
                <c:pt idx="1">
                  <c:v>1684297.8</c:v>
                </c:pt>
                <c:pt idx="2">
                  <c:v>1857419.3</c:v>
                </c:pt>
              </c:numCache>
            </c:numRef>
          </c:val>
        </c:ser>
        <c:ser>
          <c:idx val="3"/>
          <c:order val="3"/>
          <c:tx>
            <c:strRef>
              <c:f>'свод (2)'!$A$9</c:f>
              <c:strCache>
                <c:ptCount val="1"/>
                <c:pt idx="0">
                  <c:v>Дефицит, в тыс. руб.</c:v>
                </c:pt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'свод (2)'!$B$9:$I$9</c:f>
              <c:numCache>
                <c:formatCode>0.0</c:formatCode>
                <c:ptCount val="3"/>
                <c:pt idx="0">
                  <c:v>65038.1</c:v>
                </c:pt>
                <c:pt idx="1">
                  <c:v>15460.5</c:v>
                </c:pt>
                <c:pt idx="2" formatCode="General">
                  <c:v>30563.7</c:v>
                </c:pt>
              </c:numCache>
            </c:numRef>
          </c:val>
        </c:ser>
        <c:shape val="box"/>
        <c:axId val="86156800"/>
        <c:axId val="86158336"/>
        <c:axId val="0"/>
      </c:bar3DChart>
      <c:catAx>
        <c:axId val="86156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86158336"/>
        <c:crosses val="autoZero"/>
        <c:auto val="1"/>
        <c:lblAlgn val="ctr"/>
        <c:lblOffset val="100"/>
      </c:catAx>
      <c:valAx>
        <c:axId val="861583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86156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4409359388159966E-4"/>
          <c:y val="0"/>
          <c:w val="0.91972607211119128"/>
          <c:h val="1"/>
        </c:manualLayout>
      </c:layout>
      <c:pie3DChart>
        <c:varyColors val="1"/>
        <c:ser>
          <c:idx val="0"/>
          <c:order val="0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(2014)'!$G$7:$G$1195</c:f>
            </c:numRef>
          </c:val>
        </c:ser>
        <c:ser>
          <c:idx val="1"/>
          <c:order val="1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(2014)'!$H$7:$H$1195</c:f>
            </c:numRef>
          </c:val>
        </c:ser>
        <c:ser>
          <c:idx val="2"/>
          <c:order val="2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(2014)'!$I$7:$I$1195</c:f>
            </c:numRef>
          </c:val>
        </c:ser>
        <c:ser>
          <c:idx val="3"/>
          <c:order val="3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(2014)'!$J$7:$J$1195</c:f>
            </c:numRef>
          </c:val>
        </c:ser>
        <c:ser>
          <c:idx val="4"/>
          <c:order val="4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(2014)'!$K$7:$K$1195</c:f>
            </c:numRef>
          </c:val>
        </c:ser>
        <c:ser>
          <c:idx val="5"/>
          <c:order val="5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(2014)'!$L$7:$L$1195</c:f>
            </c:numRef>
          </c:val>
        </c:ser>
        <c:ser>
          <c:idx val="6"/>
          <c:order val="6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(2014)'!$M$7:$M$1195</c:f>
            </c:numRef>
          </c:val>
        </c:ser>
        <c:ser>
          <c:idx val="7"/>
          <c:order val="7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(2014)'!$N$7:$N$1195</c:f>
            </c:numRef>
          </c:val>
        </c:ser>
        <c:ser>
          <c:idx val="8"/>
          <c:order val="8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(2014)'!$O$7:$O$1195</c:f>
            </c:numRef>
          </c:val>
        </c:ser>
        <c:ser>
          <c:idx val="9"/>
          <c:order val="9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(2014)'!$P$7:$P$1195</c:f>
            </c:numRef>
          </c:val>
        </c:ser>
        <c:ser>
          <c:idx val="10"/>
          <c:order val="10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(2014)'!$Q$7:$Q$1195</c:f>
            </c:numRef>
          </c:val>
        </c:ser>
        <c:ser>
          <c:idx val="11"/>
          <c:order val="11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(2014)'!$R$7:$R$1195</c:f>
            </c:numRef>
          </c:val>
        </c:ser>
        <c:ser>
          <c:idx val="12"/>
          <c:order val="12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(2014)'!$S$7:$S$1195</c:f>
            </c:numRef>
          </c:val>
        </c:ser>
        <c:ser>
          <c:idx val="13"/>
          <c:order val="13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(2014)'!$T$7:$T$1195</c:f>
            </c:numRef>
          </c:val>
        </c:ser>
        <c:ser>
          <c:idx val="14"/>
          <c:order val="14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(2014)'!$U$7:$U$1195</c:f>
            </c:numRef>
          </c:val>
        </c:ser>
        <c:ser>
          <c:idx val="15"/>
          <c:order val="15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(2014)'!$V$7:$V$1195</c:f>
            </c:numRef>
          </c:val>
        </c:ser>
        <c:ser>
          <c:idx val="16"/>
          <c:order val="16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(2014)'!$W$7:$W$1195</c:f>
            </c:numRef>
          </c:val>
        </c:ser>
        <c:ser>
          <c:idx val="17"/>
          <c:order val="17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(2014)'!$X$7:$X$1195</c:f>
            </c:numRef>
          </c:val>
        </c:ser>
        <c:ser>
          <c:idx val="18"/>
          <c:order val="18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(2014)'!$Y$7:$Y$1195</c:f>
            </c:numRef>
          </c:val>
        </c:ser>
        <c:ser>
          <c:idx val="19"/>
          <c:order val="19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(2014)'!$Z$7:$Z$1195</c:f>
            </c:numRef>
          </c:val>
        </c:ser>
        <c:ser>
          <c:idx val="20"/>
          <c:order val="20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(2014)'!$AA$7:$AA$1195</c:f>
            </c:numRef>
          </c:val>
        </c:ser>
        <c:ser>
          <c:idx val="21"/>
          <c:order val="21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(2014)'!$AB$7:$AB$1195</c:f>
            </c:numRef>
          </c:val>
        </c:ser>
        <c:ser>
          <c:idx val="22"/>
          <c:order val="22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(2014)'!$AC$7:$AC$1195</c:f>
            </c:numRef>
          </c:val>
        </c:ser>
        <c:ser>
          <c:idx val="23"/>
          <c:order val="23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(2014)'!$AD$7:$AD$1195</c:f>
            </c:numRef>
          </c:val>
        </c:ser>
        <c:ser>
          <c:idx val="24"/>
          <c:order val="24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(2014)'!$AE$7:$AE$1195</c:f>
            </c:numRef>
          </c:val>
        </c:ser>
        <c:ser>
          <c:idx val="25"/>
          <c:order val="25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(2014)'!$AF$7:$AF$1195</c:f>
            </c:numRef>
          </c:val>
        </c:ser>
        <c:ser>
          <c:idx val="26"/>
          <c:order val="26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(2014)'!$AG$7:$AG$1195</c:f>
            </c:numRef>
          </c:val>
        </c:ser>
        <c:ser>
          <c:idx val="27"/>
          <c:order val="27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(2014)'!$AH$7:$AH$1195</c:f>
            </c:numRef>
          </c:val>
        </c:ser>
        <c:ser>
          <c:idx val="28"/>
          <c:order val="28"/>
          <c:explosion val="25"/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(2014)'!$AI$7:$AI$1195</c:f>
            </c:numRef>
          </c:val>
        </c:ser>
        <c:ser>
          <c:idx val="29"/>
          <c:order val="29"/>
          <c:explosion val="16"/>
          <c:dLbls>
            <c:dLbl>
              <c:idx val="0"/>
              <c:layout>
                <c:manualLayout>
                  <c:x val="1.7957897442914421E-2"/>
                  <c:y val="-1.720436871211356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4.1191675685089045E-2"/>
                  <c:y val="-3.426990313799934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3158769845712387E-2"/>
                  <c:y val="3.2935326736083896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5957093041094977E-2"/>
                  <c:y val="-6.7342866021918597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4.1201958759894347E-3"/>
                  <c:y val="1.8433059633594307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0795652913054156E-2"/>
                  <c:y val="1.6547788873038521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1.2183785083736581E-2"/>
                  <c:y val="-1.9773626727472203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0891559171217394E-3"/>
                  <c:y val="-1.524151849064518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'анализ по разделам (2014)'!$A$7:$F$1195</c:f>
              <c:strCache>
                <c:ptCount val="12"/>
                <c:pt idx="0">
                  <c:v>    ОБЩЕГОСУДАРСТВЕННЫЕ ВОПРОСЫ</c:v>
                </c:pt>
                <c:pt idx="1">
                  <c:v>    НАЦИОНАЛЬНАЯ ОБОРОНА</c:v>
                </c:pt>
                <c:pt idx="2">
                  <c:v>    НАЦИОНАЛЬНАЯ БЕЗОПАСНОСТЬ И ПРАВООХРАНИТЕЛЬНАЯ ДЕЯТЕЛЬНОСТЬ</c:v>
                </c:pt>
                <c:pt idx="3">
                  <c:v>    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ОХРАНА ОКРУЖАЮЩЕЙ СРЕДЫ</c:v>
                </c:pt>
                <c:pt idx="6">
                  <c:v>    ОБРАЗОВАНИЕ</c:v>
                </c:pt>
                <c:pt idx="7">
                  <c:v>    КУЛЬТУРА, КИНЕМАТОГРАФИЯ</c:v>
                </c:pt>
                <c:pt idx="8">
                  <c:v>    СОЦИАЛЬНАЯ ПОЛИТИКА</c:v>
                </c:pt>
                <c:pt idx="9">
                  <c:v>    ФИЗИЧЕСКАЯ КУЛЬТУРА И СПОРТ</c:v>
                </c:pt>
                <c:pt idx="10">
                  <c:v>    СРЕДСТВА МАССОВОЙ ИНФОРМАЦИИ</c:v>
                </c:pt>
                <c:pt idx="11">
                  <c:v>    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разделам (2014)'!$AJ$7:$AJ$1195</c:f>
              <c:numCache>
                <c:formatCode>0.00</c:formatCode>
                <c:ptCount val="12"/>
                <c:pt idx="0">
                  <c:v>6.6991871465954995</c:v>
                </c:pt>
                <c:pt idx="1">
                  <c:v>0.16145259507031826</c:v>
                </c:pt>
                <c:pt idx="2">
                  <c:v>0.5698481550550919</c:v>
                </c:pt>
                <c:pt idx="3">
                  <c:v>6.3709857604320099</c:v>
                </c:pt>
                <c:pt idx="4">
                  <c:v>7.9817680643010931</c:v>
                </c:pt>
                <c:pt idx="5">
                  <c:v>1.9943245562761205</c:v>
                </c:pt>
                <c:pt idx="6">
                  <c:v>55.321064981132324</c:v>
                </c:pt>
                <c:pt idx="7">
                  <c:v>6.451768400478076</c:v>
                </c:pt>
                <c:pt idx="8">
                  <c:v>13.035372016139751</c:v>
                </c:pt>
                <c:pt idx="9">
                  <c:v>1.2707051684675505</c:v>
                </c:pt>
                <c:pt idx="10">
                  <c:v>0.136392698286042</c:v>
                </c:pt>
                <c:pt idx="11">
                  <c:v>7.1241974870113389E-3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4031875065218699E-2"/>
          <c:y val="0.74705692119668243"/>
          <c:w val="0.9827101610466189"/>
          <c:h val="0.25294308125875942"/>
        </c:manualLayout>
      </c:layout>
      <c:txPr>
        <a:bodyPr/>
        <a:lstStyle/>
        <a:p>
          <a:pPr>
            <a:defRPr sz="8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'0309-0314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2349853327157656E-2"/>
                  <c:y val="8.051618547681539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'0309-0314 (2)'!$I$7:$I$221</c:f>
              <c:numCache>
                <c:formatCode>#,##0.00</c:formatCode>
                <c:ptCount val="1"/>
                <c:pt idx="0">
                  <c:v>3931.7799999999997</c:v>
                </c:pt>
              </c:numCache>
            </c:numRef>
          </c:val>
        </c:ser>
        <c:ser>
          <c:idx val="1"/>
          <c:order val="1"/>
          <c:tx>
            <c:strRef>
              <c:f>'0309-0314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(2)'!$J$7:$J$221</c:f>
            </c:numRef>
          </c:val>
        </c:ser>
        <c:ser>
          <c:idx val="2"/>
          <c:order val="2"/>
          <c:tx>
            <c:strRef>
              <c:f>'0309-0314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(2)'!$K$7:$K$221</c:f>
            </c:numRef>
          </c:val>
        </c:ser>
        <c:ser>
          <c:idx val="3"/>
          <c:order val="3"/>
          <c:tx>
            <c:strRef>
              <c:f>'0309-0314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(2)'!$L$7:$L$221</c:f>
            </c:numRef>
          </c:val>
        </c:ser>
        <c:ser>
          <c:idx val="4"/>
          <c:order val="4"/>
          <c:tx>
            <c:strRef>
              <c:f>'0309-0314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(2)'!$M$7:$M$221</c:f>
            </c:numRef>
          </c:val>
        </c:ser>
        <c:ser>
          <c:idx val="5"/>
          <c:order val="5"/>
          <c:tx>
            <c:strRef>
              <c:f>'0309-0314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(2)'!$N$7:$N$221</c:f>
            </c:numRef>
          </c:val>
        </c:ser>
        <c:ser>
          <c:idx val="6"/>
          <c:order val="6"/>
          <c:tx>
            <c:strRef>
              <c:f>'0309-0314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(2)'!$O$7:$O$221</c:f>
            </c:numRef>
          </c:val>
        </c:ser>
        <c:ser>
          <c:idx val="7"/>
          <c:order val="7"/>
          <c:tx>
            <c:strRef>
              <c:f>'0309-0314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(2)'!$P$7:$P$221</c:f>
            </c:numRef>
          </c:val>
        </c:ser>
        <c:ser>
          <c:idx val="8"/>
          <c:order val="8"/>
          <c:tx>
            <c:strRef>
              <c:f>'0309-0314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(2)'!$Q$7:$Q$221</c:f>
            </c:numRef>
          </c:val>
        </c:ser>
        <c:ser>
          <c:idx val="9"/>
          <c:order val="9"/>
          <c:tx>
            <c:strRef>
              <c:f>'0309-0314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(2)'!$R$7:$R$221</c:f>
            </c:numRef>
          </c:val>
        </c:ser>
        <c:ser>
          <c:idx val="10"/>
          <c:order val="10"/>
          <c:tx>
            <c:strRef>
              <c:f>'0309-0314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(2)'!$S$7:$S$221</c:f>
            </c:numRef>
          </c:val>
        </c:ser>
        <c:ser>
          <c:idx val="11"/>
          <c:order val="11"/>
          <c:tx>
            <c:strRef>
              <c:f>'0309-0314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(2)'!$T$7:$T$221</c:f>
            </c:numRef>
          </c:val>
        </c:ser>
        <c:ser>
          <c:idx val="12"/>
          <c:order val="12"/>
          <c:tx>
            <c:strRef>
              <c:f>'0309-0314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(2)'!$U$7:$U$221</c:f>
            </c:numRef>
          </c:val>
        </c:ser>
        <c:ser>
          <c:idx val="13"/>
          <c:order val="13"/>
          <c:tx>
            <c:strRef>
              <c:f>'0309-0314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(2)'!$V$7:$V$221</c:f>
            </c:numRef>
          </c:val>
        </c:ser>
        <c:ser>
          <c:idx val="14"/>
          <c:order val="14"/>
          <c:tx>
            <c:strRef>
              <c:f>'0309-0314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2679738562091608E-3"/>
                  <c:y val="0.1045113735783027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'0309-0314 (2)'!$W$7:$W$221</c:f>
              <c:numCache>
                <c:formatCode>#,##0.00</c:formatCode>
                <c:ptCount val="1"/>
                <c:pt idx="0">
                  <c:v>3755.22</c:v>
                </c:pt>
              </c:numCache>
            </c:numRef>
          </c:val>
        </c:ser>
        <c:ser>
          <c:idx val="15"/>
          <c:order val="15"/>
          <c:tx>
            <c:strRef>
              <c:f>'0309-0314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(2)'!$X$7:$X$221</c:f>
            </c:numRef>
          </c:val>
        </c:ser>
        <c:ser>
          <c:idx val="16"/>
          <c:order val="16"/>
          <c:tx>
            <c:strRef>
              <c:f>'0309-0314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'0309-0314 (2)'!$Y$7:$Y$221</c:f>
            </c:numRef>
          </c:val>
        </c:ser>
        <c:ser>
          <c:idx val="17"/>
          <c:order val="17"/>
          <c:tx>
            <c:strRef>
              <c:f>'0309-0314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(2)'!$Z$7:$Z$221</c:f>
            </c:numRef>
          </c:val>
        </c:ser>
        <c:ser>
          <c:idx val="18"/>
          <c:order val="18"/>
          <c:tx>
            <c:strRef>
              <c:f>'0309-0314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(2)'!$AA$7:$AA$221</c:f>
            </c:numRef>
          </c:val>
        </c:ser>
        <c:ser>
          <c:idx val="19"/>
          <c:order val="19"/>
          <c:tx>
            <c:strRef>
              <c:f>'0309-0314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(2)'!$AB$7:$AB$221</c:f>
            </c:numRef>
          </c:val>
        </c:ser>
        <c:ser>
          <c:idx val="20"/>
          <c:order val="20"/>
          <c:tx>
            <c:strRef>
              <c:f>'0309-0314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'0309-0314 (2)'!$AC$7:$AC$221</c:f>
            </c:numRef>
          </c:val>
        </c:ser>
        <c:ser>
          <c:idx val="21"/>
          <c:order val="21"/>
          <c:tx>
            <c:strRef>
              <c:f>'0309-0314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1.0528436011614261E-3"/>
                  <c:y val="9.37081857526034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'0309-0314 (2)'!$AD$7:$AD$221</c:f>
              <c:numCache>
                <c:formatCode>#,##0.00</c:formatCode>
                <c:ptCount val="1"/>
                <c:pt idx="0">
                  <c:v>4694.03</c:v>
                </c:pt>
              </c:numCache>
            </c:numRef>
          </c:val>
        </c:ser>
        <c:ser>
          <c:idx val="22"/>
          <c:order val="22"/>
          <c:tx>
            <c:strRef>
              <c:f>'0309-0314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2306108795224125E-3"/>
                  <c:y val="0.14083005249343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'0309-0314 (2)'!$AE$7:$AE$221</c:f>
              <c:numCache>
                <c:formatCode>#,##0.00</c:formatCode>
                <c:ptCount val="1"/>
                <c:pt idx="0">
                  <c:v>4691.01</c:v>
                </c:pt>
              </c:numCache>
            </c:numRef>
          </c:val>
        </c:ser>
        <c:ser>
          <c:idx val="23"/>
          <c:order val="23"/>
          <c:tx>
            <c:strRef>
              <c:f>'0309-0314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'0309-0314 (2)'!$AF$7:$AF$221</c:f>
            </c:numRef>
          </c:val>
        </c:ser>
        <c:ser>
          <c:idx val="24"/>
          <c:order val="24"/>
          <c:tx>
            <c:strRef>
              <c:f>'0309-0314 (2)'!$AG$5:$AG$6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3935861323119774E-3"/>
                  <c:y val="8.83532214639600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'0309-0314 (2)'!$AG$7:$AG$221</c:f>
              <c:numCache>
                <c:formatCode>0.0</c:formatCode>
                <c:ptCount val="1"/>
                <c:pt idx="0">
                  <c:v>9875</c:v>
                </c:pt>
              </c:numCache>
            </c:numRef>
          </c:val>
        </c:ser>
        <c:ser>
          <c:idx val="25"/>
          <c:order val="25"/>
          <c:tx>
            <c:strRef>
              <c:f>'0309-0314 (2)'!$AH$5:$AH$6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6064510531225E-3"/>
                  <c:y val="8.232469665005359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'0309-0314 (2)'!$AH$7:$AH$221</c:f>
              <c:numCache>
                <c:formatCode>0.0</c:formatCode>
                <c:ptCount val="1"/>
                <c:pt idx="0">
                  <c:v>9102.5999999999785</c:v>
                </c:pt>
              </c:numCache>
            </c:numRef>
          </c:val>
        </c:ser>
        <c:ser>
          <c:idx val="26"/>
          <c:order val="26"/>
          <c:tx>
            <c:strRef>
              <c:f>'0309-0314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'0309-0314 (2)'!$AI$7:$AI$221</c:f>
            </c:numRef>
          </c:val>
        </c:ser>
        <c:shape val="box"/>
        <c:axId val="100718848"/>
        <c:axId val="100724736"/>
        <c:axId val="0"/>
      </c:bar3DChart>
      <c:catAx>
        <c:axId val="100718848"/>
        <c:scaling>
          <c:orientation val="minMax"/>
        </c:scaling>
        <c:delete val="1"/>
        <c:axPos val="b"/>
        <c:tickLblPos val="nextTo"/>
        <c:crossAx val="100724736"/>
        <c:crosses val="autoZero"/>
        <c:auto val="1"/>
        <c:lblAlgn val="ctr"/>
        <c:lblOffset val="100"/>
      </c:catAx>
      <c:valAx>
        <c:axId val="1007247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00718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'0402-0412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7429193899782169E-3"/>
                  <c:y val="8.66666666666670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(2)'!$I$7:$I$257</c:f>
              <c:numCache>
                <c:formatCode>#,##0.00</c:formatCode>
                <c:ptCount val="1"/>
                <c:pt idx="0">
                  <c:v>139350.53</c:v>
                </c:pt>
              </c:numCache>
            </c:numRef>
          </c:val>
        </c:ser>
        <c:ser>
          <c:idx val="1"/>
          <c:order val="1"/>
          <c:tx>
            <c:strRef>
              <c:f>'0402-0412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(2)'!$J$7:$J$257</c:f>
            </c:numRef>
          </c:val>
        </c:ser>
        <c:ser>
          <c:idx val="2"/>
          <c:order val="2"/>
          <c:tx>
            <c:strRef>
              <c:f>'0402-0412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(2)'!$K$7:$K$257</c:f>
            </c:numRef>
          </c:val>
        </c:ser>
        <c:ser>
          <c:idx val="3"/>
          <c:order val="3"/>
          <c:tx>
            <c:strRef>
              <c:f>'0402-0412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(2)'!$L$7:$L$257</c:f>
            </c:numRef>
          </c:val>
        </c:ser>
        <c:ser>
          <c:idx val="4"/>
          <c:order val="4"/>
          <c:tx>
            <c:strRef>
              <c:f>'0402-0412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(2)'!$M$7:$M$257</c:f>
            </c:numRef>
          </c:val>
        </c:ser>
        <c:ser>
          <c:idx val="5"/>
          <c:order val="5"/>
          <c:tx>
            <c:strRef>
              <c:f>'0402-0412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(2)'!$N$7:$N$257</c:f>
            </c:numRef>
          </c:val>
        </c:ser>
        <c:ser>
          <c:idx val="6"/>
          <c:order val="6"/>
          <c:tx>
            <c:strRef>
              <c:f>'0402-0412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(2)'!$O$7:$O$257</c:f>
            </c:numRef>
          </c:val>
        </c:ser>
        <c:ser>
          <c:idx val="7"/>
          <c:order val="7"/>
          <c:tx>
            <c:strRef>
              <c:f>'0402-0412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(2)'!$P$7:$P$257</c:f>
            </c:numRef>
          </c:val>
        </c:ser>
        <c:ser>
          <c:idx val="8"/>
          <c:order val="8"/>
          <c:tx>
            <c:strRef>
              <c:f>'0402-0412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(2)'!$Q$7:$Q$257</c:f>
            </c:numRef>
          </c:val>
        </c:ser>
        <c:ser>
          <c:idx val="9"/>
          <c:order val="9"/>
          <c:tx>
            <c:strRef>
              <c:f>'0402-0412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(2)'!$R$7:$R$257</c:f>
            </c:numRef>
          </c:val>
        </c:ser>
        <c:ser>
          <c:idx val="10"/>
          <c:order val="10"/>
          <c:tx>
            <c:strRef>
              <c:f>'0402-0412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(2)'!$S$7:$S$257</c:f>
            </c:numRef>
          </c:val>
        </c:ser>
        <c:ser>
          <c:idx val="11"/>
          <c:order val="11"/>
          <c:tx>
            <c:strRef>
              <c:f>'0402-0412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(2)'!$T$7:$T$257</c:f>
            </c:numRef>
          </c:val>
        </c:ser>
        <c:ser>
          <c:idx val="12"/>
          <c:order val="12"/>
          <c:tx>
            <c:strRef>
              <c:f>'0402-0412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(2)'!$U$7:$U$257</c:f>
            </c:numRef>
          </c:val>
        </c:ser>
        <c:ser>
          <c:idx val="13"/>
          <c:order val="13"/>
          <c:tx>
            <c:strRef>
              <c:f>'0402-0412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(2)'!$V$7:$V$257</c:f>
            </c:numRef>
          </c:val>
        </c:ser>
        <c:ser>
          <c:idx val="14"/>
          <c:order val="14"/>
          <c:tx>
            <c:strRef>
              <c:f>'0402-0412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7429193899782169E-3"/>
                  <c:y val="0.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(2)'!$W$7:$W$257</c:f>
              <c:numCache>
                <c:formatCode>#,##0.00</c:formatCode>
                <c:ptCount val="1"/>
                <c:pt idx="0">
                  <c:v>135994.87999999998</c:v>
                </c:pt>
              </c:numCache>
            </c:numRef>
          </c:val>
        </c:ser>
        <c:ser>
          <c:idx val="15"/>
          <c:order val="15"/>
          <c:tx>
            <c:strRef>
              <c:f>'0402-0412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(2)'!$X$7:$X$257</c:f>
            </c:numRef>
          </c:val>
        </c:ser>
        <c:ser>
          <c:idx val="16"/>
          <c:order val="16"/>
          <c:tx>
            <c:strRef>
              <c:f>'0402-0412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'0402-0412 (2)'!$Y$7:$Y$257</c:f>
            </c:numRef>
          </c:val>
        </c:ser>
        <c:ser>
          <c:idx val="17"/>
          <c:order val="17"/>
          <c:tx>
            <c:strRef>
              <c:f>'0402-0412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(2)'!$Z$7:$Z$257</c:f>
            </c:numRef>
          </c:val>
        </c:ser>
        <c:ser>
          <c:idx val="18"/>
          <c:order val="18"/>
          <c:tx>
            <c:strRef>
              <c:f>'0402-0412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(2)'!$AA$7:$AA$257</c:f>
            </c:numRef>
          </c:val>
        </c:ser>
        <c:ser>
          <c:idx val="19"/>
          <c:order val="19"/>
          <c:tx>
            <c:strRef>
              <c:f>'0402-0412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(2)'!$AB$7:$AB$257</c:f>
            </c:numRef>
          </c:val>
        </c:ser>
        <c:ser>
          <c:idx val="20"/>
          <c:order val="20"/>
          <c:tx>
            <c:strRef>
              <c:f>'0402-0412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'0402-0412 (2)'!$AC$7:$AC$257</c:f>
            </c:numRef>
          </c:val>
        </c:ser>
        <c:ser>
          <c:idx val="21"/>
          <c:order val="21"/>
          <c:tx>
            <c:strRef>
              <c:f>'0402-0412 (2)'!$AD$5:$AD$6</c:f>
              <c:strCache>
                <c:ptCount val="1"/>
                <c:pt idx="0">
                  <c:v>2013 год 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0.1066666666666668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(2)'!$AD$7:$AD$257</c:f>
              <c:numCache>
                <c:formatCode>#,##0.00</c:formatCode>
                <c:ptCount val="1"/>
                <c:pt idx="0">
                  <c:v>112553.38</c:v>
                </c:pt>
              </c:numCache>
            </c:numRef>
          </c:val>
        </c:ser>
        <c:ser>
          <c:idx val="22"/>
          <c:order val="22"/>
          <c:tx>
            <c:strRef>
              <c:f>'0402-0412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0.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(2)'!$AE$7:$AE$257</c:f>
              <c:numCache>
                <c:formatCode>#,##0.00</c:formatCode>
                <c:ptCount val="1"/>
                <c:pt idx="0">
                  <c:v>87810.43</c:v>
                </c:pt>
              </c:numCache>
            </c:numRef>
          </c:val>
        </c:ser>
        <c:ser>
          <c:idx val="23"/>
          <c:order val="23"/>
          <c:tx>
            <c:strRef>
              <c:f>'0402-0412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'0402-0412 (2)'!$AF$7:$AF$257</c:f>
            </c:numRef>
          </c:val>
        </c:ser>
        <c:ser>
          <c:idx val="24"/>
          <c:order val="24"/>
          <c:tx>
            <c:strRef>
              <c:f>'0402-0412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-6.3906306048101059E-17"/>
                  <c:y val="0.1066666666666668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(2)'!$AG$7:$AG$257</c:f>
              <c:numCache>
                <c:formatCode>0.0</c:formatCode>
                <c:ptCount val="1"/>
                <c:pt idx="0">
                  <c:v>121168.80000000002</c:v>
                </c:pt>
              </c:numCache>
            </c:numRef>
          </c:val>
        </c:ser>
        <c:ser>
          <c:idx val="25"/>
          <c:order val="25"/>
          <c:tx>
            <c:strRef>
              <c:f>'0402-0412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166666666666667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(2)'!$AH$7:$AH$257</c:f>
              <c:numCache>
                <c:formatCode>0.0</c:formatCode>
                <c:ptCount val="1"/>
                <c:pt idx="0">
                  <c:v>101768.4</c:v>
                </c:pt>
              </c:numCache>
            </c:numRef>
          </c:val>
        </c:ser>
        <c:ser>
          <c:idx val="26"/>
          <c:order val="26"/>
          <c:tx>
            <c:strRef>
              <c:f>'0402-0412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'0402-0412 (2)'!$AI$7:$AI$257</c:f>
            </c:numRef>
          </c:val>
        </c:ser>
        <c:shape val="box"/>
        <c:axId val="100929920"/>
        <c:axId val="100931456"/>
        <c:axId val="0"/>
      </c:bar3DChart>
      <c:catAx>
        <c:axId val="100929920"/>
        <c:scaling>
          <c:orientation val="minMax"/>
        </c:scaling>
        <c:delete val="1"/>
        <c:axPos val="b"/>
        <c:tickLblPos val="nextTo"/>
        <c:crossAx val="100931456"/>
        <c:crosses val="autoZero"/>
        <c:auto val="1"/>
        <c:lblAlgn val="ctr"/>
        <c:lblOffset val="100"/>
      </c:catAx>
      <c:valAx>
        <c:axId val="10093145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00929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'0501-0505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8.7719298245614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(2)'!$I$7:$I$359</c:f>
              <c:numCache>
                <c:formatCode>#,##0.00</c:formatCode>
                <c:ptCount val="1"/>
                <c:pt idx="0">
                  <c:v>73295.16</c:v>
                </c:pt>
              </c:numCache>
            </c:numRef>
          </c:val>
        </c:ser>
        <c:ser>
          <c:idx val="1"/>
          <c:order val="1"/>
          <c:tx>
            <c:strRef>
              <c:f>'0501-0505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(2)'!$J$7:$J$359</c:f>
            </c:numRef>
          </c:val>
        </c:ser>
        <c:ser>
          <c:idx val="2"/>
          <c:order val="2"/>
          <c:tx>
            <c:strRef>
              <c:f>'0501-0505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(2)'!$K$7:$K$359</c:f>
            </c:numRef>
          </c:val>
        </c:ser>
        <c:ser>
          <c:idx val="3"/>
          <c:order val="3"/>
          <c:tx>
            <c:strRef>
              <c:f>'0501-0505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(2)'!$L$7:$L$359</c:f>
            </c:numRef>
          </c:val>
        </c:ser>
        <c:ser>
          <c:idx val="4"/>
          <c:order val="4"/>
          <c:tx>
            <c:strRef>
              <c:f>'0501-0505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(2)'!$M$7:$M$359</c:f>
            </c:numRef>
          </c:val>
        </c:ser>
        <c:ser>
          <c:idx val="5"/>
          <c:order val="5"/>
          <c:tx>
            <c:strRef>
              <c:f>'0501-0505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(2)'!$N$7:$N$359</c:f>
            </c:numRef>
          </c:val>
        </c:ser>
        <c:ser>
          <c:idx val="6"/>
          <c:order val="6"/>
          <c:tx>
            <c:strRef>
              <c:f>'0501-0505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(2)'!$O$7:$O$359</c:f>
            </c:numRef>
          </c:val>
        </c:ser>
        <c:ser>
          <c:idx val="7"/>
          <c:order val="7"/>
          <c:tx>
            <c:strRef>
              <c:f>'0501-0505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(2)'!$P$7:$P$359</c:f>
            </c:numRef>
          </c:val>
        </c:ser>
        <c:ser>
          <c:idx val="8"/>
          <c:order val="8"/>
          <c:tx>
            <c:strRef>
              <c:f>'0501-0505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(2)'!$Q$7:$Q$359</c:f>
            </c:numRef>
          </c:val>
        </c:ser>
        <c:ser>
          <c:idx val="9"/>
          <c:order val="9"/>
          <c:tx>
            <c:strRef>
              <c:f>'0501-0505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(2)'!$R$7:$R$359</c:f>
            </c:numRef>
          </c:val>
        </c:ser>
        <c:ser>
          <c:idx val="10"/>
          <c:order val="10"/>
          <c:tx>
            <c:strRef>
              <c:f>'0501-0505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(2)'!$S$7:$S$359</c:f>
            </c:numRef>
          </c:val>
        </c:ser>
        <c:ser>
          <c:idx val="11"/>
          <c:order val="11"/>
          <c:tx>
            <c:strRef>
              <c:f>'0501-0505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(2)'!$T$7:$T$359</c:f>
            </c:numRef>
          </c:val>
        </c:ser>
        <c:ser>
          <c:idx val="12"/>
          <c:order val="12"/>
          <c:tx>
            <c:strRef>
              <c:f>'0501-0505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(2)'!$U$7:$U$359</c:f>
            </c:numRef>
          </c:val>
        </c:ser>
        <c:ser>
          <c:idx val="13"/>
          <c:order val="13"/>
          <c:tx>
            <c:strRef>
              <c:f>'0501-0505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(2)'!$V$7:$V$359</c:f>
            </c:numRef>
          </c:val>
        </c:ser>
        <c:ser>
          <c:idx val="14"/>
          <c:order val="14"/>
          <c:tx>
            <c:strRef>
              <c:f>'0501-0505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5273363708236056E-3"/>
                  <c:y val="0.1192982456140351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(2)'!$W$7:$W$359</c:f>
              <c:numCache>
                <c:formatCode>#,##0.00</c:formatCode>
                <c:ptCount val="1"/>
                <c:pt idx="0">
                  <c:v>71832.289999999994</c:v>
                </c:pt>
              </c:numCache>
            </c:numRef>
          </c:val>
        </c:ser>
        <c:ser>
          <c:idx val="15"/>
          <c:order val="15"/>
          <c:tx>
            <c:strRef>
              <c:f>'0501-0505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(2)'!$X$7:$X$359</c:f>
            </c:numRef>
          </c:val>
        </c:ser>
        <c:ser>
          <c:idx val="16"/>
          <c:order val="16"/>
          <c:tx>
            <c:strRef>
              <c:f>'0501-0505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'0501-0505 (2)'!$Y$7:$Y$359</c:f>
            </c:numRef>
          </c:val>
        </c:ser>
        <c:ser>
          <c:idx val="17"/>
          <c:order val="17"/>
          <c:tx>
            <c:strRef>
              <c:f>'0501-0505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(2)'!$Z$7:$Z$359</c:f>
            </c:numRef>
          </c:val>
        </c:ser>
        <c:ser>
          <c:idx val="18"/>
          <c:order val="18"/>
          <c:tx>
            <c:strRef>
              <c:f>'0501-0505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(2)'!$AA$7:$AA$359</c:f>
            </c:numRef>
          </c:val>
        </c:ser>
        <c:ser>
          <c:idx val="19"/>
          <c:order val="19"/>
          <c:tx>
            <c:strRef>
              <c:f>'0501-0505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(2)'!$AB$7:$AB$359</c:f>
            </c:numRef>
          </c:val>
        </c:ser>
        <c:ser>
          <c:idx val="20"/>
          <c:order val="20"/>
          <c:tx>
            <c:strRef>
              <c:f>'0501-0505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'0501-0505 (2)'!$AC$7:$AC$359</c:f>
            </c:numRef>
          </c:val>
        </c:ser>
        <c:ser>
          <c:idx val="21"/>
          <c:order val="21"/>
          <c:tx>
            <c:strRef>
              <c:f>'0501-0505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1.1142176291553028E-2"/>
                  <c:y val="0.1122807640943184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(2)'!$AD$7:$AD$359</c:f>
              <c:numCache>
                <c:formatCode>#,##0.00</c:formatCode>
                <c:ptCount val="1"/>
                <c:pt idx="0">
                  <c:v>129561.34</c:v>
                </c:pt>
              </c:numCache>
            </c:numRef>
          </c:val>
        </c:ser>
        <c:ser>
          <c:idx val="22"/>
          <c:order val="22"/>
          <c:tx>
            <c:strRef>
              <c:f>'0501-0505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3.5273363708236056E-3"/>
                  <c:y val="0.1263157894736841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(2)'!$AE$7:$AE$359</c:f>
              <c:numCache>
                <c:formatCode>#,##0.00</c:formatCode>
                <c:ptCount val="1"/>
                <c:pt idx="0">
                  <c:v>119884.59</c:v>
                </c:pt>
              </c:numCache>
            </c:numRef>
          </c:val>
        </c:ser>
        <c:ser>
          <c:idx val="23"/>
          <c:order val="23"/>
          <c:tx>
            <c:strRef>
              <c:f>'0501-0505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'0501-0505 (2)'!$AF$7:$AF$359</c:f>
            </c:numRef>
          </c:val>
        </c:ser>
        <c:ser>
          <c:idx val="24"/>
          <c:order val="24"/>
          <c:tx>
            <c:strRef>
              <c:f>'0501-0505 (2)'!$AG$5:$AG$6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4667086425399333E-17"/>
                  <c:y val="9.473684210526377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(2)'!$AG$7:$AG$359</c:f>
              <c:numCache>
                <c:formatCode>General</c:formatCode>
                <c:ptCount val="1"/>
                <c:pt idx="0">
                  <c:v>144842.9</c:v>
                </c:pt>
              </c:numCache>
            </c:numRef>
          </c:val>
        </c:ser>
        <c:ser>
          <c:idx val="25"/>
          <c:order val="25"/>
          <c:tx>
            <c:strRef>
              <c:f>'0501-0505 (2)'!$AH$5:$AH$6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"/>
                  <c:y val="0.1017543859649122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(2)'!$AH$7:$AH$359</c:f>
              <c:numCache>
                <c:formatCode>General</c:formatCode>
                <c:ptCount val="1"/>
                <c:pt idx="0">
                  <c:v>127498.6</c:v>
                </c:pt>
              </c:numCache>
            </c:numRef>
          </c:val>
        </c:ser>
        <c:ser>
          <c:idx val="26"/>
          <c:order val="26"/>
          <c:tx>
            <c:strRef>
              <c:f>'0501-0505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'0501-0505 (2)'!$AI$7:$AI$359</c:f>
            </c:numRef>
          </c:val>
        </c:ser>
        <c:shape val="box"/>
        <c:axId val="105457920"/>
        <c:axId val="105476096"/>
        <c:axId val="0"/>
      </c:bar3DChart>
      <c:catAx>
        <c:axId val="105457920"/>
        <c:scaling>
          <c:orientation val="minMax"/>
        </c:scaling>
        <c:delete val="1"/>
        <c:axPos val="b"/>
        <c:tickLblPos val="nextTo"/>
        <c:crossAx val="105476096"/>
        <c:crosses val="autoZero"/>
        <c:auto val="1"/>
        <c:lblAlgn val="ctr"/>
        <c:lblOffset val="100"/>
      </c:catAx>
      <c:valAx>
        <c:axId val="10547609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05457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(3)'!$G$360:$G$490</c:f>
            </c:numRef>
          </c:val>
        </c:ser>
        <c:ser>
          <c:idx val="1"/>
          <c:order val="1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(3)'!$H$360:$H$490</c:f>
            </c:numRef>
          </c:val>
        </c:ser>
        <c:ser>
          <c:idx val="2"/>
          <c:order val="2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(3)'!$I$360:$I$490</c:f>
            </c:numRef>
          </c:val>
        </c:ser>
        <c:ser>
          <c:idx val="3"/>
          <c:order val="3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(3)'!$J$360:$J$490</c:f>
            </c:numRef>
          </c:val>
        </c:ser>
        <c:ser>
          <c:idx val="4"/>
          <c:order val="4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(3)'!$K$360:$K$490</c:f>
            </c:numRef>
          </c:val>
        </c:ser>
        <c:ser>
          <c:idx val="5"/>
          <c:order val="5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(3)'!$L$360:$L$490</c:f>
            </c:numRef>
          </c:val>
        </c:ser>
        <c:ser>
          <c:idx val="6"/>
          <c:order val="6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(3)'!$M$360:$M$490</c:f>
            </c:numRef>
          </c:val>
        </c:ser>
        <c:ser>
          <c:idx val="7"/>
          <c:order val="7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(3)'!$N$360:$N$490</c:f>
            </c:numRef>
          </c:val>
        </c:ser>
        <c:ser>
          <c:idx val="8"/>
          <c:order val="8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(3)'!$O$360:$O$490</c:f>
            </c:numRef>
          </c:val>
        </c:ser>
        <c:ser>
          <c:idx val="9"/>
          <c:order val="9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(3)'!$P$360:$P$490</c:f>
            </c:numRef>
          </c:val>
        </c:ser>
        <c:ser>
          <c:idx val="10"/>
          <c:order val="10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(3)'!$Q$360:$Q$490</c:f>
            </c:numRef>
          </c:val>
        </c:ser>
        <c:ser>
          <c:idx val="11"/>
          <c:order val="11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(3)'!$R$360:$R$490</c:f>
            </c:numRef>
          </c:val>
        </c:ser>
        <c:ser>
          <c:idx val="12"/>
          <c:order val="12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(3)'!$S$360:$S$490</c:f>
            </c:numRef>
          </c:val>
        </c:ser>
        <c:ser>
          <c:idx val="13"/>
          <c:order val="13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(3)'!$T$360:$T$490</c:f>
            </c:numRef>
          </c:val>
        </c:ser>
        <c:ser>
          <c:idx val="14"/>
          <c:order val="14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(3)'!$U$360:$U$490</c:f>
            </c:numRef>
          </c:val>
        </c:ser>
        <c:ser>
          <c:idx val="15"/>
          <c:order val="15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(3)'!$V$360:$V$490</c:f>
            </c:numRef>
          </c:val>
        </c:ser>
        <c:ser>
          <c:idx val="16"/>
          <c:order val="16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(3)'!$W$360:$W$490</c:f>
            </c:numRef>
          </c:val>
        </c:ser>
        <c:ser>
          <c:idx val="17"/>
          <c:order val="17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(3)'!$X$360:$X$490</c:f>
            </c:numRef>
          </c:val>
        </c:ser>
        <c:ser>
          <c:idx val="18"/>
          <c:order val="18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(3)'!$Y$360:$Y$490</c:f>
            </c:numRef>
          </c:val>
        </c:ser>
        <c:ser>
          <c:idx val="19"/>
          <c:order val="19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(3)'!$Z$360:$Z$490</c:f>
            </c:numRef>
          </c:val>
        </c:ser>
        <c:ser>
          <c:idx val="20"/>
          <c:order val="20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(3)'!$AA$360:$AA$490</c:f>
            </c:numRef>
          </c:val>
        </c:ser>
        <c:ser>
          <c:idx val="21"/>
          <c:order val="21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(3)'!$AB$360:$AB$490</c:f>
            </c:numRef>
          </c:val>
        </c:ser>
        <c:ser>
          <c:idx val="22"/>
          <c:order val="22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(3)'!$AC$360:$AC$490</c:f>
            </c:numRef>
          </c:val>
        </c:ser>
        <c:ser>
          <c:idx val="23"/>
          <c:order val="23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(3)'!$AD$360:$AD$490</c:f>
            </c:numRef>
          </c:val>
        </c:ser>
        <c:ser>
          <c:idx val="24"/>
          <c:order val="24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(3)'!$AE$360:$AE$490</c:f>
            </c:numRef>
          </c:val>
        </c:ser>
        <c:ser>
          <c:idx val="25"/>
          <c:order val="25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(3)'!$AF$360:$AF$490</c:f>
            </c:numRef>
          </c:val>
        </c:ser>
        <c:ser>
          <c:idx val="26"/>
          <c:order val="26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(3)'!$AG$360:$AG$490</c:f>
            </c:numRef>
          </c:val>
        </c:ser>
        <c:ser>
          <c:idx val="27"/>
          <c:order val="27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(3)'!$AH$360:$AH$490</c:f>
            </c:numRef>
          </c:val>
        </c:ser>
        <c:ser>
          <c:idx val="28"/>
          <c:order val="28"/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(3)'!$AI$360:$AI$490</c:f>
            </c:numRef>
          </c:val>
        </c:ser>
        <c:ser>
          <c:idx val="29"/>
          <c:order val="29"/>
          <c:dLbls>
            <c:dLbl>
              <c:idx val="0"/>
              <c:layout>
                <c:manualLayout>
                  <c:x val="2.9544195576589202E-2"/>
                  <c:y val="1.3061335632757768E-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0023617514131977E-3"/>
                  <c:y val="-1.2537308917077009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5000067996681762E-2"/>
                  <c:y val="-4.4310815614906934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2.93798569296485E-2"/>
                  <c:y val="-1.4927821522309731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'0501-0505 (3)'!$A$360:$F$490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(3)'!$AJ$360:$AJ$490</c:f>
              <c:numCache>
                <c:formatCode>0.00</c:formatCode>
                <c:ptCount val="4"/>
                <c:pt idx="0">
                  <c:v>4.689541689085214</c:v>
                </c:pt>
                <c:pt idx="1">
                  <c:v>61.235652783638407</c:v>
                </c:pt>
                <c:pt idx="2">
                  <c:v>32.16976500134119</c:v>
                </c:pt>
                <c:pt idx="3">
                  <c:v>1.9050405259351881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'0602-0605'!$I$5:$I$6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9607843137254923E-3"/>
                  <c:y val="-5.27704485488126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'0602-0605'!$I$7:$I$533</c:f>
              <c:numCache>
                <c:formatCode>#,##0.00</c:formatCode>
                <c:ptCount val="1"/>
                <c:pt idx="0">
                  <c:v>969.78000000000054</c:v>
                </c:pt>
              </c:numCache>
            </c:numRef>
          </c:val>
        </c:ser>
        <c:ser>
          <c:idx val="1"/>
          <c:order val="1"/>
          <c:tx>
            <c:strRef>
              <c:f>'0602-0605'!$J$5:$J$6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'0602-0605'!$J$7:$J$533</c:f>
            </c:numRef>
          </c:val>
          <c:shape val="box"/>
        </c:ser>
        <c:ser>
          <c:idx val="2"/>
          <c:order val="2"/>
          <c:tx>
            <c:strRef>
              <c:f>'0602-0605'!$K$5:$K$6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'0602-0605'!$K$7:$K$533</c:f>
            </c:numRef>
          </c:val>
          <c:shape val="box"/>
        </c:ser>
        <c:ser>
          <c:idx val="3"/>
          <c:order val="3"/>
          <c:tx>
            <c:strRef>
              <c:f>'0602-0605'!$L$5:$L$6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'0602-0605'!$L$7:$L$533</c:f>
            </c:numRef>
          </c:val>
          <c:shape val="box"/>
        </c:ser>
        <c:ser>
          <c:idx val="4"/>
          <c:order val="4"/>
          <c:tx>
            <c:strRef>
              <c:f>'0602-0605'!$M$5:$M$6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'0602-0605'!$M$7:$M$533</c:f>
            </c:numRef>
          </c:val>
          <c:shape val="box"/>
        </c:ser>
        <c:ser>
          <c:idx val="5"/>
          <c:order val="5"/>
          <c:tx>
            <c:strRef>
              <c:f>'0602-0605'!$N$5:$N$6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'0602-0605'!$N$7:$N$533</c:f>
            </c:numRef>
          </c:val>
          <c:shape val="box"/>
        </c:ser>
        <c:ser>
          <c:idx val="6"/>
          <c:order val="6"/>
          <c:tx>
            <c:strRef>
              <c:f>'0602-0605'!$O$5:$O$6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'0602-0605'!$O$7:$O$533</c:f>
            </c:numRef>
          </c:val>
          <c:shape val="box"/>
        </c:ser>
        <c:ser>
          <c:idx val="7"/>
          <c:order val="7"/>
          <c:tx>
            <c:strRef>
              <c:f>'0602-0605'!$P$5:$P$6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'0602-0605'!$P$7:$P$533</c:f>
            </c:numRef>
          </c:val>
          <c:shape val="box"/>
        </c:ser>
        <c:ser>
          <c:idx val="8"/>
          <c:order val="8"/>
          <c:tx>
            <c:strRef>
              <c:f>'0602-0605'!$Q$5:$Q$6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'0602-0605'!$Q$7:$Q$533</c:f>
            </c:numRef>
          </c:val>
          <c:shape val="box"/>
        </c:ser>
        <c:ser>
          <c:idx val="9"/>
          <c:order val="9"/>
          <c:tx>
            <c:strRef>
              <c:f>'0602-0605'!$R$5:$R$6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'0602-0605'!$R$7:$R$533</c:f>
            </c:numRef>
          </c:val>
          <c:shape val="box"/>
        </c:ser>
        <c:ser>
          <c:idx val="10"/>
          <c:order val="10"/>
          <c:tx>
            <c:strRef>
              <c:f>'0602-0605'!$S$5:$S$6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'0602-0605'!$S$7:$S$533</c:f>
            </c:numRef>
          </c:val>
          <c:shape val="box"/>
        </c:ser>
        <c:ser>
          <c:idx val="11"/>
          <c:order val="11"/>
          <c:tx>
            <c:strRef>
              <c:f>'0602-0605'!$T$5:$T$6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'0602-0605'!$T$7:$T$533</c:f>
            </c:numRef>
          </c:val>
          <c:shape val="box"/>
        </c:ser>
        <c:ser>
          <c:idx val="12"/>
          <c:order val="12"/>
          <c:tx>
            <c:strRef>
              <c:f>'0602-0605'!$U$5:$U$6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'0602-0605'!$U$7:$U$533</c:f>
            </c:numRef>
          </c:val>
          <c:shape val="box"/>
        </c:ser>
        <c:ser>
          <c:idx val="13"/>
          <c:order val="13"/>
          <c:tx>
            <c:strRef>
              <c:f>'0602-0605'!$V$5:$V$6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'0602-0605'!$V$7:$V$533</c:f>
            </c:numRef>
          </c:val>
          <c:shape val="box"/>
        </c:ser>
        <c:ser>
          <c:idx val="14"/>
          <c:order val="14"/>
          <c:tx>
            <c:strRef>
              <c:f>'0602-0605'!$W$5:$W$6</c:f>
              <c:strCache>
                <c:ptCount val="1"/>
                <c:pt idx="0">
                  <c:v>2012 год Факт</c:v>
                </c:pt>
              </c:strCache>
            </c:strRef>
          </c:tx>
          <c:dLbls>
            <c:dLbl>
              <c:idx val="0"/>
              <c:layout>
                <c:manualLayout>
                  <c:x val="3.9215686274509812E-3"/>
                  <c:y val="-6.3324538258575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'0602-0605'!$W$7:$W$533</c:f>
              <c:numCache>
                <c:formatCode>#,##0.00</c:formatCode>
                <c:ptCount val="1"/>
                <c:pt idx="0">
                  <c:v>968.76</c:v>
                </c:pt>
              </c:numCache>
            </c:numRef>
          </c:val>
        </c:ser>
        <c:ser>
          <c:idx val="15"/>
          <c:order val="15"/>
          <c:tx>
            <c:strRef>
              <c:f>'0602-0605'!$X$5:$X$6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'0602-0605'!$X$7:$X$533</c:f>
            </c:numRef>
          </c:val>
          <c:shape val="box"/>
        </c:ser>
        <c:ser>
          <c:idx val="16"/>
          <c:order val="16"/>
          <c:tx>
            <c:strRef>
              <c:f>'0602-0605'!$Y$5:$Y$6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'0602-0605'!$Y$7:$Y$533</c:f>
            </c:numRef>
          </c:val>
          <c:shape val="box"/>
        </c:ser>
        <c:ser>
          <c:idx val="17"/>
          <c:order val="17"/>
          <c:tx>
            <c:strRef>
              <c:f>'0602-0605'!$Z$5:$Z$6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'0602-0605'!$Z$7:$Z$533</c:f>
            </c:numRef>
          </c:val>
          <c:shape val="box"/>
        </c:ser>
        <c:ser>
          <c:idx val="18"/>
          <c:order val="18"/>
          <c:tx>
            <c:strRef>
              <c:f>'0602-0605'!$AA$5:$AA$6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'0602-0605'!$AA$7:$AA$533</c:f>
            </c:numRef>
          </c:val>
          <c:shape val="box"/>
        </c:ser>
        <c:ser>
          <c:idx val="19"/>
          <c:order val="19"/>
          <c:tx>
            <c:strRef>
              <c:f>'0602-0605'!$AB$5:$AB$6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'0602-0605'!$AB$7:$AB$533</c:f>
            </c:numRef>
          </c:val>
          <c:shape val="box"/>
        </c:ser>
        <c:ser>
          <c:idx val="20"/>
          <c:order val="20"/>
          <c:tx>
            <c:strRef>
              <c:f>'0602-0605'!$AC$5:$AC$6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'0602-0605'!$AC$7:$AC$533</c:f>
            </c:numRef>
          </c:val>
          <c:shape val="box"/>
        </c:ser>
        <c:ser>
          <c:idx val="21"/>
          <c:order val="21"/>
          <c:tx>
            <c:strRef>
              <c:f>'0602-0605'!$AD$5:$AD$6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6622691292876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'0602-0605'!$AD$7:$AD$533</c:f>
              <c:numCache>
                <c:formatCode>#,##0.00</c:formatCode>
                <c:ptCount val="1"/>
                <c:pt idx="0">
                  <c:v>38139.64</c:v>
                </c:pt>
              </c:numCache>
            </c:numRef>
          </c:val>
        </c:ser>
        <c:ser>
          <c:idx val="22"/>
          <c:order val="22"/>
          <c:tx>
            <c:strRef>
              <c:f>'0602-0605'!$AE$5:$AE$6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3529411764705879E-2"/>
                  <c:y val="-6.332453825857518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'0602-0605'!$AE$7:$AE$533</c:f>
              <c:numCache>
                <c:formatCode>#,##0.00</c:formatCode>
                <c:ptCount val="1"/>
                <c:pt idx="0">
                  <c:v>35923.07</c:v>
                </c:pt>
              </c:numCache>
            </c:numRef>
          </c:val>
        </c:ser>
        <c:ser>
          <c:idx val="23"/>
          <c:order val="23"/>
          <c:tx>
            <c:strRef>
              <c:f>'0602-0605'!$AF$5:$AF$6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'0602-0605'!$AF$7:$AF$533</c:f>
            </c:numRef>
          </c:val>
          <c:shape val="box"/>
        </c:ser>
        <c:ser>
          <c:idx val="24"/>
          <c:order val="24"/>
          <c:tx>
            <c:strRef>
              <c:f>'0602-0605'!$AG$5:$AG$6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3529411764705879E-2"/>
                  <c:y val="-3.86983289357959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'0602-0605'!$AG$7:$AG$533</c:f>
              <c:numCache>
                <c:formatCode>General</c:formatCode>
                <c:ptCount val="1"/>
                <c:pt idx="0">
                  <c:v>32669.899999999969</c:v>
                </c:pt>
              </c:numCache>
            </c:numRef>
          </c:val>
        </c:ser>
        <c:ser>
          <c:idx val="25"/>
          <c:order val="25"/>
          <c:tx>
            <c:strRef>
              <c:f>'0602-0605'!$AH$5:$AH$6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9411764705882425E-2"/>
                  <c:y val="-4.2216358839050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'0602-0605'!$AH$7:$AH$533</c:f>
              <c:numCache>
                <c:formatCode>General</c:formatCode>
                <c:ptCount val="1"/>
                <c:pt idx="0">
                  <c:v>31856.799999999996</c:v>
                </c:pt>
              </c:numCache>
            </c:numRef>
          </c:val>
        </c:ser>
        <c:ser>
          <c:idx val="26"/>
          <c:order val="26"/>
          <c:tx>
            <c:strRef>
              <c:f>'0602-0605'!$AI$5:$AI$6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'0602-0605'!$AI$7:$AI$533</c:f>
            </c:numRef>
          </c:val>
          <c:shape val="box"/>
        </c:ser>
        <c:shape val="cylinder"/>
        <c:axId val="105842560"/>
        <c:axId val="105844096"/>
        <c:axId val="0"/>
      </c:bar3DChart>
      <c:catAx>
        <c:axId val="105842560"/>
        <c:scaling>
          <c:orientation val="minMax"/>
        </c:scaling>
        <c:delete val="1"/>
        <c:axPos val="b"/>
        <c:tickLblPos val="nextTo"/>
        <c:crossAx val="105844096"/>
        <c:crosses val="autoZero"/>
        <c:auto val="1"/>
        <c:lblAlgn val="ctr"/>
        <c:lblOffset val="100"/>
      </c:catAx>
      <c:valAx>
        <c:axId val="10584409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05842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'0701-0709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5746201966041112E-3"/>
                  <c:y val="-6.99708454810495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(2)'!$I$7:$I$565</c:f>
              <c:numCache>
                <c:formatCode>#,##0.00</c:formatCode>
                <c:ptCount val="1"/>
                <c:pt idx="0">
                  <c:v>803061.19</c:v>
                </c:pt>
              </c:numCache>
            </c:numRef>
          </c:val>
        </c:ser>
        <c:ser>
          <c:idx val="1"/>
          <c:order val="1"/>
          <c:tx>
            <c:strRef>
              <c:f>'0701-0709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(2)'!$J$7:$J$565</c:f>
            </c:numRef>
          </c:val>
          <c:shape val="box"/>
        </c:ser>
        <c:ser>
          <c:idx val="2"/>
          <c:order val="2"/>
          <c:tx>
            <c:strRef>
              <c:f>'0701-0709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(2)'!$K$7:$K$565</c:f>
            </c:numRef>
          </c:val>
          <c:shape val="box"/>
        </c:ser>
        <c:ser>
          <c:idx val="3"/>
          <c:order val="3"/>
          <c:tx>
            <c:strRef>
              <c:f>'0701-0709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(2)'!$L$7:$L$565</c:f>
            </c:numRef>
          </c:val>
          <c:shape val="box"/>
        </c:ser>
        <c:ser>
          <c:idx val="4"/>
          <c:order val="4"/>
          <c:tx>
            <c:strRef>
              <c:f>'0701-0709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(2)'!$M$7:$M$565</c:f>
            </c:numRef>
          </c:val>
          <c:shape val="box"/>
        </c:ser>
        <c:ser>
          <c:idx val="5"/>
          <c:order val="5"/>
          <c:tx>
            <c:strRef>
              <c:f>'0701-0709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(2)'!$N$7:$N$565</c:f>
            </c:numRef>
          </c:val>
          <c:shape val="box"/>
        </c:ser>
        <c:ser>
          <c:idx val="6"/>
          <c:order val="6"/>
          <c:tx>
            <c:strRef>
              <c:f>'0701-0709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(2)'!$O$7:$O$565</c:f>
            </c:numRef>
          </c:val>
          <c:shape val="box"/>
        </c:ser>
        <c:ser>
          <c:idx val="7"/>
          <c:order val="7"/>
          <c:tx>
            <c:strRef>
              <c:f>'0701-0709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(2)'!$P$7:$P$565</c:f>
            </c:numRef>
          </c:val>
          <c:shape val="box"/>
        </c:ser>
        <c:ser>
          <c:idx val="8"/>
          <c:order val="8"/>
          <c:tx>
            <c:strRef>
              <c:f>'0701-0709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(2)'!$Q$7:$Q$565</c:f>
            </c:numRef>
          </c:val>
          <c:shape val="box"/>
        </c:ser>
        <c:ser>
          <c:idx val="9"/>
          <c:order val="9"/>
          <c:tx>
            <c:strRef>
              <c:f>'0701-0709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(2)'!$R$7:$R$565</c:f>
            </c:numRef>
          </c:val>
          <c:shape val="box"/>
        </c:ser>
        <c:ser>
          <c:idx val="10"/>
          <c:order val="10"/>
          <c:tx>
            <c:strRef>
              <c:f>'0701-0709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(2)'!$S$7:$S$565</c:f>
            </c:numRef>
          </c:val>
          <c:shape val="box"/>
        </c:ser>
        <c:ser>
          <c:idx val="11"/>
          <c:order val="11"/>
          <c:tx>
            <c:strRef>
              <c:f>'0701-0709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(2)'!$T$7:$T$565</c:f>
            </c:numRef>
          </c:val>
          <c:shape val="box"/>
        </c:ser>
        <c:ser>
          <c:idx val="12"/>
          <c:order val="12"/>
          <c:tx>
            <c:strRef>
              <c:f>'0701-0709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(2)'!$U$7:$U$565</c:f>
            </c:numRef>
          </c:val>
          <c:shape val="box"/>
        </c:ser>
        <c:ser>
          <c:idx val="13"/>
          <c:order val="13"/>
          <c:tx>
            <c:strRef>
              <c:f>'0701-0709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(2)'!$V$7:$V$565</c:f>
            </c:numRef>
          </c:val>
          <c:shape val="box"/>
        </c:ser>
        <c:ser>
          <c:idx val="14"/>
          <c:order val="14"/>
          <c:tx>
            <c:strRef>
              <c:f>'0701-0709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3619302949061724E-3"/>
                  <c:y val="-4.275996112730813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(2)'!$W$7:$W$565</c:f>
              <c:numCache>
                <c:formatCode>#,##0.00</c:formatCode>
                <c:ptCount val="1"/>
                <c:pt idx="0">
                  <c:v>754966.58</c:v>
                </c:pt>
              </c:numCache>
            </c:numRef>
          </c:val>
        </c:ser>
        <c:ser>
          <c:idx val="15"/>
          <c:order val="15"/>
          <c:tx>
            <c:strRef>
              <c:f>'0701-0709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(2)'!$X$7:$X$565</c:f>
            </c:numRef>
          </c:val>
          <c:shape val="box"/>
        </c:ser>
        <c:ser>
          <c:idx val="16"/>
          <c:order val="16"/>
          <c:tx>
            <c:strRef>
              <c:f>'0701-0709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'0701-0709 (2)'!$Y$7:$Y$565</c:f>
            </c:numRef>
          </c:val>
          <c:shape val="box"/>
        </c:ser>
        <c:ser>
          <c:idx val="17"/>
          <c:order val="17"/>
          <c:tx>
            <c:strRef>
              <c:f>'0701-0709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(2)'!$Z$7:$Z$565</c:f>
            </c:numRef>
          </c:val>
          <c:shape val="box"/>
        </c:ser>
        <c:ser>
          <c:idx val="18"/>
          <c:order val="18"/>
          <c:tx>
            <c:strRef>
              <c:f>'0701-0709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(2)'!$AA$7:$AA$565</c:f>
            </c:numRef>
          </c:val>
          <c:shape val="box"/>
        </c:ser>
        <c:ser>
          <c:idx val="19"/>
          <c:order val="19"/>
          <c:tx>
            <c:strRef>
              <c:f>'0701-0709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(2)'!$AB$7:$AB$565</c:f>
            </c:numRef>
          </c:val>
          <c:shape val="box"/>
        </c:ser>
        <c:ser>
          <c:idx val="20"/>
          <c:order val="20"/>
          <c:tx>
            <c:strRef>
              <c:f>'0701-0709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'0701-0709 (2)'!$AC$7:$AC$565</c:f>
            </c:numRef>
          </c:val>
          <c:shape val="box"/>
        </c:ser>
        <c:ser>
          <c:idx val="21"/>
          <c:order val="21"/>
          <c:tx>
            <c:strRef>
              <c:f>'0701-0709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32944606413997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(2)'!$AD$7:$AD$565</c:f>
              <c:numCache>
                <c:formatCode>#,##0.00</c:formatCode>
                <c:ptCount val="1"/>
                <c:pt idx="0">
                  <c:v>958736.49</c:v>
                </c:pt>
              </c:numCache>
            </c:numRef>
          </c:val>
        </c:ser>
        <c:ser>
          <c:idx val="22"/>
          <c:order val="22"/>
          <c:tx>
            <c:strRef>
              <c:f>'0701-0709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3619302949061724E-3"/>
                  <c:y val="-0.101068999028182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(2)'!$AE$7:$AE$565</c:f>
              <c:numCache>
                <c:formatCode>#,##0.00</c:formatCode>
                <c:ptCount val="1"/>
                <c:pt idx="0">
                  <c:v>852826.38</c:v>
                </c:pt>
              </c:numCache>
            </c:numRef>
          </c:val>
        </c:ser>
        <c:ser>
          <c:idx val="23"/>
          <c:order val="23"/>
          <c:tx>
            <c:strRef>
              <c:f>'0701-0709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'0701-0709 (2)'!$AF$7:$AF$565</c:f>
            </c:numRef>
          </c:val>
          <c:shape val="box"/>
        </c:ser>
        <c:ser>
          <c:idx val="24"/>
          <c:order val="24"/>
          <c:tx>
            <c:strRef>
              <c:f>'0701-0709 (2)'!$AG$5:$AG$6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3619302949061724E-3"/>
                  <c:y val="-4.664723032069970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(2)'!$AG$7:$AG$565</c:f>
              <c:numCache>
                <c:formatCode>General</c:formatCode>
                <c:ptCount val="1"/>
                <c:pt idx="0">
                  <c:v>1053579.8</c:v>
                </c:pt>
              </c:numCache>
            </c:numRef>
          </c:val>
        </c:ser>
        <c:ser>
          <c:idx val="25"/>
          <c:order val="25"/>
          <c:tx>
            <c:strRef>
              <c:f>'0701-0709 (2)'!$AH$5:$AH$6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1447721179624731E-2"/>
                  <c:y val="-4.664723032069970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(2)'!$AH$7:$AH$565</c:f>
              <c:numCache>
                <c:formatCode>0.0</c:formatCode>
                <c:ptCount val="1"/>
                <c:pt idx="0">
                  <c:v>883683.7</c:v>
                </c:pt>
              </c:numCache>
            </c:numRef>
          </c:val>
        </c:ser>
        <c:ser>
          <c:idx val="26"/>
          <c:order val="26"/>
          <c:tx>
            <c:strRef>
              <c:f>'0701-0709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'0701-0709 (2)'!$AI$7:$AI$565</c:f>
            </c:numRef>
          </c:val>
          <c:shape val="box"/>
        </c:ser>
        <c:shape val="cylinder"/>
        <c:axId val="106085376"/>
        <c:axId val="106103552"/>
        <c:axId val="0"/>
      </c:bar3DChart>
      <c:catAx>
        <c:axId val="106085376"/>
        <c:scaling>
          <c:orientation val="minMax"/>
        </c:scaling>
        <c:delete val="1"/>
        <c:axPos val="b"/>
        <c:tickLblPos val="nextTo"/>
        <c:crossAx val="106103552"/>
        <c:crosses val="autoZero"/>
        <c:auto val="1"/>
        <c:lblAlgn val="ctr"/>
        <c:lblOffset val="100"/>
      </c:catAx>
      <c:valAx>
        <c:axId val="10610355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06085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(2014)'!$G$566:$G$854</c:f>
            </c:numRef>
          </c:val>
        </c:ser>
        <c:ser>
          <c:idx val="1"/>
          <c:order val="1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(2014)'!$H$566:$H$854</c:f>
            </c:numRef>
          </c:val>
        </c:ser>
        <c:ser>
          <c:idx val="2"/>
          <c:order val="2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(2014)'!$I$566:$I$854</c:f>
            </c:numRef>
          </c:val>
        </c:ser>
        <c:ser>
          <c:idx val="3"/>
          <c:order val="3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(2014)'!$J$566:$J$854</c:f>
            </c:numRef>
          </c:val>
        </c:ser>
        <c:ser>
          <c:idx val="4"/>
          <c:order val="4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(2014)'!$K$566:$K$854</c:f>
            </c:numRef>
          </c:val>
        </c:ser>
        <c:ser>
          <c:idx val="5"/>
          <c:order val="5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(2014)'!$L$566:$L$854</c:f>
            </c:numRef>
          </c:val>
        </c:ser>
        <c:ser>
          <c:idx val="6"/>
          <c:order val="6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(2014)'!$M$566:$M$854</c:f>
            </c:numRef>
          </c:val>
        </c:ser>
        <c:ser>
          <c:idx val="7"/>
          <c:order val="7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(2014)'!$N$566:$N$854</c:f>
            </c:numRef>
          </c:val>
        </c:ser>
        <c:ser>
          <c:idx val="8"/>
          <c:order val="8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(2014)'!$O$566:$O$854</c:f>
            </c:numRef>
          </c:val>
        </c:ser>
        <c:ser>
          <c:idx val="9"/>
          <c:order val="9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(2014)'!$P$566:$P$854</c:f>
            </c:numRef>
          </c:val>
        </c:ser>
        <c:ser>
          <c:idx val="10"/>
          <c:order val="10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(2014)'!$Q$566:$Q$854</c:f>
            </c:numRef>
          </c:val>
        </c:ser>
        <c:ser>
          <c:idx val="11"/>
          <c:order val="11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(2014)'!$R$566:$R$854</c:f>
            </c:numRef>
          </c:val>
        </c:ser>
        <c:ser>
          <c:idx val="12"/>
          <c:order val="12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(2014)'!$S$566:$S$854</c:f>
            </c:numRef>
          </c:val>
        </c:ser>
        <c:ser>
          <c:idx val="13"/>
          <c:order val="13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(2014)'!$T$566:$T$854</c:f>
            </c:numRef>
          </c:val>
        </c:ser>
        <c:ser>
          <c:idx val="14"/>
          <c:order val="14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(2014)'!$U$566:$U$854</c:f>
            </c:numRef>
          </c:val>
        </c:ser>
        <c:ser>
          <c:idx val="15"/>
          <c:order val="15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(2014)'!$V$566:$V$854</c:f>
            </c:numRef>
          </c:val>
        </c:ser>
        <c:ser>
          <c:idx val="16"/>
          <c:order val="16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(2014)'!$W$566:$W$854</c:f>
            </c:numRef>
          </c:val>
        </c:ser>
        <c:ser>
          <c:idx val="17"/>
          <c:order val="17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(2014)'!$X$566:$X$854</c:f>
            </c:numRef>
          </c:val>
        </c:ser>
        <c:ser>
          <c:idx val="18"/>
          <c:order val="18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(2014)'!$Y$566:$Y$854</c:f>
            </c:numRef>
          </c:val>
        </c:ser>
        <c:ser>
          <c:idx val="19"/>
          <c:order val="19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(2014)'!$Z$566:$Z$854</c:f>
            </c:numRef>
          </c:val>
        </c:ser>
        <c:ser>
          <c:idx val="20"/>
          <c:order val="20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(2014)'!$AA$566:$AA$854</c:f>
            </c:numRef>
          </c:val>
        </c:ser>
        <c:ser>
          <c:idx val="21"/>
          <c:order val="21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(2014)'!$AB$566:$AB$854</c:f>
            </c:numRef>
          </c:val>
        </c:ser>
        <c:ser>
          <c:idx val="22"/>
          <c:order val="22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(2014)'!$AC$566:$AC$854</c:f>
            </c:numRef>
          </c:val>
        </c:ser>
        <c:ser>
          <c:idx val="23"/>
          <c:order val="23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(2014)'!$AD$566:$AD$854</c:f>
            </c:numRef>
          </c:val>
        </c:ser>
        <c:ser>
          <c:idx val="24"/>
          <c:order val="24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(2014)'!$AE$566:$AE$854</c:f>
            </c:numRef>
          </c:val>
        </c:ser>
        <c:ser>
          <c:idx val="25"/>
          <c:order val="25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(2014)'!$AF$566:$AF$854</c:f>
            </c:numRef>
          </c:val>
        </c:ser>
        <c:ser>
          <c:idx val="26"/>
          <c:order val="26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(2014)'!$AG$566:$AG$854</c:f>
            </c:numRef>
          </c:val>
        </c:ser>
        <c:ser>
          <c:idx val="27"/>
          <c:order val="27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(2014)'!$AH$566:$AH$854</c:f>
            </c:numRef>
          </c:val>
        </c:ser>
        <c:ser>
          <c:idx val="28"/>
          <c:order val="28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(2014)'!$AI$566:$AI$854</c:f>
            </c:numRef>
          </c:val>
        </c:ser>
        <c:ser>
          <c:idx val="29"/>
          <c:order val="29"/>
          <c:dLbls>
            <c:dLbl>
              <c:idx val="0"/>
              <c:layout>
                <c:manualLayout>
                  <c:x val="-3.9876076238133801E-2"/>
                  <c:y val="-0.1009473521692141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0294689257034661E-2"/>
                  <c:y val="6.532037716599638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5.1428052357959525E-2"/>
                  <c:y val="3.5135591730035675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4.3963009296735113E-2"/>
                  <c:y val="-7.686892079666512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(2014)'!$AJ$566:$AJ$854</c:f>
              <c:numCache>
                <c:formatCode>0.00</c:formatCode>
                <c:ptCount val="4"/>
                <c:pt idx="0">
                  <c:v>34.707724041984712</c:v>
                </c:pt>
                <c:pt idx="1">
                  <c:v>58.312165314354012</c:v>
                </c:pt>
                <c:pt idx="2">
                  <c:v>2.6972829757977888</c:v>
                </c:pt>
                <c:pt idx="3">
                  <c:v>4.2828276678635095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'0801-0804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2362459546925572E-3"/>
                  <c:y val="-6.9855716019893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(2)'!$I$7:$I$905</c:f>
              <c:numCache>
                <c:formatCode>#,##0.00</c:formatCode>
                <c:ptCount val="1"/>
                <c:pt idx="0">
                  <c:v>67816.34</c:v>
                </c:pt>
              </c:numCache>
            </c:numRef>
          </c:val>
        </c:ser>
        <c:ser>
          <c:idx val="1"/>
          <c:order val="1"/>
          <c:tx>
            <c:strRef>
              <c:f>'0801-0804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(2)'!$J$7:$J$905</c:f>
            </c:numRef>
          </c:val>
          <c:shape val="box"/>
        </c:ser>
        <c:ser>
          <c:idx val="2"/>
          <c:order val="2"/>
          <c:tx>
            <c:strRef>
              <c:f>'0801-0804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(2)'!$K$7:$K$905</c:f>
            </c:numRef>
          </c:val>
          <c:shape val="box"/>
        </c:ser>
        <c:ser>
          <c:idx val="3"/>
          <c:order val="3"/>
          <c:tx>
            <c:strRef>
              <c:f>'0801-0804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(2)'!$L$7:$L$905</c:f>
            </c:numRef>
          </c:val>
          <c:shape val="box"/>
        </c:ser>
        <c:ser>
          <c:idx val="4"/>
          <c:order val="4"/>
          <c:tx>
            <c:strRef>
              <c:f>'0801-0804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(2)'!$M$7:$M$905</c:f>
            </c:numRef>
          </c:val>
          <c:shape val="box"/>
        </c:ser>
        <c:ser>
          <c:idx val="5"/>
          <c:order val="5"/>
          <c:tx>
            <c:strRef>
              <c:f>'0801-0804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(2)'!$N$7:$N$905</c:f>
            </c:numRef>
          </c:val>
          <c:shape val="box"/>
        </c:ser>
        <c:ser>
          <c:idx val="6"/>
          <c:order val="6"/>
          <c:tx>
            <c:strRef>
              <c:f>'0801-0804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(2)'!$O$7:$O$905</c:f>
            </c:numRef>
          </c:val>
          <c:shape val="box"/>
        </c:ser>
        <c:ser>
          <c:idx val="7"/>
          <c:order val="7"/>
          <c:tx>
            <c:strRef>
              <c:f>'0801-0804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(2)'!$P$7:$P$905</c:f>
            </c:numRef>
          </c:val>
          <c:shape val="box"/>
        </c:ser>
        <c:ser>
          <c:idx val="8"/>
          <c:order val="8"/>
          <c:tx>
            <c:strRef>
              <c:f>'0801-0804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(2)'!$Q$7:$Q$905</c:f>
            </c:numRef>
          </c:val>
          <c:shape val="box"/>
        </c:ser>
        <c:ser>
          <c:idx val="9"/>
          <c:order val="9"/>
          <c:tx>
            <c:strRef>
              <c:f>'0801-0804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(2)'!$R$7:$R$905</c:f>
            </c:numRef>
          </c:val>
          <c:shape val="box"/>
        </c:ser>
        <c:ser>
          <c:idx val="10"/>
          <c:order val="10"/>
          <c:tx>
            <c:strRef>
              <c:f>'0801-0804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(2)'!$S$7:$S$905</c:f>
            </c:numRef>
          </c:val>
          <c:shape val="box"/>
        </c:ser>
        <c:ser>
          <c:idx val="11"/>
          <c:order val="11"/>
          <c:tx>
            <c:strRef>
              <c:f>'0801-0804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(2)'!$T$7:$T$905</c:f>
            </c:numRef>
          </c:val>
          <c:shape val="box"/>
        </c:ser>
        <c:ser>
          <c:idx val="12"/>
          <c:order val="12"/>
          <c:tx>
            <c:strRef>
              <c:f>'0801-0804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(2)'!$U$7:$U$905</c:f>
            </c:numRef>
          </c:val>
          <c:shape val="box"/>
        </c:ser>
        <c:ser>
          <c:idx val="13"/>
          <c:order val="13"/>
          <c:tx>
            <c:strRef>
              <c:f>'0801-0804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(2)'!$V$7:$V$905</c:f>
            </c:numRef>
          </c:val>
          <c:shape val="box"/>
        </c:ser>
        <c:ser>
          <c:idx val="14"/>
          <c:order val="14"/>
          <c:tx>
            <c:strRef>
              <c:f>'0801-0804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4.8543689320388423E-3"/>
                  <c:y val="-4.2520870620804653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'0801-0804 (2)'!$W$7:$W$905</c:f>
              <c:numCache>
                <c:formatCode>#,##0.00</c:formatCode>
                <c:ptCount val="1"/>
                <c:pt idx="0">
                  <c:v>67807.47</c:v>
                </c:pt>
              </c:numCache>
            </c:numRef>
          </c:val>
        </c:ser>
        <c:ser>
          <c:idx val="15"/>
          <c:order val="15"/>
          <c:tx>
            <c:strRef>
              <c:f>'0801-0804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(2)'!$X$7:$X$905</c:f>
            </c:numRef>
          </c:val>
          <c:shape val="box"/>
        </c:ser>
        <c:ser>
          <c:idx val="16"/>
          <c:order val="16"/>
          <c:tx>
            <c:strRef>
              <c:f>'0801-0804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'0801-0804 (2)'!$Y$7:$Y$905</c:f>
            </c:numRef>
          </c:val>
          <c:shape val="box"/>
        </c:ser>
        <c:ser>
          <c:idx val="17"/>
          <c:order val="17"/>
          <c:tx>
            <c:strRef>
              <c:f>'0801-0804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(2)'!$Z$7:$Z$905</c:f>
            </c:numRef>
          </c:val>
          <c:shape val="box"/>
        </c:ser>
        <c:ser>
          <c:idx val="18"/>
          <c:order val="18"/>
          <c:tx>
            <c:strRef>
              <c:f>'0801-0804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(2)'!$AA$7:$AA$905</c:f>
            </c:numRef>
          </c:val>
          <c:shape val="box"/>
        </c:ser>
        <c:ser>
          <c:idx val="19"/>
          <c:order val="19"/>
          <c:tx>
            <c:strRef>
              <c:f>'0801-0804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(2)'!$AB$7:$AB$905</c:f>
            </c:numRef>
          </c:val>
          <c:shape val="box"/>
        </c:ser>
        <c:ser>
          <c:idx val="20"/>
          <c:order val="20"/>
          <c:tx>
            <c:strRef>
              <c:f>'0801-0804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'0801-0804 (2)'!$AC$7:$AC$905</c:f>
            </c:numRef>
          </c:val>
          <c:shape val="box"/>
        </c:ser>
        <c:ser>
          <c:idx val="21"/>
          <c:order val="21"/>
          <c:tx>
            <c:strRef>
              <c:f>'0801-0804 (2)'!$AD$5:$AD$6</c:f>
              <c:strCache>
                <c:ptCount val="1"/>
                <c:pt idx="0">
                  <c:v>2013 год План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7.59301261085798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'0801-0804 (2)'!$AD$7:$AD$905</c:f>
              <c:numCache>
                <c:formatCode>#,##0.00</c:formatCode>
                <c:ptCount val="1"/>
                <c:pt idx="0">
                  <c:v>79374.959999999992</c:v>
                </c:pt>
              </c:numCache>
            </c:numRef>
          </c:val>
        </c:ser>
        <c:ser>
          <c:idx val="22"/>
          <c:order val="22"/>
          <c:tx>
            <c:strRef>
              <c:f>'0801-0804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8543689320388423E-3"/>
                  <c:y val="-8.2004536197266442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'0801-0804 (2)'!$AE$7:$AE$905</c:f>
              <c:numCache>
                <c:formatCode>#,##0.00</c:formatCode>
                <c:ptCount val="1"/>
                <c:pt idx="0">
                  <c:v>79212.58</c:v>
                </c:pt>
              </c:numCache>
            </c:numRef>
          </c:val>
        </c:ser>
        <c:ser>
          <c:idx val="23"/>
          <c:order val="23"/>
          <c:tx>
            <c:strRef>
              <c:f>'0801-0804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'0801-0804 (2)'!$AF$7:$AF$905</c:f>
            </c:numRef>
          </c:val>
          <c:shape val="box"/>
        </c:ser>
        <c:ser>
          <c:idx val="24"/>
          <c:order val="24"/>
          <c:tx>
            <c:strRef>
              <c:f>'0801-0804 (2)'!$AG$5:$AG$6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8543689320388423E-3"/>
                  <c:y val="-5.4669690798177482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'0801-0804 (2)'!$AG$7:$AG$905</c:f>
              <c:numCache>
                <c:formatCode>0.0</c:formatCode>
                <c:ptCount val="1"/>
                <c:pt idx="0">
                  <c:v>103075.35</c:v>
                </c:pt>
              </c:numCache>
            </c:numRef>
          </c:val>
        </c:ser>
        <c:ser>
          <c:idx val="25"/>
          <c:order val="25"/>
          <c:tx>
            <c:strRef>
              <c:f>'0801-0804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1.2944983818770227E-2"/>
                  <c:y val="-5.7706895842520853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'0801-0804 (2)'!$AH$7:$AH$905</c:f>
              <c:numCache>
                <c:formatCode>General</c:formatCode>
                <c:ptCount val="1"/>
                <c:pt idx="0">
                  <c:v>103058.8</c:v>
                </c:pt>
              </c:numCache>
            </c:numRef>
          </c:val>
        </c:ser>
        <c:ser>
          <c:idx val="26"/>
          <c:order val="26"/>
          <c:tx>
            <c:strRef>
              <c:f>'0801-0804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'0801-0804 (2)'!$AI$7:$AI$905</c:f>
            </c:numRef>
          </c:val>
          <c:shape val="box"/>
        </c:ser>
        <c:shape val="cylinder"/>
        <c:axId val="106532224"/>
        <c:axId val="106538112"/>
        <c:axId val="0"/>
      </c:bar3DChart>
      <c:catAx>
        <c:axId val="106532224"/>
        <c:scaling>
          <c:orientation val="minMax"/>
        </c:scaling>
        <c:delete val="1"/>
        <c:axPos val="b"/>
        <c:tickLblPos val="nextTo"/>
        <c:crossAx val="106538112"/>
        <c:crosses val="autoZero"/>
        <c:auto val="1"/>
        <c:lblAlgn val="ctr"/>
        <c:lblOffset val="100"/>
      </c:catAx>
      <c:valAx>
        <c:axId val="10653811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0653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'0800-2014'!$G$906:$G$992</c:f>
            </c:numRef>
          </c:val>
        </c:ser>
        <c:ser>
          <c:idx val="1"/>
          <c:order val="1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'0800-2014'!$H$906:$H$992</c:f>
            </c:numRef>
          </c:val>
        </c:ser>
        <c:ser>
          <c:idx val="2"/>
          <c:order val="2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'0800-2014'!$I$906:$I$992</c:f>
            </c:numRef>
          </c:val>
        </c:ser>
        <c:ser>
          <c:idx val="3"/>
          <c:order val="3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'0800-2014'!$J$906:$J$992</c:f>
            </c:numRef>
          </c:val>
        </c:ser>
        <c:ser>
          <c:idx val="4"/>
          <c:order val="4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'0800-2014'!$K$906:$K$992</c:f>
            </c:numRef>
          </c:val>
        </c:ser>
        <c:ser>
          <c:idx val="5"/>
          <c:order val="5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'0800-2014'!$L$906:$L$992</c:f>
            </c:numRef>
          </c:val>
        </c:ser>
        <c:ser>
          <c:idx val="6"/>
          <c:order val="6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'0800-2014'!$M$906:$M$992</c:f>
            </c:numRef>
          </c:val>
        </c:ser>
        <c:ser>
          <c:idx val="7"/>
          <c:order val="7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'0800-2014'!$N$906:$N$992</c:f>
            </c:numRef>
          </c:val>
        </c:ser>
        <c:ser>
          <c:idx val="8"/>
          <c:order val="8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'0800-2014'!$O$906:$O$992</c:f>
            </c:numRef>
          </c:val>
        </c:ser>
        <c:ser>
          <c:idx val="9"/>
          <c:order val="9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'0800-2014'!$P$906:$P$992</c:f>
            </c:numRef>
          </c:val>
        </c:ser>
        <c:ser>
          <c:idx val="10"/>
          <c:order val="10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'0800-2014'!$Q$906:$Q$992</c:f>
            </c:numRef>
          </c:val>
        </c:ser>
        <c:ser>
          <c:idx val="11"/>
          <c:order val="11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'0800-2014'!$R$906:$R$992</c:f>
            </c:numRef>
          </c:val>
        </c:ser>
        <c:ser>
          <c:idx val="12"/>
          <c:order val="12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'0800-2014'!$S$906:$S$992</c:f>
            </c:numRef>
          </c:val>
        </c:ser>
        <c:ser>
          <c:idx val="13"/>
          <c:order val="13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'0800-2014'!$T$906:$T$992</c:f>
            </c:numRef>
          </c:val>
        </c:ser>
        <c:ser>
          <c:idx val="14"/>
          <c:order val="14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'0800-2014'!$U$906:$U$992</c:f>
            </c:numRef>
          </c:val>
        </c:ser>
        <c:ser>
          <c:idx val="15"/>
          <c:order val="15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'0800-2014'!$V$906:$V$992</c:f>
            </c:numRef>
          </c:val>
        </c:ser>
        <c:ser>
          <c:idx val="16"/>
          <c:order val="16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'0800-2014'!$W$906:$W$992</c:f>
            </c:numRef>
          </c:val>
        </c:ser>
        <c:ser>
          <c:idx val="17"/>
          <c:order val="17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'0800-2014'!$X$906:$X$992</c:f>
            </c:numRef>
          </c:val>
        </c:ser>
        <c:ser>
          <c:idx val="18"/>
          <c:order val="18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'0800-2014'!$Y$906:$Y$992</c:f>
            </c:numRef>
          </c:val>
        </c:ser>
        <c:ser>
          <c:idx val="19"/>
          <c:order val="19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'0800-2014'!$Z$906:$Z$992</c:f>
            </c:numRef>
          </c:val>
        </c:ser>
        <c:ser>
          <c:idx val="20"/>
          <c:order val="20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'0800-2014'!$AA$906:$AA$992</c:f>
            </c:numRef>
          </c:val>
        </c:ser>
        <c:ser>
          <c:idx val="21"/>
          <c:order val="21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'0800-2014'!$AB$906:$AB$992</c:f>
            </c:numRef>
          </c:val>
        </c:ser>
        <c:ser>
          <c:idx val="22"/>
          <c:order val="22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'0800-2014'!$AC$906:$AC$992</c:f>
            </c:numRef>
          </c:val>
        </c:ser>
        <c:ser>
          <c:idx val="23"/>
          <c:order val="23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'0800-2014'!$AD$906:$AD$992</c:f>
            </c:numRef>
          </c:val>
        </c:ser>
        <c:ser>
          <c:idx val="24"/>
          <c:order val="24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'0800-2014'!$AE$906:$AE$992</c:f>
            </c:numRef>
          </c:val>
        </c:ser>
        <c:ser>
          <c:idx val="25"/>
          <c:order val="25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'0800-2014'!$AF$906:$AF$992</c:f>
            </c:numRef>
          </c:val>
        </c:ser>
        <c:ser>
          <c:idx val="26"/>
          <c:order val="26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'0800-2014'!$AG$906:$AG$992</c:f>
            </c:numRef>
          </c:val>
        </c:ser>
        <c:ser>
          <c:idx val="27"/>
          <c:order val="27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'0800-2014'!$AH$906:$AH$992</c:f>
            </c:numRef>
          </c:val>
        </c:ser>
        <c:ser>
          <c:idx val="28"/>
          <c:order val="28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'0800-2014'!$AI$906:$AI$992</c:f>
            </c:numRef>
          </c:val>
        </c:ser>
        <c:ser>
          <c:idx val="29"/>
          <c:order val="29"/>
          <c:spPr>
            <a:ln>
              <a:solidFill>
                <a:srgbClr val="00B0F0"/>
              </a:solidFill>
            </a:ln>
          </c:spPr>
          <c:dLbls>
            <c:dLbl>
              <c:idx val="0"/>
              <c:layout>
                <c:manualLayout>
                  <c:x val="0.10784603575496465"/>
                  <c:y val="-1.475111810483605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4.0675856012231608E-2"/>
                  <c:y val="0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'0800-2014'!$AJ$906:$AJ$992</c:f>
              <c:numCache>
                <c:formatCode>0.00</c:formatCode>
                <c:ptCount val="2"/>
                <c:pt idx="0">
                  <c:v>94.459667684855717</c:v>
                </c:pt>
                <c:pt idx="1">
                  <c:v>5.5403323151443722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'Исп. 2012-2014 (диаграммы)'!$E$19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5441836677558588E-2"/>
                  <c:y val="-2.0557169555158971E-2"/>
                </c:manualLayout>
              </c:layout>
              <c:showVal val="1"/>
            </c:dLbl>
            <c:dLbl>
              <c:idx val="1"/>
              <c:layout>
                <c:manualLayout>
                  <c:x val="-7.9365773717869313E-3"/>
                  <c:y val="-2.9177673847846055E-2"/>
                </c:manualLayout>
              </c:layout>
              <c:showVal val="1"/>
            </c:dLbl>
            <c:dLbl>
              <c:idx val="2"/>
              <c:layout>
                <c:manualLayout>
                  <c:x val="1.5167622873780659E-2"/>
                  <c:y val="-3.76216190678953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(диаграммы)'!$D$20:$D$22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(диаграммы)'!$E$20:$E$22</c:f>
              <c:numCache>
                <c:formatCode>General</c:formatCode>
                <c:ptCount val="3"/>
                <c:pt idx="0">
                  <c:v>1322875</c:v>
                </c:pt>
                <c:pt idx="1">
                  <c:v>1668837</c:v>
                </c:pt>
                <c:pt idx="2">
                  <c:v>1826856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(диаграммы)'!$F$19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655280502973608E-2"/>
                  <c:y val="-3.6118292761592861E-2"/>
                </c:manualLayout>
              </c:layout>
              <c:showVal val="1"/>
            </c:dLbl>
            <c:dLbl>
              <c:idx val="1"/>
              <c:layout>
                <c:manualLayout>
                  <c:x val="2.5279413117468549E-2"/>
                  <c:y val="-3.2360582687338109E-2"/>
                </c:manualLayout>
              </c:layout>
              <c:showVal val="1"/>
            </c:dLbl>
            <c:dLbl>
              <c:idx val="2"/>
              <c:layout>
                <c:manualLayout>
                  <c:x val="2.9904177648550412E-2"/>
                  <c:y val="-5.450920666224309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(диаграммы)'!$D$20:$D$22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(диаграммы)'!$F$20:$F$22</c:f>
              <c:numCache>
                <c:formatCode>General</c:formatCode>
                <c:ptCount val="3"/>
                <c:pt idx="0">
                  <c:v>1268174</c:v>
                </c:pt>
                <c:pt idx="1">
                  <c:v>1525799</c:v>
                </c:pt>
                <c:pt idx="2">
                  <c:v>1593822</c:v>
                </c:pt>
              </c:numCache>
            </c:numRef>
          </c:val>
        </c:ser>
        <c:shape val="cylinder"/>
        <c:axId val="86181760"/>
        <c:axId val="86183296"/>
        <c:axId val="0"/>
      </c:bar3DChart>
      <c:catAx>
        <c:axId val="8618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86183296"/>
        <c:crosses val="autoZero"/>
        <c:auto val="1"/>
        <c:lblAlgn val="ctr"/>
        <c:lblOffset val="100"/>
      </c:catAx>
      <c:valAx>
        <c:axId val="86183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86181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'1000'!$I$5:$I$6</c:f>
              <c:strCache>
                <c:ptCount val="1"/>
                <c:pt idx="0">
                  <c:v>2012 год План</c:v>
                </c:pt>
              </c:strCache>
            </c:strRef>
          </c:tx>
          <c:dLbls>
            <c:dLbl>
              <c:idx val="0"/>
              <c:layout>
                <c:manualLayout>
                  <c:x val="4.578389233743479E-3"/>
                  <c:y val="-6.62304732638036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'1000'!$I$7:$I$1024</c:f>
              <c:numCache>
                <c:formatCode>#,##0.00</c:formatCode>
                <c:ptCount val="1"/>
                <c:pt idx="0">
                  <c:v>208078.25</c:v>
                </c:pt>
              </c:numCache>
            </c:numRef>
          </c:val>
        </c:ser>
        <c:ser>
          <c:idx val="1"/>
          <c:order val="1"/>
          <c:tx>
            <c:strRef>
              <c:f>'1000'!$J$5:$J$6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'1000'!$J$7:$J$1024</c:f>
            </c:numRef>
          </c:val>
          <c:shape val="box"/>
        </c:ser>
        <c:ser>
          <c:idx val="2"/>
          <c:order val="2"/>
          <c:tx>
            <c:strRef>
              <c:f>'1000'!$K$5:$K$6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'1000'!$K$7:$K$1024</c:f>
            </c:numRef>
          </c:val>
          <c:shape val="box"/>
        </c:ser>
        <c:ser>
          <c:idx val="3"/>
          <c:order val="3"/>
          <c:tx>
            <c:strRef>
              <c:f>'1000'!$L$5:$L$6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'1000'!$L$7:$L$1024</c:f>
            </c:numRef>
          </c:val>
          <c:shape val="box"/>
        </c:ser>
        <c:ser>
          <c:idx val="4"/>
          <c:order val="4"/>
          <c:tx>
            <c:strRef>
              <c:f>'1000'!$M$5:$M$6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'1000'!$M$7:$M$1024</c:f>
            </c:numRef>
          </c:val>
          <c:shape val="box"/>
        </c:ser>
        <c:ser>
          <c:idx val="5"/>
          <c:order val="5"/>
          <c:tx>
            <c:strRef>
              <c:f>'1000'!$N$5:$N$6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'1000'!$N$7:$N$1024</c:f>
            </c:numRef>
          </c:val>
          <c:shape val="box"/>
        </c:ser>
        <c:ser>
          <c:idx val="6"/>
          <c:order val="6"/>
          <c:tx>
            <c:strRef>
              <c:f>'1000'!$O$5:$O$6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'1000'!$O$7:$O$1024</c:f>
            </c:numRef>
          </c:val>
          <c:shape val="box"/>
        </c:ser>
        <c:ser>
          <c:idx val="7"/>
          <c:order val="7"/>
          <c:tx>
            <c:strRef>
              <c:f>'1000'!$P$5:$P$6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'1000'!$P$7:$P$1024</c:f>
            </c:numRef>
          </c:val>
          <c:shape val="box"/>
        </c:ser>
        <c:ser>
          <c:idx val="8"/>
          <c:order val="8"/>
          <c:tx>
            <c:strRef>
              <c:f>'1000'!$Q$5:$Q$6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'1000'!$Q$7:$Q$1024</c:f>
            </c:numRef>
          </c:val>
          <c:shape val="box"/>
        </c:ser>
        <c:ser>
          <c:idx val="9"/>
          <c:order val="9"/>
          <c:tx>
            <c:strRef>
              <c:f>'1000'!$R$5:$R$6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'1000'!$R$7:$R$1024</c:f>
            </c:numRef>
          </c:val>
          <c:shape val="box"/>
        </c:ser>
        <c:ser>
          <c:idx val="10"/>
          <c:order val="10"/>
          <c:tx>
            <c:strRef>
              <c:f>'1000'!$S$5:$S$6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'1000'!$S$7:$S$1024</c:f>
            </c:numRef>
          </c:val>
          <c:shape val="box"/>
        </c:ser>
        <c:ser>
          <c:idx val="11"/>
          <c:order val="11"/>
          <c:tx>
            <c:strRef>
              <c:f>'1000'!$T$5:$T$6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'1000'!$T$7:$T$1024</c:f>
            </c:numRef>
          </c:val>
          <c:shape val="box"/>
        </c:ser>
        <c:ser>
          <c:idx val="12"/>
          <c:order val="12"/>
          <c:tx>
            <c:strRef>
              <c:f>'1000'!$U$5:$U$6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'1000'!$U$7:$U$1024</c:f>
            </c:numRef>
          </c:val>
          <c:shape val="box"/>
        </c:ser>
        <c:ser>
          <c:idx val="13"/>
          <c:order val="13"/>
          <c:tx>
            <c:strRef>
              <c:f>'1000'!$V$5:$V$6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'1000'!$V$7:$V$1024</c:f>
            </c:numRef>
          </c:val>
          <c:shape val="box"/>
        </c:ser>
        <c:ser>
          <c:idx val="14"/>
          <c:order val="14"/>
          <c:tx>
            <c:strRef>
              <c:f>'1000'!$W$5:$W$6</c:f>
              <c:strCache>
                <c:ptCount val="1"/>
                <c:pt idx="0">
                  <c:v>2012 год Факт</c:v>
                </c:pt>
              </c:strCache>
            </c:strRef>
          </c:tx>
          <c:dLbls>
            <c:dLbl>
              <c:idx val="0"/>
              <c:layout>
                <c:manualLayout>
                  <c:x val="1.5261297445811591E-3"/>
                  <c:y val="-4.8801401352276445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'1000'!$W$7:$W$1024</c:f>
              <c:numCache>
                <c:formatCode>#,##0.00</c:formatCode>
                <c:ptCount val="1"/>
                <c:pt idx="0">
                  <c:v>170403.73</c:v>
                </c:pt>
              </c:numCache>
            </c:numRef>
          </c:val>
        </c:ser>
        <c:ser>
          <c:idx val="15"/>
          <c:order val="15"/>
          <c:tx>
            <c:strRef>
              <c:f>'1000'!$X$5:$X$6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'1000'!$X$7:$X$1024</c:f>
            </c:numRef>
          </c:val>
          <c:shape val="box"/>
        </c:ser>
        <c:ser>
          <c:idx val="16"/>
          <c:order val="16"/>
          <c:tx>
            <c:strRef>
              <c:f>'1000'!$Y$5:$Y$6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'1000'!$Y$7:$Y$1024</c:f>
            </c:numRef>
          </c:val>
          <c:shape val="box"/>
        </c:ser>
        <c:ser>
          <c:idx val="17"/>
          <c:order val="17"/>
          <c:tx>
            <c:strRef>
              <c:f>'1000'!$Z$5:$Z$6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'1000'!$Z$7:$Z$1024</c:f>
            </c:numRef>
          </c:val>
          <c:shape val="box"/>
        </c:ser>
        <c:ser>
          <c:idx val="18"/>
          <c:order val="18"/>
          <c:tx>
            <c:strRef>
              <c:f>'1000'!$AA$5:$AA$6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'1000'!$AA$7:$AA$1024</c:f>
            </c:numRef>
          </c:val>
          <c:shape val="box"/>
        </c:ser>
        <c:ser>
          <c:idx val="19"/>
          <c:order val="19"/>
          <c:tx>
            <c:strRef>
              <c:f>'1000'!$AB$5:$AB$6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'1000'!$AB$7:$AB$1024</c:f>
            </c:numRef>
          </c:val>
          <c:shape val="box"/>
        </c:ser>
        <c:ser>
          <c:idx val="20"/>
          <c:order val="20"/>
          <c:tx>
            <c:strRef>
              <c:f>'1000'!$AC$5:$AC$6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'1000'!$AC$7:$AC$1024</c:f>
            </c:numRef>
          </c:val>
          <c:shape val="box"/>
        </c:ser>
        <c:ser>
          <c:idx val="21"/>
          <c:order val="21"/>
          <c:tx>
            <c:strRef>
              <c:f>'1000'!$AD$5:$AD$6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8343958205360032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'1000'!$AD$7:$AD$1024</c:f>
              <c:numCache>
                <c:formatCode>#,##0.00</c:formatCode>
                <c:ptCount val="1"/>
                <c:pt idx="0">
                  <c:v>234754.41</c:v>
                </c:pt>
              </c:numCache>
            </c:numRef>
          </c:val>
        </c:ser>
        <c:ser>
          <c:idx val="22"/>
          <c:order val="22"/>
          <c:tx>
            <c:strRef>
              <c:f>'1000'!$AE$5:$AE$6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6.104518978324632E-3"/>
                  <c:y val="-1.3943257529221828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'1000'!$AE$7:$AE$1024</c:f>
              <c:numCache>
                <c:formatCode>#,##0.00</c:formatCode>
                <c:ptCount val="1"/>
                <c:pt idx="0">
                  <c:v>199261.57</c:v>
                </c:pt>
              </c:numCache>
            </c:numRef>
          </c:val>
        </c:ser>
        <c:ser>
          <c:idx val="23"/>
          <c:order val="23"/>
          <c:tx>
            <c:strRef>
              <c:f>'1000'!$AF$5:$AF$6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'1000'!$AF$7:$AF$1024</c:f>
            </c:numRef>
          </c:val>
          <c:shape val="box"/>
        </c:ser>
        <c:ser>
          <c:idx val="24"/>
          <c:order val="24"/>
          <c:tx>
            <c:strRef>
              <c:f>'1000'!$AG$5:$AG$6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6.104518978324632E-3"/>
                  <c:y val="-8.0173730793025491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'1000'!$AG$7:$AG$1024</c:f>
              <c:numCache>
                <c:formatCode>General</c:formatCode>
                <c:ptCount val="1"/>
                <c:pt idx="0">
                  <c:v>255836.80000000002</c:v>
                </c:pt>
              </c:numCache>
            </c:numRef>
          </c:val>
        </c:ser>
        <c:ser>
          <c:idx val="25"/>
          <c:order val="25"/>
          <c:tx>
            <c:strRef>
              <c:f>'1000'!$AH$5:$AH$6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1.983968667955506E-2"/>
                  <c:y val="-4.8801401352276494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'1000'!$AH$7:$AH$1024</c:f>
              <c:numCache>
                <c:formatCode>General</c:formatCode>
                <c:ptCount val="1"/>
                <c:pt idx="0">
                  <c:v>208223.50000000003</c:v>
                </c:pt>
              </c:numCache>
            </c:numRef>
          </c:val>
        </c:ser>
        <c:ser>
          <c:idx val="26"/>
          <c:order val="26"/>
          <c:tx>
            <c:strRef>
              <c:f>'1000'!$AI$5:$AI$6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'1000'!$AI$7:$AI$1024</c:f>
            </c:numRef>
          </c:val>
          <c:shape val="box"/>
        </c:ser>
        <c:shape val="cylinder"/>
        <c:axId val="113171456"/>
        <c:axId val="113181440"/>
        <c:axId val="0"/>
      </c:bar3DChart>
      <c:catAx>
        <c:axId val="113171456"/>
        <c:scaling>
          <c:orientation val="minMax"/>
        </c:scaling>
        <c:delete val="1"/>
        <c:axPos val="b"/>
        <c:tickLblPos val="nextTo"/>
        <c:crossAx val="113181440"/>
        <c:crosses val="autoZero"/>
        <c:auto val="1"/>
        <c:lblAlgn val="ctr"/>
        <c:lblOffset val="100"/>
      </c:catAx>
      <c:valAx>
        <c:axId val="11318144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171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(3)'!$G$1025:$G$1100</c:f>
            </c:numRef>
          </c:val>
          <c:shape val="box"/>
        </c:ser>
        <c:ser>
          <c:idx val="1"/>
          <c:order val="1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(3)'!$H$1025:$H$1100</c:f>
            </c:numRef>
          </c:val>
          <c:shape val="box"/>
        </c:ser>
        <c:ser>
          <c:idx val="2"/>
          <c:order val="2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(3)'!$I$1025:$I$1100</c:f>
            </c:numRef>
          </c:val>
          <c:shape val="box"/>
        </c:ser>
        <c:ser>
          <c:idx val="3"/>
          <c:order val="3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(3)'!$J$1025:$J$1100</c:f>
            </c:numRef>
          </c:val>
          <c:shape val="box"/>
        </c:ser>
        <c:ser>
          <c:idx val="4"/>
          <c:order val="4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(3)'!$K$1025:$K$1100</c:f>
            </c:numRef>
          </c:val>
          <c:shape val="box"/>
        </c:ser>
        <c:ser>
          <c:idx val="5"/>
          <c:order val="5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(3)'!$L$1025:$L$1100</c:f>
            </c:numRef>
          </c:val>
          <c:shape val="box"/>
        </c:ser>
        <c:ser>
          <c:idx val="6"/>
          <c:order val="6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(3)'!$M$1025:$M$1100</c:f>
            </c:numRef>
          </c:val>
          <c:shape val="box"/>
        </c:ser>
        <c:ser>
          <c:idx val="7"/>
          <c:order val="7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(3)'!$N$1025:$N$1100</c:f>
            </c:numRef>
          </c:val>
          <c:shape val="box"/>
        </c:ser>
        <c:ser>
          <c:idx val="8"/>
          <c:order val="8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(3)'!$O$1025:$O$1100</c:f>
            </c:numRef>
          </c:val>
          <c:shape val="box"/>
        </c:ser>
        <c:ser>
          <c:idx val="9"/>
          <c:order val="9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(3)'!$P$1025:$P$1100</c:f>
            </c:numRef>
          </c:val>
          <c:shape val="box"/>
        </c:ser>
        <c:ser>
          <c:idx val="10"/>
          <c:order val="10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(3)'!$Q$1025:$Q$1100</c:f>
            </c:numRef>
          </c:val>
          <c:shape val="box"/>
        </c:ser>
        <c:ser>
          <c:idx val="11"/>
          <c:order val="11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(3)'!$R$1025:$R$1100</c:f>
            </c:numRef>
          </c:val>
          <c:shape val="box"/>
        </c:ser>
        <c:ser>
          <c:idx val="12"/>
          <c:order val="12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(3)'!$S$1025:$S$1100</c:f>
            </c:numRef>
          </c:val>
          <c:shape val="box"/>
        </c:ser>
        <c:ser>
          <c:idx val="13"/>
          <c:order val="13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(3)'!$T$1025:$T$1100</c:f>
            </c:numRef>
          </c:val>
          <c:shape val="box"/>
        </c:ser>
        <c:ser>
          <c:idx val="14"/>
          <c:order val="14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(3)'!$U$1025:$U$1100</c:f>
            </c:numRef>
          </c:val>
          <c:shape val="box"/>
        </c:ser>
        <c:ser>
          <c:idx val="15"/>
          <c:order val="15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(3)'!$V$1025:$V$1100</c:f>
            </c:numRef>
          </c:val>
          <c:shape val="box"/>
        </c:ser>
        <c:ser>
          <c:idx val="16"/>
          <c:order val="16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(3)'!$W$1025:$W$1100</c:f>
            </c:numRef>
          </c:val>
          <c:shape val="box"/>
        </c:ser>
        <c:ser>
          <c:idx val="17"/>
          <c:order val="17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(3)'!$X$1025:$X$1100</c:f>
            </c:numRef>
          </c:val>
          <c:shape val="box"/>
        </c:ser>
        <c:ser>
          <c:idx val="18"/>
          <c:order val="18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(3)'!$Y$1025:$Y$1100</c:f>
            </c:numRef>
          </c:val>
          <c:shape val="box"/>
        </c:ser>
        <c:ser>
          <c:idx val="19"/>
          <c:order val="19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(3)'!$Z$1025:$Z$1100</c:f>
            </c:numRef>
          </c:val>
          <c:shape val="box"/>
        </c:ser>
        <c:ser>
          <c:idx val="20"/>
          <c:order val="20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(3)'!$AA$1025:$AA$1100</c:f>
            </c:numRef>
          </c:val>
          <c:shape val="box"/>
        </c:ser>
        <c:ser>
          <c:idx val="21"/>
          <c:order val="21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(3)'!$AB$1025:$AB$1100</c:f>
            </c:numRef>
          </c:val>
          <c:shape val="box"/>
        </c:ser>
        <c:ser>
          <c:idx val="22"/>
          <c:order val="22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(3)'!$AC$1025:$AC$1100</c:f>
            </c:numRef>
          </c:val>
          <c:shape val="box"/>
        </c:ser>
        <c:ser>
          <c:idx val="23"/>
          <c:order val="23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(3)'!$AD$1025:$AD$1100</c:f>
            </c:numRef>
          </c:val>
          <c:shape val="box"/>
        </c:ser>
        <c:ser>
          <c:idx val="24"/>
          <c:order val="24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(3)'!$AE$1025:$AE$1100</c:f>
            </c:numRef>
          </c:val>
          <c:shape val="box"/>
        </c:ser>
        <c:ser>
          <c:idx val="25"/>
          <c:order val="25"/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(3)'!$AF$1025:$AF$1100</c:f>
            </c:numRef>
          </c:val>
          <c:shape val="box"/>
        </c:ser>
        <c:ser>
          <c:idx val="26"/>
          <c:order val="26"/>
          <c:dLbls>
            <c:dLbl>
              <c:idx val="0"/>
              <c:layout>
                <c:manualLayout>
                  <c:x val="4.5784051888592189E-3"/>
                  <c:y val="-7.9532046552217711E-2"/>
                </c:manualLayout>
              </c:layout>
              <c:showVal val="1"/>
            </c:dLbl>
            <c:dLbl>
              <c:idx val="1"/>
              <c:layout>
                <c:manualLayout>
                  <c:x val="7.6306753147653075E-3"/>
                  <c:y val="-6.5496979513591055E-2"/>
                </c:manualLayout>
              </c:layout>
              <c:showVal val="1"/>
            </c:dLbl>
            <c:dLbl>
              <c:idx val="2"/>
              <c:layout>
                <c:manualLayout>
                  <c:x val="4.5784051888592189E-3"/>
                  <c:y val="-8.88887579113020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(3)'!$AG$1025:$AG$1100</c:f>
              <c:numCache>
                <c:formatCode>General</c:formatCode>
                <c:ptCount val="3"/>
                <c:pt idx="0">
                  <c:v>5896.5</c:v>
                </c:pt>
                <c:pt idx="1">
                  <c:v>249084.1</c:v>
                </c:pt>
                <c:pt idx="2">
                  <c:v>856.2</c:v>
                </c:pt>
              </c:numCache>
            </c:numRef>
          </c:val>
        </c:ser>
        <c:ser>
          <c:idx val="27"/>
          <c:order val="27"/>
          <c:dLbls>
            <c:dLbl>
              <c:idx val="0"/>
              <c:layout>
                <c:manualLayout>
                  <c:x val="1.6787485692483811E-2"/>
                  <c:y val="-5.1461912474964309E-2"/>
                </c:manualLayout>
              </c:layout>
              <c:showVal val="1"/>
            </c:dLbl>
            <c:dLbl>
              <c:idx val="1"/>
              <c:layout>
                <c:manualLayout>
                  <c:x val="1.8313620755436865E-2"/>
                  <c:y val="-8.4210402231759865E-2"/>
                </c:manualLayout>
              </c:layout>
              <c:showVal val="1"/>
            </c:dLbl>
            <c:dLbl>
              <c:idx val="2"/>
              <c:layout>
                <c:manualLayout>
                  <c:x val="6.1045402518122857E-3"/>
                  <c:y val="-6.54969795135910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'1000 (3)'!$A$1025:$F$1100</c:f>
              <c:strCache>
                <c:ptCount val="3"/>
                <c:pt idx="0">
                  <c:v>    1001  Пенсионное обеспечение</c:v>
                </c:pt>
                <c:pt idx="1">
                  <c:v>     1003  Социальное обеспечение населения</c:v>
                </c:pt>
                <c:pt idx="2">
                  <c:v>     1006  Другие вопросы в области социальной политики</c:v>
                </c:pt>
              </c:strCache>
            </c:strRef>
          </c:cat>
          <c:val>
            <c:numRef>
              <c:f>'1000 (3)'!$AH$1025:$AH$1100</c:f>
              <c:numCache>
                <c:formatCode>General</c:formatCode>
                <c:ptCount val="3"/>
                <c:pt idx="0">
                  <c:v>5886.6</c:v>
                </c:pt>
                <c:pt idx="1">
                  <c:v>201480.7</c:v>
                </c:pt>
                <c:pt idx="2">
                  <c:v>856.2</c:v>
                </c:pt>
              </c:numCache>
            </c:numRef>
          </c:val>
        </c:ser>
        <c:shape val="cylinder"/>
        <c:axId val="113394048"/>
        <c:axId val="113395584"/>
        <c:axId val="0"/>
      </c:bar3DChart>
      <c:catAx>
        <c:axId val="11339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395584"/>
        <c:crosses val="autoZero"/>
        <c:auto val="1"/>
        <c:lblAlgn val="ctr"/>
        <c:lblOffset val="100"/>
      </c:catAx>
      <c:valAx>
        <c:axId val="113395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394048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'1102-1105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0243276471946713E-2"/>
                  <c:y val="-6.8796068796068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'1102-1105 (2)'!$I$7:$I$1138</c:f>
              <c:numCache>
                <c:formatCode>#,##0.00</c:formatCode>
                <c:ptCount val="1"/>
                <c:pt idx="0">
                  <c:v>25084.77</c:v>
                </c:pt>
              </c:numCache>
            </c:numRef>
          </c:val>
        </c:ser>
        <c:ser>
          <c:idx val="1"/>
          <c:order val="1"/>
          <c:tx>
            <c:strRef>
              <c:f>'1102-1105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(2)'!$J$7:$J$1138</c:f>
            </c:numRef>
          </c:val>
          <c:shape val="box"/>
        </c:ser>
        <c:ser>
          <c:idx val="2"/>
          <c:order val="2"/>
          <c:tx>
            <c:strRef>
              <c:f>'1102-1105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(2)'!$K$7:$K$1138</c:f>
            </c:numRef>
          </c:val>
          <c:shape val="box"/>
        </c:ser>
        <c:ser>
          <c:idx val="3"/>
          <c:order val="3"/>
          <c:tx>
            <c:strRef>
              <c:f>'1102-1105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(2)'!$L$7:$L$1138</c:f>
            </c:numRef>
          </c:val>
          <c:shape val="box"/>
        </c:ser>
        <c:ser>
          <c:idx val="4"/>
          <c:order val="4"/>
          <c:tx>
            <c:strRef>
              <c:f>'1102-1105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(2)'!$M$7:$M$1138</c:f>
            </c:numRef>
          </c:val>
          <c:shape val="box"/>
        </c:ser>
        <c:ser>
          <c:idx val="5"/>
          <c:order val="5"/>
          <c:tx>
            <c:strRef>
              <c:f>'1102-1105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(2)'!$N$7:$N$1138</c:f>
            </c:numRef>
          </c:val>
          <c:shape val="box"/>
        </c:ser>
        <c:ser>
          <c:idx val="6"/>
          <c:order val="6"/>
          <c:tx>
            <c:strRef>
              <c:f>'1102-1105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(2)'!$O$7:$O$1138</c:f>
            </c:numRef>
          </c:val>
          <c:shape val="box"/>
        </c:ser>
        <c:ser>
          <c:idx val="7"/>
          <c:order val="7"/>
          <c:tx>
            <c:strRef>
              <c:f>'1102-1105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(2)'!$P$7:$P$1138</c:f>
            </c:numRef>
          </c:val>
          <c:shape val="box"/>
        </c:ser>
        <c:ser>
          <c:idx val="8"/>
          <c:order val="8"/>
          <c:tx>
            <c:strRef>
              <c:f>'1102-1105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(2)'!$Q$7:$Q$1138</c:f>
            </c:numRef>
          </c:val>
          <c:shape val="box"/>
        </c:ser>
        <c:ser>
          <c:idx val="9"/>
          <c:order val="9"/>
          <c:tx>
            <c:strRef>
              <c:f>'1102-1105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(2)'!$R$7:$R$1138</c:f>
            </c:numRef>
          </c:val>
          <c:shape val="box"/>
        </c:ser>
        <c:ser>
          <c:idx val="10"/>
          <c:order val="10"/>
          <c:tx>
            <c:strRef>
              <c:f>'1102-1105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(2)'!$S$7:$S$1138</c:f>
            </c:numRef>
          </c:val>
          <c:shape val="box"/>
        </c:ser>
        <c:ser>
          <c:idx val="11"/>
          <c:order val="11"/>
          <c:tx>
            <c:strRef>
              <c:f>'1102-1105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(2)'!$T$7:$T$1138</c:f>
            </c:numRef>
          </c:val>
          <c:shape val="box"/>
        </c:ser>
        <c:ser>
          <c:idx val="12"/>
          <c:order val="12"/>
          <c:tx>
            <c:strRef>
              <c:f>'1102-1105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(2)'!$U$7:$U$1138</c:f>
            </c:numRef>
          </c:val>
          <c:shape val="box"/>
        </c:ser>
        <c:ser>
          <c:idx val="13"/>
          <c:order val="13"/>
          <c:tx>
            <c:strRef>
              <c:f>'1102-1105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(2)'!$V$7:$V$1138</c:f>
            </c:numRef>
          </c:val>
          <c:shape val="box"/>
        </c:ser>
        <c:ser>
          <c:idx val="14"/>
          <c:order val="14"/>
          <c:tx>
            <c:strRef>
              <c:f>'1102-1105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3657701962595642E-2"/>
                  <c:y val="-9.1728091728091765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'1102-1105 (2)'!$W$7:$W$1138</c:f>
              <c:numCache>
                <c:formatCode>#,##0.00</c:formatCode>
                <c:ptCount val="1"/>
                <c:pt idx="0">
                  <c:v>13983.359999999981</c:v>
                </c:pt>
              </c:numCache>
            </c:numRef>
          </c:val>
        </c:ser>
        <c:ser>
          <c:idx val="15"/>
          <c:order val="15"/>
          <c:tx>
            <c:strRef>
              <c:f>'1102-1105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(2)'!$X$7:$X$1138</c:f>
            </c:numRef>
          </c:val>
          <c:shape val="box"/>
        </c:ser>
        <c:ser>
          <c:idx val="16"/>
          <c:order val="16"/>
          <c:tx>
            <c:strRef>
              <c:f>'1102-1105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'1102-1105 (2)'!$Y$7:$Y$1138</c:f>
            </c:numRef>
          </c:val>
          <c:shape val="box"/>
        </c:ser>
        <c:ser>
          <c:idx val="17"/>
          <c:order val="17"/>
          <c:tx>
            <c:strRef>
              <c:f>'1102-1105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(2)'!$Z$7:$Z$1138</c:f>
            </c:numRef>
          </c:val>
          <c:shape val="box"/>
        </c:ser>
        <c:ser>
          <c:idx val="18"/>
          <c:order val="18"/>
          <c:tx>
            <c:strRef>
              <c:f>'1102-1105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(2)'!$AA$7:$AA$1138</c:f>
            </c:numRef>
          </c:val>
          <c:shape val="box"/>
        </c:ser>
        <c:ser>
          <c:idx val="19"/>
          <c:order val="19"/>
          <c:tx>
            <c:strRef>
              <c:f>'1102-1105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(2)'!$AB$7:$AB$1138</c:f>
            </c:numRef>
          </c:val>
          <c:shape val="box"/>
        </c:ser>
        <c:ser>
          <c:idx val="20"/>
          <c:order val="20"/>
          <c:tx>
            <c:strRef>
              <c:f>'1102-1105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'1102-1105 (2)'!$AC$7:$AC$1138</c:f>
            </c:numRef>
          </c:val>
          <c:shape val="box"/>
        </c:ser>
        <c:ser>
          <c:idx val="21"/>
          <c:order val="21"/>
          <c:tx>
            <c:strRef>
              <c:f>'1102-1105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6.8288509812978234E-3"/>
                  <c:y val="-5.8968058968058887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'1102-1105 (2)'!$AD$7:$AD$1138</c:f>
              <c:numCache>
                <c:formatCode>#,##0.00</c:formatCode>
                <c:ptCount val="1"/>
                <c:pt idx="0">
                  <c:v>16476.3</c:v>
                </c:pt>
              </c:numCache>
            </c:numRef>
          </c:val>
        </c:ser>
        <c:ser>
          <c:idx val="22"/>
          <c:order val="22"/>
          <c:tx>
            <c:strRef>
              <c:f>'1102-1105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6.8288509812977584E-3"/>
                  <c:y val="-8.845208845208850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'1102-1105 (2)'!$AE$7:$AE$1138</c:f>
              <c:numCache>
                <c:formatCode>#,##0.00</c:formatCode>
                <c:ptCount val="1"/>
                <c:pt idx="0">
                  <c:v>14243.44</c:v>
                </c:pt>
              </c:numCache>
            </c:numRef>
          </c:val>
        </c:ser>
        <c:ser>
          <c:idx val="23"/>
          <c:order val="23"/>
          <c:tx>
            <c:strRef>
              <c:f>'1102-1105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'1102-1105 (2)'!$AF$7:$AF$1138</c:f>
            </c:numRef>
          </c:val>
          <c:shape val="box"/>
        </c:ser>
        <c:ser>
          <c:idx val="24"/>
          <c:order val="24"/>
          <c:tx>
            <c:strRef>
              <c:f>'1102-1105 (2)'!$AG$5:$AG$6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4144254906489104E-3"/>
                  <c:y val="-6.2244062244062252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'1102-1105 (2)'!$AG$7:$AG$1138</c:f>
              <c:numCache>
                <c:formatCode>General</c:formatCode>
                <c:ptCount val="1"/>
                <c:pt idx="0">
                  <c:v>20440.5</c:v>
                </c:pt>
              </c:numCache>
            </c:numRef>
          </c:val>
        </c:ser>
        <c:ser>
          <c:idx val="25"/>
          <c:order val="25"/>
          <c:tx>
            <c:strRef>
              <c:f>'1102-1105 (2)'!$AH$5:$AH$6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8.536063726622271E-3"/>
                  <c:y val="-6.224406224406226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'1102-1105 (2)'!$AH$7:$AH$1138</c:f>
              <c:numCache>
                <c:formatCode>General</c:formatCode>
                <c:ptCount val="1"/>
                <c:pt idx="0">
                  <c:v>20297.900000000001</c:v>
                </c:pt>
              </c:numCache>
            </c:numRef>
          </c:val>
        </c:ser>
        <c:ser>
          <c:idx val="26"/>
          <c:order val="26"/>
          <c:tx>
            <c:strRef>
              <c:f>'1102-1105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'1102-1105 (2)'!$AI$7:$AI$1138</c:f>
            </c:numRef>
          </c:val>
          <c:shape val="box"/>
        </c:ser>
        <c:shape val="cylinder"/>
        <c:axId val="113583616"/>
        <c:axId val="113585152"/>
        <c:axId val="0"/>
      </c:bar3DChart>
      <c:catAx>
        <c:axId val="113583616"/>
        <c:scaling>
          <c:orientation val="minMax"/>
        </c:scaling>
        <c:delete val="1"/>
        <c:axPos val="b"/>
        <c:tickLblPos val="nextTo"/>
        <c:crossAx val="113585152"/>
        <c:crosses val="autoZero"/>
        <c:auto val="1"/>
        <c:lblAlgn val="ctr"/>
        <c:lblOffset val="100"/>
      </c:catAx>
      <c:valAx>
        <c:axId val="11358515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583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'1200'!$I$5:$I$6</c:f>
              <c:strCache>
                <c:ptCount val="1"/>
                <c:pt idx="0">
                  <c:v>2012 год План</c:v>
                </c:pt>
              </c:strCache>
            </c:strRef>
          </c:tx>
          <c:val>
            <c:numRef>
              <c:f>'1200'!$I$7:$I$1186</c:f>
            </c:numRef>
          </c:val>
        </c:ser>
        <c:ser>
          <c:idx val="1"/>
          <c:order val="1"/>
          <c:tx>
            <c:strRef>
              <c:f>'1200'!$J$5:$J$6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'1200'!$J$7:$J$1186</c:f>
            </c:numRef>
          </c:val>
          <c:shape val="box"/>
        </c:ser>
        <c:ser>
          <c:idx val="2"/>
          <c:order val="2"/>
          <c:tx>
            <c:strRef>
              <c:f>'1200'!$K$5:$K$6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'1200'!$K$7:$K$1186</c:f>
            </c:numRef>
          </c:val>
          <c:shape val="box"/>
        </c:ser>
        <c:ser>
          <c:idx val="3"/>
          <c:order val="3"/>
          <c:tx>
            <c:strRef>
              <c:f>'1200'!$L$5:$L$6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'1200'!$L$7:$L$1186</c:f>
            </c:numRef>
          </c:val>
          <c:shape val="box"/>
        </c:ser>
        <c:ser>
          <c:idx val="4"/>
          <c:order val="4"/>
          <c:tx>
            <c:strRef>
              <c:f>'1200'!$M$5:$M$6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'1200'!$M$7:$M$1186</c:f>
            </c:numRef>
          </c:val>
          <c:shape val="box"/>
        </c:ser>
        <c:ser>
          <c:idx val="5"/>
          <c:order val="5"/>
          <c:tx>
            <c:strRef>
              <c:f>'1200'!$N$5:$N$6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'1200'!$N$7:$N$1186</c:f>
            </c:numRef>
          </c:val>
          <c:shape val="box"/>
        </c:ser>
        <c:ser>
          <c:idx val="6"/>
          <c:order val="6"/>
          <c:tx>
            <c:strRef>
              <c:f>'1200'!$O$5:$O$6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'1200'!$O$7:$O$1186</c:f>
            </c:numRef>
          </c:val>
          <c:shape val="box"/>
        </c:ser>
        <c:ser>
          <c:idx val="7"/>
          <c:order val="7"/>
          <c:tx>
            <c:strRef>
              <c:f>'1200'!$P$5:$P$6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'1200'!$P$7:$P$1186</c:f>
            </c:numRef>
          </c:val>
          <c:shape val="box"/>
        </c:ser>
        <c:ser>
          <c:idx val="8"/>
          <c:order val="8"/>
          <c:tx>
            <c:strRef>
              <c:f>'1200'!$Q$5:$Q$6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'1200'!$Q$7:$Q$1186</c:f>
            </c:numRef>
          </c:val>
          <c:shape val="box"/>
        </c:ser>
        <c:ser>
          <c:idx val="9"/>
          <c:order val="9"/>
          <c:tx>
            <c:strRef>
              <c:f>'1200'!$R$5:$R$6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'1200'!$R$7:$R$1186</c:f>
            </c:numRef>
          </c:val>
          <c:shape val="box"/>
        </c:ser>
        <c:ser>
          <c:idx val="10"/>
          <c:order val="10"/>
          <c:tx>
            <c:strRef>
              <c:f>'1200'!$S$5:$S$6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'1200'!$S$7:$S$1186</c:f>
            </c:numRef>
          </c:val>
          <c:shape val="box"/>
        </c:ser>
        <c:ser>
          <c:idx val="11"/>
          <c:order val="11"/>
          <c:tx>
            <c:strRef>
              <c:f>'1200'!$T$5:$T$6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'1200'!$T$7:$T$1186</c:f>
            </c:numRef>
          </c:val>
          <c:shape val="box"/>
        </c:ser>
        <c:ser>
          <c:idx val="12"/>
          <c:order val="12"/>
          <c:tx>
            <c:strRef>
              <c:f>'1200'!$U$5:$U$6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'1200'!$U$7:$U$1186</c:f>
            </c:numRef>
          </c:val>
          <c:shape val="box"/>
        </c:ser>
        <c:ser>
          <c:idx val="13"/>
          <c:order val="13"/>
          <c:tx>
            <c:strRef>
              <c:f>'1200'!$V$5:$V$6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'1200'!$V$7:$V$1186</c:f>
            </c:numRef>
          </c:val>
          <c:shape val="box"/>
        </c:ser>
        <c:ser>
          <c:idx val="14"/>
          <c:order val="14"/>
          <c:tx>
            <c:strRef>
              <c:f>'1200'!$W$5:$W$6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978695073235686E-2"/>
                  <c:y val="-0.1188755020080321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'1200'!$W$7:$W$1186</c:f>
              <c:numCache>
                <c:formatCode>#,##0.00</c:formatCode>
                <c:ptCount val="1"/>
                <c:pt idx="0">
                  <c:v>1467.2</c:v>
                </c:pt>
              </c:numCache>
            </c:numRef>
          </c:val>
        </c:ser>
        <c:ser>
          <c:idx val="15"/>
          <c:order val="15"/>
          <c:tx>
            <c:strRef>
              <c:f>'1200'!$X$5:$X$6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'1200'!$X$7:$X$1186</c:f>
            </c:numRef>
          </c:val>
          <c:shape val="box"/>
        </c:ser>
        <c:ser>
          <c:idx val="16"/>
          <c:order val="16"/>
          <c:tx>
            <c:strRef>
              <c:f>'1200'!$Y$5:$Y$6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'1200'!$Y$7:$Y$1186</c:f>
            </c:numRef>
          </c:val>
          <c:shape val="box"/>
        </c:ser>
        <c:ser>
          <c:idx val="17"/>
          <c:order val="17"/>
          <c:tx>
            <c:strRef>
              <c:f>'1200'!$Z$5:$Z$6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'1200'!$Z$7:$Z$1186</c:f>
            </c:numRef>
          </c:val>
          <c:shape val="box"/>
        </c:ser>
        <c:ser>
          <c:idx val="18"/>
          <c:order val="18"/>
          <c:tx>
            <c:strRef>
              <c:f>'1200'!$AA$5:$AA$6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'1200'!$AA$7:$AA$1186</c:f>
            </c:numRef>
          </c:val>
          <c:shape val="box"/>
        </c:ser>
        <c:ser>
          <c:idx val="19"/>
          <c:order val="19"/>
          <c:tx>
            <c:strRef>
              <c:f>'1200'!$AB$5:$AB$6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'1200'!$AB$7:$AB$1186</c:f>
            </c:numRef>
          </c:val>
          <c:shape val="box"/>
        </c:ser>
        <c:ser>
          <c:idx val="20"/>
          <c:order val="20"/>
          <c:tx>
            <c:strRef>
              <c:f>'1200'!$AC$5:$AC$6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'1200'!$AC$7:$AC$1186</c:f>
            </c:numRef>
          </c:val>
          <c:shape val="box"/>
        </c:ser>
        <c:ser>
          <c:idx val="21"/>
          <c:order val="21"/>
          <c:tx>
            <c:strRef>
              <c:f>'1200'!$AD$5:$AD$6</c:f>
              <c:strCache>
                <c:ptCount val="1"/>
                <c:pt idx="0">
                  <c:v>2013 год План</c:v>
                </c:pt>
              </c:strCache>
            </c:strRef>
          </c:tx>
          <c:val>
            <c:numRef>
              <c:f>'1200'!$AD$7:$AD$1186</c:f>
            </c:numRef>
          </c:val>
        </c:ser>
        <c:ser>
          <c:idx val="22"/>
          <c:order val="22"/>
          <c:tx>
            <c:strRef>
              <c:f>'1200'!$AE$5:$AE$6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0652463382157142E-2"/>
                  <c:y val="-0.11566265060240975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4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'1200'!$AE$7:$AE$1186</c:f>
              <c:numCache>
                <c:formatCode>#,##0.00</c:formatCode>
                <c:ptCount val="1"/>
                <c:pt idx="0">
                  <c:v>1495.6</c:v>
                </c:pt>
              </c:numCache>
            </c:numRef>
          </c:val>
        </c:ser>
        <c:ser>
          <c:idx val="23"/>
          <c:order val="23"/>
          <c:tx>
            <c:strRef>
              <c:f>'1200'!$AF$5:$AF$6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'1200'!$AF$7:$AF$1186</c:f>
            </c:numRef>
          </c:val>
          <c:shape val="box"/>
        </c:ser>
        <c:ser>
          <c:idx val="24"/>
          <c:order val="24"/>
          <c:tx>
            <c:strRef>
              <c:f>'1200'!$AG$5:$AG$6</c:f>
              <c:strCache>
                <c:ptCount val="1"/>
                <c:pt idx="0">
                  <c:v>2014 год План</c:v>
                </c:pt>
              </c:strCache>
            </c:strRef>
          </c:tx>
          <c:val>
            <c:numRef>
              <c:f>'1200'!$AG$7:$AG$1186</c:f>
            </c:numRef>
          </c:val>
        </c:ser>
        <c:ser>
          <c:idx val="25"/>
          <c:order val="25"/>
          <c:tx>
            <c:strRef>
              <c:f>'1200'!$AH$5:$AH$6</c:f>
              <c:strCache>
                <c:ptCount val="1"/>
                <c:pt idx="0">
                  <c:v>2014 год 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3080337328007156E-2"/>
                  <c:y val="-9.6385542168674884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400" b="0" i="0" u="none" strike="noStrike" kern="1200" baseline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'1200'!$AH$7:$AH$1186</c:f>
              <c:numCache>
                <c:formatCode>General</c:formatCode>
                <c:ptCount val="1"/>
                <c:pt idx="0">
                  <c:v>2178.6999999999998</c:v>
                </c:pt>
              </c:numCache>
            </c:numRef>
          </c:val>
        </c:ser>
        <c:ser>
          <c:idx val="26"/>
          <c:order val="26"/>
          <c:tx>
            <c:strRef>
              <c:f>'1200'!$AI$5:$AI$6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'1200'!$AI$7:$AI$1186</c:f>
            </c:numRef>
          </c:val>
          <c:shape val="box"/>
        </c:ser>
        <c:shape val="cylinder"/>
        <c:axId val="113673728"/>
        <c:axId val="113675264"/>
        <c:axId val="0"/>
      </c:bar3DChart>
      <c:catAx>
        <c:axId val="113673728"/>
        <c:scaling>
          <c:orientation val="minMax"/>
        </c:scaling>
        <c:delete val="1"/>
        <c:axPos val="b"/>
        <c:tickLblPos val="nextTo"/>
        <c:crossAx val="113675264"/>
        <c:crosses val="autoZero"/>
        <c:auto val="1"/>
        <c:lblAlgn val="ctr"/>
        <c:lblOffset val="100"/>
      </c:catAx>
      <c:valAx>
        <c:axId val="11367526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673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'свод (3)'!$A$7</c:f>
              <c:strCache>
                <c:ptCount val="1"/>
                <c:pt idx="0">
                  <c:v>Объем муниципального долга, всего</c:v>
                </c:pt>
              </c:strCache>
            </c:strRef>
          </c:tx>
          <c:cat>
            <c:multiLvlStrRef>
              <c:f>'свод (3)'!$B$5:$K$6</c:f>
              <c:multiLvlStrCache>
                <c:ptCount val="3"/>
                <c:lvl>
                  <c:pt idx="0">
                    <c:v>на 01.01.2013</c:v>
                  </c:pt>
                  <c:pt idx="1">
                    <c:v>на 01.01.2014</c:v>
                  </c:pt>
                  <c:pt idx="2">
                    <c:v>на 01.01.2015</c:v>
                  </c:pt>
                </c:lvl>
                <c:lvl>
                  <c:pt idx="0">
                    <c:v>2012 год</c:v>
                  </c:pt>
                  <c:pt idx="1">
                    <c:v>2013 год</c:v>
                  </c:pt>
                  <c:pt idx="2">
                    <c:v>2014 год</c:v>
                  </c:pt>
                </c:lvl>
              </c:multiLvlStrCache>
            </c:multiLvlStrRef>
          </c:cat>
          <c:val>
            <c:numRef>
              <c:f>'свод (3)'!$B$7:$K$7</c:f>
            </c:numRef>
          </c:val>
        </c:ser>
        <c:ser>
          <c:idx val="1"/>
          <c:order val="1"/>
          <c:tx>
            <c:strRef>
              <c:f>'свод (3)'!$A$8</c:f>
              <c:strCache>
                <c:ptCount val="1"/>
                <c:pt idx="0">
                  <c:v>в том числе:</c:v>
                </c:pt>
              </c:strCache>
            </c:strRef>
          </c:tx>
          <c:cat>
            <c:multiLvlStrRef>
              <c:f>'свод (3)'!$B$5:$K$6</c:f>
              <c:multiLvlStrCache>
                <c:ptCount val="3"/>
                <c:lvl>
                  <c:pt idx="0">
                    <c:v>на 01.01.2013</c:v>
                  </c:pt>
                  <c:pt idx="1">
                    <c:v>на 01.01.2014</c:v>
                  </c:pt>
                  <c:pt idx="2">
                    <c:v>на 01.01.2015</c:v>
                  </c:pt>
                </c:lvl>
                <c:lvl>
                  <c:pt idx="0">
                    <c:v>2012 год</c:v>
                  </c:pt>
                  <c:pt idx="1">
                    <c:v>2013 год</c:v>
                  </c:pt>
                  <c:pt idx="2">
                    <c:v>2014 год</c:v>
                  </c:pt>
                </c:lvl>
              </c:multiLvlStrCache>
            </c:multiLvlStrRef>
          </c:cat>
          <c:val>
            <c:numRef>
              <c:f>'свод (3)'!$B$8:$K$8</c:f>
            </c:numRef>
          </c:val>
        </c:ser>
        <c:ser>
          <c:idx val="2"/>
          <c:order val="2"/>
          <c:tx>
            <c:strRef>
              <c:f>'свод (3)'!$A$9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'свод (3)'!$B$5:$K$6</c:f>
              <c:multiLvlStrCache>
                <c:ptCount val="3"/>
                <c:lvl>
                  <c:pt idx="0">
                    <c:v>на 01.01.2013</c:v>
                  </c:pt>
                  <c:pt idx="1">
                    <c:v>на 01.01.2014</c:v>
                  </c:pt>
                  <c:pt idx="2">
                    <c:v>на 01.01.2015</c:v>
                  </c:pt>
                </c:lvl>
                <c:lvl>
                  <c:pt idx="0">
                    <c:v>2012 год</c:v>
                  </c:pt>
                  <c:pt idx="1">
                    <c:v>2013 год</c:v>
                  </c:pt>
                  <c:pt idx="2">
                    <c:v>2014 год</c:v>
                  </c:pt>
                </c:lvl>
              </c:multiLvlStrCache>
            </c:multiLvlStrRef>
          </c:cat>
          <c:val>
            <c:numRef>
              <c:f>'свод (3)'!$B$9:$K$9</c:f>
              <c:numCache>
                <c:formatCode>0.00</c:formatCode>
                <c:ptCount val="3"/>
                <c:pt idx="0" formatCode="General">
                  <c:v>19224.490000000005</c:v>
                </c:pt>
                <c:pt idx="1">
                  <c:v>16562.52</c:v>
                </c:pt>
                <c:pt idx="2">
                  <c:v>18500.599999999977</c:v>
                </c:pt>
              </c:numCache>
            </c:numRef>
          </c:val>
        </c:ser>
        <c:ser>
          <c:idx val="3"/>
          <c:order val="3"/>
          <c:tx>
            <c:strRef>
              <c:f>'свод (3)'!$A$10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'свод (3)'!$B$5:$K$6</c:f>
              <c:multiLvlStrCache>
                <c:ptCount val="3"/>
                <c:lvl>
                  <c:pt idx="0">
                    <c:v>на 01.01.2013</c:v>
                  </c:pt>
                  <c:pt idx="1">
                    <c:v>на 01.01.2014</c:v>
                  </c:pt>
                  <c:pt idx="2">
                    <c:v>на 01.01.2015</c:v>
                  </c:pt>
                </c:lvl>
                <c:lvl>
                  <c:pt idx="0">
                    <c:v>2012 год</c:v>
                  </c:pt>
                  <c:pt idx="1">
                    <c:v>2013 год</c:v>
                  </c:pt>
                  <c:pt idx="2">
                    <c:v>2014 год</c:v>
                  </c:pt>
                </c:lvl>
              </c:multiLvlStrCache>
            </c:multiLvlStrRef>
          </c:cat>
          <c:val>
            <c:numRef>
              <c:f>'свод (3)'!$B$10:$K$10</c:f>
              <c:numCache>
                <c:formatCode>0.00</c:formatCode>
                <c:ptCount val="3"/>
                <c:pt idx="0" formatCode="General">
                  <c:v>60064.450000000012</c:v>
                </c:pt>
                <c:pt idx="1">
                  <c:v>75069.489999999991</c:v>
                </c:pt>
                <c:pt idx="2">
                  <c:v>65570.100000000006</c:v>
                </c:pt>
              </c:numCache>
            </c:numRef>
          </c:val>
        </c:ser>
        <c:shape val="box"/>
        <c:axId val="113900928"/>
        <c:axId val="113919104"/>
        <c:axId val="0"/>
      </c:bar3DChart>
      <c:catAx>
        <c:axId val="11390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919104"/>
        <c:crosses val="autoZero"/>
        <c:auto val="1"/>
        <c:lblAlgn val="ctr"/>
        <c:lblOffset val="100"/>
      </c:catAx>
      <c:valAx>
        <c:axId val="113919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900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526272451237713E-2"/>
          <c:y val="3.0840332458442737E-2"/>
          <c:w val="0.90676341927847348"/>
          <c:h val="0.77722681539807681"/>
        </c:manualLayout>
      </c:layout>
      <c:barChart>
        <c:barDir val="col"/>
        <c:grouping val="clustered"/>
        <c:ser>
          <c:idx val="0"/>
          <c:order val="0"/>
          <c:cat>
            <c:strRef>
              <c:f>'Лист2012-2014'!$C$8:$F$8</c:f>
              <c:strCache>
                <c:ptCount val="4"/>
                <c:pt idx="0">
                  <c:v>Задолженность по исполнительным листам по состоянию на 01.01.2012 года, тыс. руб.</c:v>
                </c:pt>
                <c:pt idx="1">
                  <c:v>Задолженность по исполнительным листам по состоянию на 01.01.2013 года, тыс. руб.</c:v>
                </c:pt>
                <c:pt idx="2">
                  <c:v>Задолженность по исполнительным листам по состоянию на 01.01.2014 года, тыс. руб.</c:v>
                </c:pt>
                <c:pt idx="3">
                  <c:v>Задолженность по исполнительным листам по состоянию на 01.01.2015 года, тыс. руб.</c:v>
                </c:pt>
              </c:strCache>
            </c:strRef>
          </c:cat>
          <c:val>
            <c:numRef>
              <c:f>'Лист2012-2014'!$C$9:$F$9</c:f>
            </c:numRef>
          </c:val>
        </c:ser>
        <c:ser>
          <c:idx val="1"/>
          <c:order val="1"/>
          <c:cat>
            <c:strRef>
              <c:f>'Лист2012-2014'!$C$8:$F$8</c:f>
              <c:strCache>
                <c:ptCount val="4"/>
                <c:pt idx="0">
                  <c:v>Задолженность по исполнительным листам по состоянию на 01.01.2012 года, тыс. руб.</c:v>
                </c:pt>
                <c:pt idx="1">
                  <c:v>Задолженность по исполнительным листам по состоянию на 01.01.2013 года, тыс. руб.</c:v>
                </c:pt>
                <c:pt idx="2">
                  <c:v>Задолженность по исполнительным листам по состоянию на 01.01.2014 года, тыс. руб.</c:v>
                </c:pt>
                <c:pt idx="3">
                  <c:v>Задолженность по исполнительным листам по состоянию на 01.01.2015 года, тыс. руб.</c:v>
                </c:pt>
              </c:strCache>
            </c:strRef>
          </c:cat>
          <c:val>
            <c:numRef>
              <c:f>'Лист2012-2014'!$C$10:$F$10</c:f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0"/>
                  <c:y val="8.7561576200299765E-2"/>
                </c:manualLayout>
              </c:layout>
              <c:showVal val="1"/>
            </c:dLbl>
            <c:dLbl>
              <c:idx val="1"/>
              <c:layout>
                <c:manualLayout>
                  <c:x val="3.0391870790681562E-3"/>
                  <c:y val="8.696780383198372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649398274475165E-3"/>
                  <c:y val="7.960143290936351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8.22548140063422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'Лист2012-2014'!$C$8:$F$8</c:f>
              <c:strCache>
                <c:ptCount val="4"/>
                <c:pt idx="0">
                  <c:v>Задолженность по исполнительным листам по состоянию на 01.01.2012 года, тыс. руб.</c:v>
                </c:pt>
                <c:pt idx="1">
                  <c:v>Задолженность по исполнительным листам по состоянию на 01.01.2013 года, тыс. руб.</c:v>
                </c:pt>
                <c:pt idx="2">
                  <c:v>Задолженность по исполнительным листам по состоянию на 01.01.2014 года, тыс. руб.</c:v>
                </c:pt>
                <c:pt idx="3">
                  <c:v>Задолженность по исполнительным листам по состоянию на 01.01.2015 года, тыс. руб.</c:v>
                </c:pt>
              </c:strCache>
            </c:strRef>
          </c:cat>
          <c:val>
            <c:numRef>
              <c:f>'Лист2012-2014'!$C$11:$F$11</c:f>
              <c:numCache>
                <c:formatCode>General</c:formatCode>
                <c:ptCount val="4"/>
                <c:pt idx="0">
                  <c:v>39189.699999999997</c:v>
                </c:pt>
                <c:pt idx="1">
                  <c:v>17574.400000000001</c:v>
                </c:pt>
                <c:pt idx="2">
                  <c:v>63961.9</c:v>
                </c:pt>
                <c:pt idx="3">
                  <c:v>31961.5</c:v>
                </c:pt>
              </c:numCache>
            </c:numRef>
          </c:val>
        </c:ser>
        <c:axId val="113945216"/>
        <c:axId val="113963392"/>
      </c:barChart>
      <c:catAx>
        <c:axId val="113945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963392"/>
        <c:crosses val="autoZero"/>
        <c:auto val="1"/>
        <c:lblAlgn val="ctr"/>
        <c:lblOffset val="100"/>
      </c:catAx>
      <c:valAx>
        <c:axId val="113963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13945216"/>
        <c:crosses val="autoZero"/>
        <c:crossBetween val="between"/>
      </c:val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'2014'!$B$11:$B$15</c:f>
              <c:strCache>
                <c:ptCount val="5"/>
                <c:pt idx="0">
                  <c:v>Задолженность по муниципальным гарантиям</c:v>
                </c:pt>
                <c:pt idx="1">
                  <c:v>Задолженность по выпадающим доходам</c:v>
                </c:pt>
                <c:pt idx="2">
                  <c:v>Задолженность за выполненные работы на теплосетях перед ООО "Энергосервис"</c:v>
                </c:pt>
                <c:pt idx="3">
                  <c:v>Компенсации и проценты за несвоевременное иполнение судебных актов  </c:v>
                </c:pt>
                <c:pt idx="4">
                  <c:v>Задолженность по исполнительным листам, предъявленным к муниципальным учреждениям</c:v>
                </c:pt>
              </c:strCache>
            </c:strRef>
          </c:cat>
          <c:val>
            <c:numRef>
              <c:f>'2014'!$C$11:$C$15</c:f>
            </c:numRef>
          </c:val>
        </c:ser>
        <c:ser>
          <c:idx val="1"/>
          <c:order val="1"/>
          <c:cat>
            <c:strRef>
              <c:f>'2014'!$B$11:$B$15</c:f>
              <c:strCache>
                <c:ptCount val="5"/>
                <c:pt idx="0">
                  <c:v>Задолженность по муниципальным гарантиям</c:v>
                </c:pt>
                <c:pt idx="1">
                  <c:v>Задолженность по выпадающим доходам</c:v>
                </c:pt>
                <c:pt idx="2">
                  <c:v>Задолженность за выполненные работы на теплосетях перед ООО "Энергосервис"</c:v>
                </c:pt>
                <c:pt idx="3">
                  <c:v>Компенсации и проценты за несвоевременное иполнение судебных актов  </c:v>
                </c:pt>
                <c:pt idx="4">
                  <c:v>Задолженность по исполнительным листам, предъявленным к муниципальным учреждениям</c:v>
                </c:pt>
              </c:strCache>
            </c:strRef>
          </c:cat>
          <c:val>
            <c:numRef>
              <c:f>'2014'!$D$11:$D$15</c:f>
            </c:numRef>
          </c:val>
        </c:ser>
        <c:ser>
          <c:idx val="2"/>
          <c:order val="2"/>
          <c:cat>
            <c:strRef>
              <c:f>'2014'!$B$11:$B$15</c:f>
              <c:strCache>
                <c:ptCount val="5"/>
                <c:pt idx="0">
                  <c:v>Задолженность по муниципальным гарантиям</c:v>
                </c:pt>
                <c:pt idx="1">
                  <c:v>Задолженность по выпадающим доходам</c:v>
                </c:pt>
                <c:pt idx="2">
                  <c:v>Задолженность за выполненные работы на теплосетях перед ООО "Энергосервис"</c:v>
                </c:pt>
                <c:pt idx="3">
                  <c:v>Компенсации и проценты за несвоевременное иполнение судебных актов  </c:v>
                </c:pt>
                <c:pt idx="4">
                  <c:v>Задолженность по исполнительным листам, предъявленным к муниципальным учреждениям</c:v>
                </c:pt>
              </c:strCache>
            </c:strRef>
          </c:cat>
          <c:val>
            <c:numRef>
              <c:f>'2014'!$E$11:$E$15</c:f>
            </c:numRef>
          </c:val>
        </c:ser>
        <c:ser>
          <c:idx val="3"/>
          <c:order val="3"/>
          <c:dLbls>
            <c:dLbl>
              <c:idx val="0"/>
              <c:layout>
                <c:manualLayout>
                  <c:x val="-1.5623533061477762E-2"/>
                  <c:y val="-3.5118830550836526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7038284289114003E-2"/>
                  <c:y val="-4.3036684739448461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3.167885118559248E-2"/>
                  <c:y val="1.745149001973310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9857663592984013E-2"/>
                  <c:y val="-1.1650209719658033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'2014'!$B$11:$B$15</c:f>
              <c:strCache>
                <c:ptCount val="5"/>
                <c:pt idx="0">
                  <c:v>Задолженность по муниципальным гарантиям</c:v>
                </c:pt>
                <c:pt idx="1">
                  <c:v>Задолженность по выпадающим доходам</c:v>
                </c:pt>
                <c:pt idx="2">
                  <c:v>Задолженность за выполненные работы на теплосетях перед ООО "Энергосервис"</c:v>
                </c:pt>
                <c:pt idx="3">
                  <c:v>Компенсации и проценты за несвоевременное иполнение судебных актов  </c:v>
                </c:pt>
                <c:pt idx="4">
                  <c:v>Задолженность по исполнительным листам, предъявленным к муниципальным учреждениям</c:v>
                </c:pt>
              </c:strCache>
            </c:strRef>
          </c:cat>
          <c:val>
            <c:numRef>
              <c:f>'2014'!$F$11:$F$15</c:f>
              <c:numCache>
                <c:formatCode>0.00</c:formatCode>
                <c:ptCount val="5"/>
                <c:pt idx="0">
                  <c:v>40.096497431115729</c:v>
                </c:pt>
                <c:pt idx="1">
                  <c:v>45.365369812950213</c:v>
                </c:pt>
                <c:pt idx="2">
                  <c:v>13.528101278497093</c:v>
                </c:pt>
                <c:pt idx="3">
                  <c:v>1.0100314774369978</c:v>
                </c:pt>
                <c:pt idx="4">
                  <c:v>6.5704050185379304E-3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35822155685983E-2"/>
          <c:y val="0.49382961449088764"/>
          <c:w val="0.89504578378110244"/>
          <c:h val="0.49194826282930715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'Исп. 2012-2014 (диаграммы)'!$X$4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(диаграммы)'!$W$5:$W$7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(диаграммы)'!$X$5:$X$7</c:f>
              <c:numCache>
                <c:formatCode>General</c:formatCode>
                <c:ptCount val="3"/>
                <c:pt idx="0">
                  <c:v>39</c:v>
                </c:pt>
                <c:pt idx="1">
                  <c:v>35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(диаграммы)'!$Y$4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(диаграммы)'!$W$5:$W$7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(диаграммы)'!$Y$5:$Y$7</c:f>
              <c:numCache>
                <c:formatCode>General</c:formatCode>
                <c:ptCount val="3"/>
                <c:pt idx="0">
                  <c:v>61</c:v>
                </c:pt>
                <c:pt idx="1">
                  <c:v>65</c:v>
                </c:pt>
                <c:pt idx="2">
                  <c:v>64</c:v>
                </c:pt>
              </c:numCache>
            </c:numRef>
          </c:val>
        </c:ser>
        <c:shape val="cylinder"/>
        <c:axId val="91248512"/>
        <c:axId val="91250048"/>
        <c:axId val="0"/>
      </c:bar3DChart>
      <c:catAx>
        <c:axId val="9124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91250048"/>
        <c:crosses val="autoZero"/>
        <c:auto val="1"/>
        <c:lblAlgn val="ctr"/>
        <c:lblOffset val="100"/>
      </c:catAx>
      <c:valAx>
        <c:axId val="91250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91248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'Исп. 2012-2014 (диаграммы)'!$K$4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"/>
                  <c:y val="-7.0283745801368175E-2"/>
                </c:manualLayout>
              </c:layout>
              <c:showVal val="1"/>
            </c:dLbl>
            <c:dLbl>
              <c:idx val="1"/>
              <c:layout>
                <c:manualLayout>
                  <c:x val="-6.4948198697507885E-3"/>
                  <c:y val="-3.3074703906526191E-2"/>
                </c:manualLayout>
              </c:layout>
              <c:showVal val="1"/>
            </c:dLbl>
            <c:dLbl>
              <c:idx val="2"/>
              <c:layout>
                <c:manualLayout>
                  <c:x val="-1.6237049674376841E-3"/>
                  <c:y val="-6.614940781305241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(диаграммы)'!$J$5:$J$7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(диаграммы)'!$K$5:$K$7</c:f>
              <c:numCache>
                <c:formatCode>General</c:formatCode>
                <c:ptCount val="3"/>
                <c:pt idx="0">
                  <c:v>501537</c:v>
                </c:pt>
                <c:pt idx="1">
                  <c:v>543743</c:v>
                </c:pt>
                <c:pt idx="2">
                  <c:v>602616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(диаграммы)'!$L$4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484459609252283E-2"/>
                  <c:y val="-5.7880731836421118E-2"/>
                </c:manualLayout>
              </c:layout>
              <c:showVal val="1"/>
            </c:dLbl>
            <c:dLbl>
              <c:idx val="1"/>
              <c:layout>
                <c:manualLayout>
                  <c:x val="1.9484459609252231E-2"/>
                  <c:y val="-3.7209041894842004E-2"/>
                </c:manualLayout>
              </c:layout>
              <c:showVal val="1"/>
            </c:dLbl>
            <c:dLbl>
              <c:idx val="2"/>
              <c:layout>
                <c:manualLayout>
                  <c:x val="3.0850394381316006E-2"/>
                  <c:y val="-7.4418083789684009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(диаграммы)'!$J$5:$J$7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(диаграммы)'!$L$5:$L$7</c:f>
              <c:numCache>
                <c:formatCode>General</c:formatCode>
                <c:ptCount val="3"/>
                <c:pt idx="0">
                  <c:v>490994</c:v>
                </c:pt>
                <c:pt idx="1">
                  <c:v>537616</c:v>
                </c:pt>
                <c:pt idx="2">
                  <c:v>572272</c:v>
                </c:pt>
              </c:numCache>
            </c:numRef>
          </c:val>
        </c:ser>
        <c:shape val="cylinder"/>
        <c:axId val="98609024"/>
        <c:axId val="98610560"/>
        <c:axId val="0"/>
      </c:bar3DChart>
      <c:catAx>
        <c:axId val="98609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98610560"/>
        <c:crosses val="autoZero"/>
        <c:auto val="1"/>
        <c:lblAlgn val="ctr"/>
        <c:lblOffset val="100"/>
      </c:catAx>
      <c:valAx>
        <c:axId val="98610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98609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0676164243385662E-2"/>
          <c:y val="5.0957977621218509E-2"/>
          <c:w val="0.80924470069945065"/>
          <c:h val="0.81649100704517408"/>
        </c:manualLayout>
      </c:layout>
      <c:bar3DChart>
        <c:barDir val="col"/>
        <c:grouping val="clustered"/>
        <c:ser>
          <c:idx val="0"/>
          <c:order val="0"/>
          <c:tx>
            <c:strRef>
              <c:f>'Исп. 2012-2014 (диаграммы)'!$K$22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8.1549434111139428E-3"/>
                  <c:y val="-5.0526315789473725E-2"/>
                </c:manualLayout>
              </c:layout>
              <c:showVal val="1"/>
            </c:dLbl>
            <c:dLbl>
              <c:idx val="1"/>
              <c:layout>
                <c:manualLayout>
                  <c:x val="4.8929660466683058E-3"/>
                  <c:y val="-0.11368421052631579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31578947368421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(диаграммы)'!$J$23:$J$25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(диаграммы)'!$K$23:$K$25</c:f>
              <c:numCache>
                <c:formatCode>General</c:formatCode>
                <c:ptCount val="3"/>
                <c:pt idx="0">
                  <c:v>821338</c:v>
                </c:pt>
                <c:pt idx="1">
                  <c:v>1125094</c:v>
                </c:pt>
                <c:pt idx="2">
                  <c:v>1224240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(диаграммы)'!$L$22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6309886822227889E-2"/>
                  <c:y val="-9.2631578947368468E-2"/>
                </c:manualLayout>
              </c:layout>
              <c:showVal val="1"/>
            </c:dLbl>
            <c:dLbl>
              <c:idx val="1"/>
              <c:layout>
                <c:manualLayout>
                  <c:x val="2.7726807597787471E-2"/>
                  <c:y val="-8.4210526315789527E-2"/>
                </c:manualLayout>
              </c:layout>
              <c:showVal val="1"/>
            </c:dLbl>
            <c:dLbl>
              <c:idx val="2"/>
              <c:layout>
                <c:manualLayout>
                  <c:x val="3.4250762326678556E-2"/>
                  <c:y val="-6.73684210526319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(диаграммы)'!$J$23:$J$25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'Исп. 2012-2014 (диаграммы)'!$L$23:$L$25</c:f>
              <c:numCache>
                <c:formatCode>General</c:formatCode>
                <c:ptCount val="3"/>
                <c:pt idx="0">
                  <c:v>777180</c:v>
                </c:pt>
                <c:pt idx="1">
                  <c:v>988183</c:v>
                </c:pt>
                <c:pt idx="2">
                  <c:v>1021550</c:v>
                </c:pt>
              </c:numCache>
            </c:numRef>
          </c:val>
        </c:ser>
        <c:shape val="cylinder"/>
        <c:axId val="87098880"/>
        <c:axId val="87100416"/>
        <c:axId val="0"/>
      </c:bar3DChart>
      <c:catAx>
        <c:axId val="8709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87100416"/>
        <c:crosses val="autoZero"/>
        <c:auto val="1"/>
        <c:lblAlgn val="ctr"/>
        <c:lblOffset val="100"/>
      </c:catAx>
      <c:valAx>
        <c:axId val="87100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87098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7.1480375297915373E-3"/>
                  <c:y val="-1.3352049750424259E-2"/>
                </c:manualLayout>
              </c:layout>
              <c:showVal val="1"/>
            </c:dLbl>
            <c:dLbl>
              <c:idx val="2"/>
              <c:layout>
                <c:manualLayout>
                  <c:x val="-7.8772136241590657E-3"/>
                  <c:y val="2.43725773671770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'Исп. 2014 (Табл.)  (2)'!$C$5:$C$19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 (Табл.)  (2)'!$E$5:$E$19</c:f>
              <c:numCache>
                <c:formatCode>0.0</c:formatCode>
                <c:ptCount val="3"/>
                <c:pt idx="0">
                  <c:v>34.443369460328597</c:v>
                </c:pt>
                <c:pt idx="1">
                  <c:v>1.4622711946503437</c:v>
                </c:pt>
                <c:pt idx="2">
                  <c:v>64.094359345020962</c:v>
                </c:pt>
              </c:numCache>
            </c:numRef>
          </c:val>
        </c:ser>
        <c:ser>
          <c:idx val="0"/>
          <c:order val="0"/>
          <c:cat>
            <c:strRef>
              <c:f>'Исп. 2014 (Табл.)  (2)'!$C$5:$C$19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2014 (Табл.)  (2)'!$D$5:$D$19</c:f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'анализ по разделам (3 года) (2)'!$I$5:$I$6</c:f>
              <c:strCache>
                <c:ptCount val="1"/>
                <c:pt idx="0">
                  <c:v>2012 год 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0"/>
                  <c:y val="-4.6647230320699742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tx1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'анализ по разделам (3 года) (2)'!$I$7:$I$1202</c:f>
              <c:numCache>
                <c:formatCode>#,##0.00</c:formatCode>
                <c:ptCount val="1"/>
                <c:pt idx="0">
                  <c:v>1432036.74</c:v>
                </c:pt>
              </c:numCache>
            </c:numRef>
          </c:val>
        </c:ser>
        <c:ser>
          <c:idx val="1"/>
          <c:order val="1"/>
          <c:tx>
            <c:strRef>
              <c:f>'анализ по разделам (3 года) (2)'!$J$5:$J$6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(2)'!$J$7:$J$1202</c:f>
            </c:numRef>
          </c:val>
        </c:ser>
        <c:ser>
          <c:idx val="2"/>
          <c:order val="2"/>
          <c:tx>
            <c:strRef>
              <c:f>'анализ по разделам (3 года) (2)'!$K$5:$K$6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(2)'!$K$7:$K$1202</c:f>
            </c:numRef>
          </c:val>
        </c:ser>
        <c:ser>
          <c:idx val="3"/>
          <c:order val="3"/>
          <c:tx>
            <c:strRef>
              <c:f>'анализ по разделам (3 года) (2)'!$L$5:$L$6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(2)'!$L$7:$L$1202</c:f>
            </c:numRef>
          </c:val>
        </c:ser>
        <c:ser>
          <c:idx val="4"/>
          <c:order val="4"/>
          <c:tx>
            <c:strRef>
              <c:f>'анализ по разделам (3 года) (2)'!$M$5:$M$6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(2)'!$M$7:$M$1202</c:f>
            </c:numRef>
          </c:val>
        </c:ser>
        <c:ser>
          <c:idx val="5"/>
          <c:order val="5"/>
          <c:tx>
            <c:strRef>
              <c:f>'анализ по разделам (3 года) (2)'!$N$5:$N$6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(2)'!$N$7:$N$1202</c:f>
            </c:numRef>
          </c:val>
        </c:ser>
        <c:ser>
          <c:idx val="6"/>
          <c:order val="6"/>
          <c:tx>
            <c:strRef>
              <c:f>'анализ по разделам (3 года) (2)'!$O$5:$O$6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(2)'!$O$7:$O$1202</c:f>
            </c:numRef>
          </c:val>
        </c:ser>
        <c:ser>
          <c:idx val="7"/>
          <c:order val="7"/>
          <c:tx>
            <c:strRef>
              <c:f>'анализ по разделам (3 года) (2)'!$P$5:$P$6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(2)'!$P$7:$P$1202</c:f>
            </c:numRef>
          </c:val>
        </c:ser>
        <c:ser>
          <c:idx val="8"/>
          <c:order val="8"/>
          <c:tx>
            <c:strRef>
              <c:f>'анализ по разделам (3 года) (2)'!$Q$5:$Q$6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(2)'!$Q$7:$Q$1202</c:f>
            </c:numRef>
          </c:val>
        </c:ser>
        <c:ser>
          <c:idx val="9"/>
          <c:order val="9"/>
          <c:tx>
            <c:strRef>
              <c:f>'анализ по разделам (3 года) (2)'!$R$5:$R$6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(2)'!$R$7:$R$1202</c:f>
            </c:numRef>
          </c:val>
        </c:ser>
        <c:ser>
          <c:idx val="10"/>
          <c:order val="10"/>
          <c:tx>
            <c:strRef>
              <c:f>'анализ по разделам (3 года) (2)'!$S$5:$S$6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(2)'!$S$7:$S$1202</c:f>
            </c:numRef>
          </c:val>
        </c:ser>
        <c:ser>
          <c:idx val="11"/>
          <c:order val="11"/>
          <c:tx>
            <c:strRef>
              <c:f>'анализ по разделам (3 года) (2)'!$T$5:$T$6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(2)'!$T$7:$T$1202</c:f>
            </c:numRef>
          </c:val>
        </c:ser>
        <c:ser>
          <c:idx val="12"/>
          <c:order val="12"/>
          <c:tx>
            <c:strRef>
              <c:f>'анализ по разделам (3 года) (2)'!$U$5:$U$6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(2)'!$U$7:$U$1202</c:f>
            </c:numRef>
          </c:val>
        </c:ser>
        <c:ser>
          <c:idx val="13"/>
          <c:order val="13"/>
          <c:tx>
            <c:strRef>
              <c:f>'анализ по разделам (3 года) (2)'!$V$5:$V$6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(2)'!$V$7:$V$1202</c:f>
            </c:numRef>
          </c:val>
        </c:ser>
        <c:ser>
          <c:idx val="14"/>
          <c:order val="14"/>
          <c:tx>
            <c:strRef>
              <c:f>'анализ по разделам (3 года) (2)'!$W$5:$W$6</c:f>
              <c:strCache>
                <c:ptCount val="1"/>
                <c:pt idx="0">
                  <c:v>2012 год Факт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312880612802588E-2"/>
                  <c:y val="6.85556173251797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'анализ по разделам (3 года) (2)'!$W$7:$W$1202</c:f>
              <c:numCache>
                <c:formatCode>#,##0.00</c:formatCode>
                <c:ptCount val="1"/>
                <c:pt idx="0">
                  <c:v>1325968.3</c:v>
                </c:pt>
              </c:numCache>
            </c:numRef>
          </c:val>
        </c:ser>
        <c:ser>
          <c:idx val="15"/>
          <c:order val="15"/>
          <c:tx>
            <c:strRef>
              <c:f>'анализ по разделам (3 года) (2)'!$X$5:$X$6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(2)'!$X$7:$X$1202</c:f>
            </c:numRef>
          </c:val>
        </c:ser>
        <c:ser>
          <c:idx val="16"/>
          <c:order val="16"/>
          <c:tx>
            <c:strRef>
              <c:f>'анализ по разделам (3 года) (2)'!$Y$5:$Y$6</c:f>
              <c:strCache>
                <c:ptCount val="1"/>
                <c:pt idx="0">
                  <c:v>2012 год Процент исполнения</c:v>
                </c:pt>
              </c:strCache>
            </c:strRef>
          </c:tx>
          <c:val>
            <c:numRef>
              <c:f>'анализ по разделам (3 года) (2)'!$Y$7:$Y$1202</c:f>
            </c:numRef>
          </c:val>
        </c:ser>
        <c:ser>
          <c:idx val="17"/>
          <c:order val="17"/>
          <c:tx>
            <c:strRef>
              <c:f>'анализ по разделам (3 года) (2)'!$Z$5:$Z$6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(2)'!$Z$7:$Z$1202</c:f>
            </c:numRef>
          </c:val>
        </c:ser>
        <c:ser>
          <c:idx val="18"/>
          <c:order val="18"/>
          <c:tx>
            <c:strRef>
              <c:f>'анализ по разделам (3 года) (2)'!$AA$5:$AA$6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(2)'!$AA$7:$AA$1202</c:f>
            </c:numRef>
          </c:val>
        </c:ser>
        <c:ser>
          <c:idx val="19"/>
          <c:order val="19"/>
          <c:tx>
            <c:strRef>
              <c:f>'анализ по разделам (3 года) (2)'!$AB$5:$AB$6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(2)'!$AB$7:$AB$1202</c:f>
            </c:numRef>
          </c:val>
        </c:ser>
        <c:ser>
          <c:idx val="20"/>
          <c:order val="20"/>
          <c:tx>
            <c:strRef>
              <c:f>'анализ по разделам (3 года) (2)'!$AC$5:$AC$6</c:f>
              <c:strCache>
                <c:ptCount val="1"/>
                <c:pt idx="0">
                  <c:v>2012 год #Н/Д</c:v>
                </c:pt>
              </c:strCache>
            </c:strRef>
          </c:tx>
          <c:val>
            <c:numRef>
              <c:f>'анализ по разделам (3 года) (2)'!$AC$7:$AC$1202</c:f>
            </c:numRef>
          </c:val>
        </c:ser>
        <c:ser>
          <c:idx val="21"/>
          <c:order val="21"/>
          <c:tx>
            <c:strRef>
              <c:f>'анализ по разделам (3 года) (2)'!$AD$5:$AD$6</c:f>
              <c:strCache>
                <c:ptCount val="1"/>
                <c:pt idx="0">
                  <c:v>2013 год План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4162873039959561E-2"/>
                  <c:y val="-2.72108843537414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'анализ по разделам (3 года) (2)'!$AD$7:$AD$1202</c:f>
              <c:numCache>
                <c:formatCode>#,##0.00</c:formatCode>
                <c:ptCount val="1"/>
                <c:pt idx="0">
                  <c:v>1685055.93</c:v>
                </c:pt>
              </c:numCache>
            </c:numRef>
          </c:val>
        </c:ser>
        <c:ser>
          <c:idx val="22"/>
          <c:order val="22"/>
          <c:tx>
            <c:strRef>
              <c:f>'анализ по разделам (3 года) (2)'!$AE$5:$AE$6</c:f>
              <c:strCache>
                <c:ptCount val="1"/>
                <c:pt idx="0">
                  <c:v>2013 год Факт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0"/>
                  <c:y val="0.1075268513739028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'анализ по разделам (3 года) (2)'!$AE$7:$AE$1202</c:f>
              <c:numCache>
                <c:formatCode>#,##0.00</c:formatCode>
                <c:ptCount val="1"/>
                <c:pt idx="0">
                  <c:v>1501968.4000000004</c:v>
                </c:pt>
              </c:numCache>
            </c:numRef>
          </c:val>
        </c:ser>
        <c:ser>
          <c:idx val="23"/>
          <c:order val="23"/>
          <c:tx>
            <c:strRef>
              <c:f>'анализ по разделам (3 года)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'анализ по разделам (3 года) (2)'!$AF$7:$AF$1202</c:f>
            </c:numRef>
          </c:val>
        </c:ser>
        <c:ser>
          <c:idx val="24"/>
          <c:order val="24"/>
          <c:tx>
            <c:strRef>
              <c:f>'анализ по разделам (3 года) (2)'!$AG$5:$AG$6</c:f>
              <c:strCache>
                <c:ptCount val="1"/>
                <c:pt idx="0">
                  <c:v>2014 год План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4.0465351542741694E-3"/>
                  <c:y val="-3.88726919339164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'анализ по разделам (3 года) (2)'!$AG$7:$AG$1202</c:f>
              <c:numCache>
                <c:formatCode>0.0</c:formatCode>
                <c:ptCount val="1"/>
                <c:pt idx="0">
                  <c:v>1857419.25</c:v>
                </c:pt>
              </c:numCache>
            </c:numRef>
          </c:val>
        </c:ser>
        <c:ser>
          <c:idx val="25"/>
          <c:order val="25"/>
          <c:tx>
            <c:strRef>
              <c:f>'анализ по разделам (3 года)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4.4511886697015703E-2"/>
                  <c:y val="-5.8309037900874779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val>
            <c:numRef>
              <c:f>'анализ по разделам (3 года) (2)'!$AH$7:$AH$1202</c:f>
              <c:numCache>
                <c:formatCode>0.0</c:formatCode>
                <c:ptCount val="1"/>
                <c:pt idx="0">
                  <c:v>1597372.9</c:v>
                </c:pt>
              </c:numCache>
            </c:numRef>
          </c:val>
        </c:ser>
        <c:ser>
          <c:idx val="26"/>
          <c:order val="26"/>
          <c:tx>
            <c:strRef>
              <c:f>'анализ по разделам (3 года)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'анализ по разделам (3 года) (2)'!$AI$7:$AI$1202</c:f>
            </c:numRef>
          </c:val>
        </c:ser>
        <c:shape val="box"/>
        <c:axId val="98729344"/>
        <c:axId val="98755712"/>
        <c:axId val="0"/>
      </c:bar3DChart>
      <c:catAx>
        <c:axId val="98729344"/>
        <c:scaling>
          <c:orientation val="minMax"/>
        </c:scaling>
        <c:delete val="1"/>
        <c:axPos val="b"/>
        <c:tickLblPos val="nextTo"/>
        <c:crossAx val="98755712"/>
        <c:crosses val="autoZero"/>
        <c:auto val="1"/>
        <c:lblAlgn val="ctr"/>
        <c:lblOffset val="100"/>
      </c:catAx>
      <c:valAx>
        <c:axId val="9875571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98729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aseline="0">
                <a:latin typeface="Times New Roman" pitchFamily="18" charset="0"/>
              </a:defRPr>
            </a:pPr>
            <a:r>
              <a:rPr lang="ru-RU" baseline="0" dirty="0">
                <a:latin typeface="Times New Roman" pitchFamily="18" charset="0"/>
              </a:rPr>
              <a:t>Количество муниципальных программ, реализуемых на территории Артемовского городского округа </a:t>
            </a:r>
            <a:endParaRPr lang="ru-RU" baseline="0" dirty="0" smtClean="0">
              <a:latin typeface="Times New Roman" pitchFamily="18" charset="0"/>
            </a:endParaRPr>
          </a:p>
          <a:p>
            <a:pPr>
              <a:defRPr baseline="0">
                <a:latin typeface="Times New Roman" pitchFamily="18" charset="0"/>
              </a:defRPr>
            </a:pPr>
            <a:r>
              <a:rPr lang="ru-RU" baseline="0" dirty="0" smtClean="0">
                <a:latin typeface="Times New Roman" pitchFamily="18" charset="0"/>
              </a:rPr>
              <a:t>в </a:t>
            </a:r>
            <a:r>
              <a:rPr lang="ru-RU" baseline="0" dirty="0">
                <a:latin typeface="Times New Roman" pitchFamily="18" charset="0"/>
              </a:rPr>
              <a:t>2012-2014 годах</a:t>
            </a:r>
          </a:p>
        </c:rich>
      </c:tx>
      <c:layout>
        <c:manualLayout>
          <c:xMode val="edge"/>
          <c:yMode val="edge"/>
          <c:x val="0.1136607740208946"/>
          <c:y val="1.0338550909629669E-2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'Расчетный (3)'!$A$51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'Расчетный (3)'!$C$49:$G$50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'Расчетный (3)'!$C$51:$G$51</c:f>
            </c:numRef>
          </c:val>
        </c:ser>
        <c:ser>
          <c:idx val="1"/>
          <c:order val="1"/>
          <c:tx>
            <c:strRef>
              <c:f>'Расчетный (3)'!$A$52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'Расчетный (3)'!$C$49:$G$50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'Расчетный (3)'!$C$52:$G$52</c:f>
            </c:numRef>
          </c:val>
        </c:ser>
        <c:ser>
          <c:idx val="2"/>
          <c:order val="2"/>
          <c:tx>
            <c:strRef>
              <c:f>'Расчетный (3)'!$A$53</c:f>
              <c:strCache>
                <c:ptCount val="1"/>
                <c:pt idx="0">
                  <c:v>Процент исполнения</c:v>
                </c:pt>
              </c:strCache>
            </c:strRef>
          </c:tx>
          <c:cat>
            <c:strRef>
              <c:f>'Расчетный (3)'!$C$49:$G$50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'Расчетный (3)'!$C$53:$G$53</c:f>
            </c:numRef>
          </c:val>
        </c:ser>
        <c:ser>
          <c:idx val="3"/>
          <c:order val="3"/>
          <c:tx>
            <c:strRef>
              <c:f>'Расчетный (3)'!$A$54</c:f>
              <c:strCache>
                <c:ptCount val="1"/>
                <c:pt idx="0">
                  <c:v>Количество муниципальных программ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2108486439195102E-3"/>
                  <c:y val="8.8619398213274775E-2"/>
                </c:manualLayout>
              </c:layout>
              <c:showVal val="1"/>
            </c:dLbl>
            <c:dLbl>
              <c:idx val="1"/>
              <c:layout>
                <c:manualLayout>
                  <c:x val="2.8540682414698172E-3"/>
                  <c:y val="8.5525817393475853E-2"/>
                </c:manualLayout>
              </c:layout>
              <c:showVal val="1"/>
            </c:dLbl>
            <c:dLbl>
              <c:idx val="2"/>
              <c:layout>
                <c:manualLayout>
                  <c:x val="2.1405074365704354E-3"/>
                  <c:y val="8.316154216221853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'Расчетный (3)'!$C$49:$G$50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'Расчетный (3)'!$C$54:$G$54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23</c:v>
                </c:pt>
              </c:numCache>
            </c:numRef>
          </c:val>
        </c:ser>
        <c:shape val="box"/>
        <c:axId val="99109504"/>
        <c:axId val="99115392"/>
        <c:axId val="0"/>
      </c:bar3DChart>
      <c:catAx>
        <c:axId val="9910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9115392"/>
        <c:crosses val="autoZero"/>
        <c:auto val="1"/>
        <c:lblAlgn val="ctr"/>
        <c:lblOffset val="100"/>
      </c:catAx>
      <c:valAx>
        <c:axId val="99115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empus Sans ITC" pitchFamily="82" charset="0"/>
              </a:defRPr>
            </a:pPr>
            <a:endParaRPr lang="ru-RU"/>
          </a:p>
        </c:txPr>
        <c:crossAx val="99109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9.2272202998846704E-3"/>
                  <c:y val="-1.9723865877712018E-2"/>
                </c:manualLayout>
              </c:layout>
              <c:showVal val="1"/>
            </c:dLbl>
            <c:dLbl>
              <c:idx val="1"/>
              <c:layout>
                <c:manualLayout>
                  <c:x val="6.920415224913495E-3"/>
                  <c:y val="-2.3668639053254437E-2"/>
                </c:manualLayout>
              </c:layout>
              <c:showVal val="1"/>
            </c:dLbl>
            <c:dLbl>
              <c:idx val="2"/>
              <c:layout>
                <c:manualLayout>
                  <c:x val="4.6136101499423404E-3"/>
                  <c:y val="-2.3668639053254437E-2"/>
                </c:manualLayout>
              </c:layout>
              <c:showVal val="1"/>
            </c:dLbl>
            <c:dLbl>
              <c:idx val="3"/>
              <c:layout>
                <c:manualLayout>
                  <c:x val="2.3068050749711637E-3"/>
                  <c:y val="-3.5502958579881658E-2"/>
                </c:manualLayout>
              </c:layout>
              <c:showVal val="1"/>
            </c:dLbl>
            <c:dLbl>
              <c:idx val="4"/>
              <c:layout>
                <c:manualLayout>
                  <c:x val="9.227220299884575E-3"/>
                  <c:y val="-1.183431952662722E-2"/>
                </c:manualLayout>
              </c:layout>
              <c:showVal val="1"/>
            </c:dLbl>
            <c:dLbl>
              <c:idx val="5"/>
              <c:layout>
                <c:manualLayout>
                  <c:x val="1.1534025374855858E-2"/>
                  <c:y val="-5.917159763313627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'Расчетный  (2)'!$Q$3:$Z$4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2012 год</c:v>
                  </c:pt>
                  <c:pt idx="2">
                    <c:v>2013 год</c:v>
                  </c:pt>
                  <c:pt idx="4">
                    <c:v>2014 год</c:v>
                  </c:pt>
                </c:lvl>
              </c:multiLvlStrCache>
            </c:multiLvlStrRef>
          </c:cat>
          <c:val>
            <c:numRef>
              <c:f>'Расчетный  (2)'!$Q$5:$Z$5</c:f>
              <c:numCache>
                <c:formatCode>General</c:formatCode>
                <c:ptCount val="6"/>
                <c:pt idx="0">
                  <c:v>44539.3</c:v>
                </c:pt>
                <c:pt idx="1">
                  <c:v>42122.2</c:v>
                </c:pt>
                <c:pt idx="2">
                  <c:v>101000.2</c:v>
                </c:pt>
                <c:pt idx="3">
                  <c:v>78120.800000000003</c:v>
                </c:pt>
                <c:pt idx="4">
                  <c:v>168409.3</c:v>
                </c:pt>
                <c:pt idx="5">
                  <c:v>132189.70000000001</c:v>
                </c:pt>
              </c:numCache>
            </c:numRef>
          </c:val>
        </c:ser>
        <c:shape val="cylinder"/>
        <c:axId val="99245440"/>
        <c:axId val="99251328"/>
        <c:axId val="0"/>
      </c:bar3DChart>
      <c:catAx>
        <c:axId val="99245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9251328"/>
        <c:crosses val="autoZero"/>
        <c:auto val="1"/>
        <c:lblAlgn val="ctr"/>
        <c:lblOffset val="100"/>
      </c:catAx>
      <c:valAx>
        <c:axId val="99251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9245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EB51F-0224-4922-B3D9-974F28DFB731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2DA48A6-2F8F-418C-86A3-F4F1A350AC7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Докладчик: И.о. начальника Финансового управления администрации Артемовского городского округа </a:t>
          </a:r>
          <a:endParaRPr lang="ru-RU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10DB30-0AFB-4869-97BF-2EEE832128A8}" type="parTrans" cxnId="{43F00869-B4E8-4A23-8C31-BD156CE4023A}">
      <dgm:prSet/>
      <dgm:spPr/>
      <dgm:t>
        <a:bodyPr/>
        <a:lstStyle/>
        <a:p>
          <a:endParaRPr lang="ru-RU"/>
        </a:p>
      </dgm:t>
    </dgm:pt>
    <dgm:pt modelId="{B4192B61-2CF0-417A-BA58-CD8B94D6D3AF}" type="sibTrans" cxnId="{43F00869-B4E8-4A23-8C31-BD156CE4023A}">
      <dgm:prSet/>
      <dgm:spPr/>
      <dgm:t>
        <a:bodyPr/>
        <a:lstStyle/>
        <a:p>
          <a:endParaRPr lang="ru-RU"/>
        </a:p>
      </dgm:t>
    </dgm:pt>
    <dgm:pt modelId="{00D5571B-A2E3-4DDE-86B9-BD60B6C8C96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aseline="0" dirty="0" smtClean="0">
              <a:solidFill>
                <a:schemeClr val="bg1"/>
              </a:solidFill>
              <a:latin typeface="Times New Roman" pitchFamily="18" charset="0"/>
            </a:rPr>
            <a:t>Бачурина Ольга Геннадьевна</a:t>
          </a:r>
          <a:endParaRPr lang="ru-RU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42C6D609-664E-453F-A305-C60F42511C0B}" type="parTrans" cxnId="{DB50834E-D205-4A95-A3CF-9A073796EFE5}">
      <dgm:prSet/>
      <dgm:spPr/>
      <dgm:t>
        <a:bodyPr/>
        <a:lstStyle/>
        <a:p>
          <a:endParaRPr lang="ru-RU"/>
        </a:p>
      </dgm:t>
    </dgm:pt>
    <dgm:pt modelId="{E155B6AD-EDF8-4898-94F7-5ECDB0D26B49}" type="sibTrans" cxnId="{DB50834E-D205-4A95-A3CF-9A073796EFE5}">
      <dgm:prSet/>
      <dgm:spPr/>
      <dgm:t>
        <a:bodyPr/>
        <a:lstStyle/>
        <a:p>
          <a:endParaRPr lang="ru-RU"/>
        </a:p>
      </dgm:t>
    </dgm:pt>
    <dgm:pt modelId="{634B4B31-4A20-4219-8CCE-39FB5978C1DA}" type="pres">
      <dgm:prSet presAssocID="{F61EB51F-0224-4922-B3D9-974F28DFB7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8BB8B-6C3E-4F2B-90EB-F606F86BA06F}" type="pres">
      <dgm:prSet presAssocID="{12DA48A6-2F8F-418C-86A3-F4F1A350AC7C}" presName="node" presStyleLbl="node1" presStyleIdx="0" presStyleCnt="2" custScaleY="6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912EC-DF96-450C-8750-48A1524BC510}" type="pres">
      <dgm:prSet presAssocID="{B4192B61-2CF0-417A-BA58-CD8B94D6D3AF}" presName="sibTrans" presStyleCnt="0"/>
      <dgm:spPr/>
    </dgm:pt>
    <dgm:pt modelId="{A0D5E21D-0AD7-4748-BE25-53AFAAD3AAC4}" type="pres">
      <dgm:prSet presAssocID="{00D5571B-A2E3-4DDE-86B9-BD60B6C8C962}" presName="node" presStyleLbl="node1" presStyleIdx="1" presStyleCnt="2" custScaleY="6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0DE1C-F8BE-4E73-AACE-DBA3F07F911D}" type="presOf" srcId="{00D5571B-A2E3-4DDE-86B9-BD60B6C8C962}" destId="{A0D5E21D-0AD7-4748-BE25-53AFAAD3AAC4}" srcOrd="0" destOrd="0" presId="urn:microsoft.com/office/officeart/2005/8/layout/default#1"/>
    <dgm:cxn modelId="{DB50834E-D205-4A95-A3CF-9A073796EFE5}" srcId="{F61EB51F-0224-4922-B3D9-974F28DFB731}" destId="{00D5571B-A2E3-4DDE-86B9-BD60B6C8C962}" srcOrd="1" destOrd="0" parTransId="{42C6D609-664E-453F-A305-C60F42511C0B}" sibTransId="{E155B6AD-EDF8-4898-94F7-5ECDB0D26B49}"/>
    <dgm:cxn modelId="{DDC199F7-74BC-410E-AFF5-234C04C7C8A1}" type="presOf" srcId="{F61EB51F-0224-4922-B3D9-974F28DFB731}" destId="{634B4B31-4A20-4219-8CCE-39FB5978C1DA}" srcOrd="0" destOrd="0" presId="urn:microsoft.com/office/officeart/2005/8/layout/default#1"/>
    <dgm:cxn modelId="{43F00869-B4E8-4A23-8C31-BD156CE4023A}" srcId="{F61EB51F-0224-4922-B3D9-974F28DFB731}" destId="{12DA48A6-2F8F-418C-86A3-F4F1A350AC7C}" srcOrd="0" destOrd="0" parTransId="{5A10DB30-0AFB-4869-97BF-2EEE832128A8}" sibTransId="{B4192B61-2CF0-417A-BA58-CD8B94D6D3AF}"/>
    <dgm:cxn modelId="{1BF9B939-39DA-4D60-956E-42A58E3D0A0F}" type="presOf" srcId="{12DA48A6-2F8F-418C-86A3-F4F1A350AC7C}" destId="{3598BB8B-6C3E-4F2B-90EB-F606F86BA06F}" srcOrd="0" destOrd="0" presId="urn:microsoft.com/office/officeart/2005/8/layout/default#1"/>
    <dgm:cxn modelId="{C33AD41D-FE33-4532-A722-92388EE5BC1E}" type="presParOf" srcId="{634B4B31-4A20-4219-8CCE-39FB5978C1DA}" destId="{3598BB8B-6C3E-4F2B-90EB-F606F86BA06F}" srcOrd="0" destOrd="0" presId="urn:microsoft.com/office/officeart/2005/8/layout/default#1"/>
    <dgm:cxn modelId="{02E464B6-668F-4AFC-82D2-7039A4199804}" type="presParOf" srcId="{634B4B31-4A20-4219-8CCE-39FB5978C1DA}" destId="{056912EC-DF96-450C-8750-48A1524BC510}" srcOrd="1" destOrd="0" presId="urn:microsoft.com/office/officeart/2005/8/layout/default#1"/>
    <dgm:cxn modelId="{C5DC9E85-BE09-415C-82F7-F79765236FC3}" type="presParOf" srcId="{634B4B31-4A20-4219-8CCE-39FB5978C1DA}" destId="{A0D5E21D-0AD7-4748-BE25-53AFAAD3AAC4}" srcOrd="2" destOrd="0" presId="urn:microsoft.com/office/officeart/2005/8/layout/default#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B9D1FE-222B-41E2-9130-FE9E5C6AD4C0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0531AD-11EE-4F83-B2AC-598401EFD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C20BD-C9FA-41A2-9171-EF680AB1DF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CEEDC-D84C-4471-A695-EECC378657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2154D-CE13-4F7C-993C-F6BB7D53A9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00417-C5BF-4476-88DE-4F31AF4084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996111-7365-4A25-8975-DC5C1338C1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00DAC-3866-4F23-BBFE-0FFDD977A1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EA894-9F66-41CC-8BDE-7472814540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586A95-4F34-452F-AB04-6F63A1C53B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34E1B-2EE4-4AE2-B5F7-A479DC908B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1BA684-87D6-40DA-B1A1-B908D8F076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1CA3AB-9F7E-4FD0-AEF6-B873431C33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EFDB9-8765-4F10-A5E8-D32BBF65124E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CD62C2-2940-4572-994E-39B187606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8BD8-B07A-4F99-88E5-2CF06E0B7EE9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015B-1CE1-4B82-A1C0-ACF7A3B65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726B-2357-4548-8028-3CF5DA81F76B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69E5-B25D-42CD-81F4-11F309673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4222-FF60-45A6-A10C-03AFCEC60CA3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A58-9DE0-46E6-AC20-E4B78BD84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773B9-121D-47FF-9A2C-081737460CBA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7EDC3-04E0-42DA-A0F2-942D8CD3F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572C-149A-4D77-A0F7-19509E619F23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B8FF-BC88-4A52-9806-3E4810C2C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50AFDC-4D44-47E2-B635-396275480D92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EC195F-5B19-45D4-AC62-53BA45E73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63BB-B60D-4523-86A9-A2D0980C7F18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D42C-A9A8-41C0-8544-2C854419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BEAF-2A10-4DF2-A96A-D041B8BA2C68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50DD-6B99-45A4-BF1C-17781CE0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433B-BCDE-4359-BBB7-27B95A413E29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A7CB-D096-4A37-ACC8-6D945FD5D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F723E-FA91-4707-A4EE-4426F6235CA8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B12AD2-97E2-45E4-849A-A1B486C6D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7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0A1D49F-FA89-4516-8D2F-A89F7C40D1BB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CEA08B-91CA-462E-A305-E358AFB1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27" r:id="rId8"/>
    <p:sldLayoutId id="2147483735" r:id="rId9"/>
    <p:sldLayoutId id="2147483726" r:id="rId10"/>
    <p:sldLayoutId id="21474837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6802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Годовой отчет об исполнении бюджета Артемовского городского округа за 2014 год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71600" y="3886200"/>
          <a:ext cx="6400800" cy="225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9" name="Picture 4" descr="Герб - Артемовский городской округ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357188"/>
            <a:ext cx="1146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расходной части бюджета Артемовского городского округа в 2012-2014 годах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214313" y="1341438"/>
          <a:ext cx="8786874" cy="215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78"/>
                <a:gridCol w="853044"/>
                <a:gridCol w="853044"/>
                <a:gridCol w="853044"/>
                <a:gridCol w="853044"/>
                <a:gridCol w="853044"/>
                <a:gridCol w="853044"/>
                <a:gridCol w="853044"/>
                <a:gridCol w="853044"/>
                <a:gridCol w="853044"/>
              </a:tblGrid>
              <a:tr h="41268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2012 </a:t>
                      </a:r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2013 </a:t>
                      </a:r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2014 </a:t>
                      </a:r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Процент исполнения</a:t>
                      </a:r>
                      <a:endParaRPr kumimoji="0" lang="ru-RU" sz="13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Процент исполнения</a:t>
                      </a:r>
                    </a:p>
                    <a:p>
                      <a:pPr marL="0" algn="ctr" rtl="0" eaLnBrk="1" fontAlgn="ctr" latinLnBrk="0" hangingPunct="1"/>
                      <a:endParaRPr kumimoji="0"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Процент исполнения</a:t>
                      </a:r>
                      <a:endParaRPr kumimoji="0" lang="ru-RU" sz="13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997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Расходы бюджета,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тыс. руб.</a:t>
                      </a:r>
                      <a:endParaRPr kumimoji="0"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1432036,7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1325968,3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92,6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1685055,9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1501968,4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89,1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1857419,3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1597372,9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86,0</a:t>
                      </a:r>
                      <a:endParaRPr lang="ru-RU" sz="1500" b="0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143375"/>
            <a:ext cx="4357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1357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расходной части бюджета Артемовского городского округа в 2012-2014 годах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2071678"/>
          <a:ext cx="821537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14400" y="214290"/>
          <a:ext cx="7772400" cy="614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214313"/>
            <a:ext cx="8353425" cy="12128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в рамках муниципальных программ в 2012-2014 годах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857250" y="1285860"/>
          <a:ext cx="7786688" cy="350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642938" y="5143500"/>
          <a:ext cx="8215370" cy="142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626"/>
                <a:gridCol w="1173624"/>
                <a:gridCol w="1173624"/>
                <a:gridCol w="1173624"/>
                <a:gridCol w="1173624"/>
                <a:gridCol w="1173624"/>
                <a:gridCol w="1173624"/>
              </a:tblGrid>
              <a:tr h="238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2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>
                          <a:latin typeface="Times New Roman" pitchFamily="18" charset="0"/>
                        </a:rPr>
                        <a:t>Расходы в рамках муниципальных  программ, </a:t>
                      </a:r>
                      <a:endParaRPr lang="ru-RU" sz="1200" b="1" i="0" u="none" strike="noStrike" baseline="0" dirty="0" smtClean="0">
                        <a:latin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latin typeface="Times New Roman" pitchFamily="18" charset="0"/>
                        </a:rPr>
                        <a:t>тыс</a:t>
                      </a:r>
                      <a:r>
                        <a:rPr lang="ru-RU" sz="1200" b="1" i="0" u="none" strike="noStrike" baseline="0" dirty="0">
                          <a:latin typeface="Times New Roman" pitchFamily="18" charset="0"/>
                        </a:rPr>
                        <a:t>. руб.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latin typeface="Times New Roman" pitchFamily="18" charset="0"/>
                        </a:rPr>
                        <a:t>44539,3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latin typeface="Times New Roman" pitchFamily="18" charset="0"/>
                        </a:rPr>
                        <a:t>42122,2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latin typeface="Times New Roman" pitchFamily="18" charset="0"/>
                        </a:rPr>
                        <a:t>101000,2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latin typeface="Times New Roman" pitchFamily="18" charset="0"/>
                        </a:rPr>
                        <a:t>78120,8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baseline="0" dirty="0">
                          <a:latin typeface="Times New Roman" pitchFamily="18" charset="0"/>
                        </a:rPr>
                        <a:t>168409,3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baseline="0" dirty="0">
                          <a:latin typeface="Times New Roman" pitchFamily="18" charset="0"/>
                        </a:rPr>
                        <a:t>132189,7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42875"/>
            <a:ext cx="8512175" cy="571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Bookman Old Style" pitchFamily="18" charset="0"/>
              </a:rPr>
              <a:t>Исполнение расходной части бюджета Артемовского городского округа в 2014 году</a:t>
            </a:r>
          </a:p>
        </p:txBody>
      </p:sp>
      <p:sp>
        <p:nvSpPr>
          <p:cNvPr id="3481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86126" y="2214562"/>
            <a:ext cx="2786062" cy="2786063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1597372,9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1052513"/>
            <a:ext cx="2928937" cy="733425"/>
          </a:xfrm>
          <a:prstGeom prst="homePlate">
            <a:avLst>
              <a:gd name="adj" fmla="val 13361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883 683,7 тыс.руб.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1928813"/>
            <a:ext cx="2928937" cy="785812"/>
          </a:xfrm>
          <a:prstGeom prst="homePlate">
            <a:avLst>
              <a:gd name="adj" fmla="val 9911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127 498,7тыс.руб.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2857500"/>
            <a:ext cx="2928937" cy="714375"/>
          </a:xfrm>
          <a:prstGeom prst="homePlate">
            <a:avLst>
              <a:gd name="adj" fmla="val 1167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208 223,5 тыс.руб.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072188" y="3714750"/>
            <a:ext cx="2928937" cy="714375"/>
          </a:xfrm>
          <a:prstGeom prst="homePlate">
            <a:avLst>
              <a:gd name="adj" fmla="val 1167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Культура и кинематография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103 058,8 тыс.руб.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650" y="4643438"/>
            <a:ext cx="2784475" cy="731837"/>
          </a:xfrm>
          <a:prstGeom prst="homePlate">
            <a:avLst>
              <a:gd name="adj" fmla="val 11673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20 297,9 тыс.руб.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072188" y="5499100"/>
            <a:ext cx="2928937" cy="787400"/>
          </a:xfrm>
          <a:prstGeom prst="homePlate">
            <a:avLst>
              <a:gd name="adj" fmla="val 116759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2178,7 тыс.руб.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57188" y="1071563"/>
            <a:ext cx="2857500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107 011,0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57188" y="2000250"/>
            <a:ext cx="2857500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Национальная оборона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2 579,0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428625" y="2857500"/>
            <a:ext cx="2786063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Национальная безопасность и правоохранительная деятельность – 9 102,6 тыс. руб.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428625" y="5572125"/>
            <a:ext cx="2714625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Обслуживание государственного и муниципального долга – 113,8 тыс.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428625" y="3714750"/>
            <a:ext cx="2714625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Национальная экономика – 101 768,4 тыс. 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428625" y="4643438"/>
            <a:ext cx="2786063" cy="785812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Охрана окружающей среды – 31 856,8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5" grpId="0" animBg="1"/>
      <p:bldP spid="14357" grpId="0" animBg="1"/>
      <p:bldP spid="143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142875"/>
            <a:ext cx="8353425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 городского округа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5720" y="0"/>
          <a:ext cx="4714908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286375" y="1143000"/>
          <a:ext cx="3643337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187"/>
                <a:gridCol w="1154150"/>
              </a:tblGrid>
              <a:tr h="416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Структура расходов, в 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ОБЩЕГОСУДАРСТВЕННЫЕ ВОПРОСЫ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6,70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НАЦИОНАЛЬНАЯ ОБОРОНА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0,16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0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0,57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6,37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7,98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1,99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ОБРАЗОВАНИЕ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55,32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6,45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13,04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1,27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0,14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0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baseline="0" dirty="0">
                          <a:latin typeface="Times New Roman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0,01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Arial Cyr"/>
                        </a:rPr>
                        <a:t>100,00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4825" y="0"/>
            <a:ext cx="8639175" cy="1357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 0300 «Национальная безопасность и правоохранительная деятельность» в 2012-2014 годах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642910" y="1285860"/>
          <a:ext cx="8072494" cy="45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1000125" y="5786438"/>
          <a:ext cx="7858158" cy="107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93"/>
                <a:gridCol w="1309693"/>
                <a:gridCol w="1309693"/>
                <a:gridCol w="1309693"/>
                <a:gridCol w="1309693"/>
                <a:gridCol w="1309693"/>
              </a:tblGrid>
              <a:tr h="3113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3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3 931,78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3 755,22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4 694,03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4 691,01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9875,0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9102,6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в 2014 году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Раздел 0300 «Национальная безопасность и правоохранительная деятельность»</a:t>
            </a:r>
          </a:p>
        </p:txBody>
      </p:sp>
      <p:sp>
        <p:nvSpPr>
          <p:cNvPr id="3993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2B323-E7FB-4673-97DD-718E0F50CF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9102,6тыс.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2495550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Мероприятия по защите населения и территории от чрезвычайных ситуаций природного и техногенного характера, гражданской обороне –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6426,7 тыс. руб.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48025" y="3424238"/>
            <a:ext cx="2517775" cy="2303462"/>
          </a:xfrm>
          <a:prstGeom prst="rect">
            <a:avLst/>
          </a:prstGeom>
          <a:solidFill>
            <a:srgbClr val="FF5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Мероприятия по обеспечению пожарной безопасности –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2377,1 тыс.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086475" y="3402013"/>
            <a:ext cx="2798763" cy="2316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Мероприятия по профилактике правонарушений на территории Артемовского городского округа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–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298,8 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81675" y="2205038"/>
            <a:ext cx="1571625" cy="609600"/>
          </a:xfrm>
          <a:prstGeom prst="curvedDownArrow">
            <a:avLst>
              <a:gd name="adj1" fmla="val 49259"/>
              <a:gd name="adj2" fmla="val 98745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194175" y="2832100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  <p:bldP spid="41995" grpId="0" animBg="1"/>
      <p:bldP spid="419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0"/>
            <a:ext cx="86439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0400 « Национальная экономика» в 2012-2014 годах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642910" y="1214422"/>
          <a:ext cx="7929618" cy="428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785813" y="5572125"/>
          <a:ext cx="8072496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16"/>
                <a:gridCol w="1345416"/>
                <a:gridCol w="1345416"/>
                <a:gridCol w="1345416"/>
                <a:gridCol w="1345416"/>
                <a:gridCol w="1345416"/>
              </a:tblGrid>
              <a:tr h="3810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139 350,53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135 994,88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112 553,38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87 810,43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121168,8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101768,4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8512175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в 2014 году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разделу 0400 «Национальная экономика»</a:t>
            </a:r>
            <a:endParaRPr lang="ru-RU" sz="2000" b="1" dirty="0" smtClean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429000" y="2000250"/>
            <a:ext cx="2786063" cy="2500313"/>
          </a:xfrm>
          <a:prstGeom prst="upDownArrowCallout">
            <a:avLst>
              <a:gd name="adj1" fmla="val 24999"/>
              <a:gd name="adj2" fmla="val 24999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101768,4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00750" y="1143000"/>
            <a:ext cx="3000375" cy="1071563"/>
          </a:xfrm>
          <a:prstGeom prst="homePlate">
            <a:avLst>
              <a:gd name="adj" fmla="val 133622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Развитие системы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поддержки субъектов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малого и среднего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 предпринимательства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 – 739,8 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2357438"/>
            <a:ext cx="2928937" cy="1071562"/>
          </a:xfrm>
          <a:prstGeom prst="homePlate">
            <a:avLst>
              <a:gd name="adj" fmla="val 9912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Разработка документации по планировке территории  городского округа - 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2423,1 тыс. руб.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3571875"/>
            <a:ext cx="2928937" cy="1285875"/>
          </a:xfrm>
          <a:prstGeom prst="homePlate">
            <a:avLst>
              <a:gd name="adj" fmla="val 11675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Создание и ведение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 информационной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системы обеспечения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 градостроительной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деятельности –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490,0 тыс. руб.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5929313" y="5072063"/>
            <a:ext cx="3071812" cy="1357312"/>
          </a:xfrm>
          <a:prstGeom prst="homePlate">
            <a:avLst>
              <a:gd name="adj" fmla="val 11540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деятельности Комитета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архитектуре и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градостроительству АГО – </a:t>
            </a:r>
          </a:p>
          <a:p>
            <a:pPr algn="r"/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2 402,7 тыс. руб.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57188" y="1143000"/>
            <a:ext cx="3143250" cy="100012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Капитальный ремонт Красногвардейского гидроузла на реке Ирбит в п. Красногвардейский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63 354,1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57188" y="2286000"/>
            <a:ext cx="3000375" cy="1071563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Мероприятия в области сельскохозяйственного производства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192,0 тыс. руб. 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357188" y="3571875"/>
            <a:ext cx="3214687" cy="1285875"/>
          </a:xfrm>
          <a:prstGeom prst="homePlate">
            <a:avLst>
              <a:gd name="adj" fmla="val 1080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Содержание и ремонт гидротехнических сооружений, находящихся в муниципальной собственности Артемовского городского округа – 2 303,3 тыс. руб. 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57188" y="5072063"/>
            <a:ext cx="3071812" cy="1285875"/>
          </a:xfrm>
          <a:prstGeom prst="homePlate">
            <a:avLst>
              <a:gd name="adj" fmla="val 1062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Дорожный фонд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29 713,3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1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показатели бюджета Артемовского городского округа в 2012-2014 годах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857224" y="1428737"/>
          <a:ext cx="785818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928688" y="5214938"/>
          <a:ext cx="7766076" cy="155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19"/>
                <a:gridCol w="1941519"/>
                <a:gridCol w="1941519"/>
                <a:gridCol w="1941519"/>
              </a:tblGrid>
              <a:tr h="565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Доходы, в тыс. руб.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1322874,7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1668837,3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1826855,6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Расходы, в тыс. руб.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1387912,8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1684297,8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1857419,3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Дефицит, в тыс. руб.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65038,1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latin typeface="Times New Roman" pitchFamily="18" charset="0"/>
                        </a:rPr>
                        <a:t>15460,5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30563,7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0500 «Жилищно-коммунальное хозяйство»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2012-2014 годах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285720" y="1571612"/>
          <a:ext cx="8501122" cy="371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1000125" y="5572125"/>
          <a:ext cx="76866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3"/>
                <a:gridCol w="1281113"/>
                <a:gridCol w="1281113"/>
                <a:gridCol w="1281113"/>
                <a:gridCol w="1281113"/>
                <a:gridCol w="1281113"/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73 295,16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71 832,29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129 561,34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119 884,59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 pitchFamily="18" charset="0"/>
                        </a:rPr>
                        <a:t>144 842,9</a:t>
                      </a:r>
                      <a:endParaRPr lang="ru-RU" sz="1400" b="1" i="0" u="none" strike="noStrike" baseline="0" dirty="0"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 pitchFamily="18" charset="0"/>
                        </a:rPr>
                        <a:t>127 498,6</a:t>
                      </a:r>
                      <a:endParaRPr lang="ru-RU" sz="1400" b="1" i="0" u="none" strike="noStrike" baseline="0" dirty="0"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00063"/>
            <a:ext cx="7772400" cy="5449887"/>
          </a:xfrm>
        </p:spPr>
        <p:txBody>
          <a:bodyPr>
            <a:normAutofit/>
          </a:bodyPr>
          <a:lstStyle/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Объем расходов бюджета  Артемовского городского округа на жилищно-коммунальное хозяйство в 2014 году составил – </a:t>
            </a:r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127 498,7 тыс. руб.</a:t>
            </a:r>
          </a:p>
          <a:p>
            <a:pPr marL="411480" algn="ctr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Рисунок 3" descr="artemt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4" descr="g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572000"/>
            <a:ext cx="2928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5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572000"/>
            <a:ext cx="3038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596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в 2014 году</a:t>
            </a:r>
          </a:p>
        </p:txBody>
      </p:sp>
      <p:sp>
        <p:nvSpPr>
          <p:cNvPr id="460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3463D5-6192-492B-8EA8-EFA1F30959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7143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127 498,7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7188" y="3429000"/>
            <a:ext cx="2286000" cy="300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Подраздел 0501 «Жилищное хозяйство» -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5979,1 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714625" y="3452813"/>
            <a:ext cx="1876425" cy="2976562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Подраздел 0502 «Коммунальное хозяйство» -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78 074,6 тыс.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786563" y="3435350"/>
            <a:ext cx="2127250" cy="2994025"/>
          </a:xfrm>
          <a:prstGeom prst="rect">
            <a:avLst/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Подраздел 0505 «Другие вопросы в области жилищно-коммунального хозяйства» -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2 428,9 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266825" y="1995488"/>
            <a:ext cx="1893887" cy="1163638"/>
          </a:xfrm>
          <a:prstGeom prst="curvedUpArrow">
            <a:avLst>
              <a:gd name="adj1" fmla="val 34005"/>
              <a:gd name="adj2" fmla="val 72690"/>
              <a:gd name="adj3" fmla="val 74009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010275" y="2125663"/>
            <a:ext cx="2087563" cy="990600"/>
          </a:xfrm>
          <a:prstGeom prst="curvedDownArrow">
            <a:avLst>
              <a:gd name="adj1" fmla="val 49172"/>
              <a:gd name="adj2" fmla="val 98598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ACE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43438" y="3429000"/>
            <a:ext cx="2071687" cy="300513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Подраздел 0503 «Благоустройство» -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41 016,0 тыс. руб.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836613"/>
            <a:ext cx="82296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200" b="1">
                <a:latin typeface="Times New Roman" pitchFamily="18" charset="0"/>
              </a:rPr>
              <a:t>Раздел 0500 «Жилищно-коммунальное хозяйство»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0500 «Жилищно-коммунальное хозяйство» в 2014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28662" y="1785926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0501 «Жилищное хозяйство» в 2014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86125" y="1571625"/>
            <a:ext cx="5715000" cy="24288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Строительство жилого дома на 30 квартир в п.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</a:rPr>
              <a:t>Буланаш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в целях переселения граждан из жилых помещений, признанных непригодными для проживания и (или) с высоким уровнем износа – 21 тыс. руб.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1643063"/>
            <a:ext cx="3143250" cy="207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Капитальный ремонт муниципального жилищного фонда – 1 654,6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14938" y="4357688"/>
            <a:ext cx="3571875" cy="22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Мероприятия по обеспечению малоимущих граждан жилыми помещениями по договорам социального найма муниципального жилищного фонда – 4 156,0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75" y="4071938"/>
            <a:ext cx="4714875" cy="26431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Оплата проведенных аварийно-восстановительных работ в целях исключения размораживания системы отопления в жилом доме по ул. Первомайская, 3Б в поселке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</a:rPr>
              <a:t>Буланаш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– 119,6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9286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 по подразделу  0502 «Коммунальное хозяйство» в 2014 году</a:t>
            </a:r>
          </a:p>
        </p:txBody>
      </p:sp>
      <p:sp>
        <p:nvSpPr>
          <p:cNvPr id="491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B685C-AA76-4B21-902A-153D1DB4E6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214438"/>
            <a:ext cx="2736850" cy="1571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газификации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22 057,5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75000" y="1214438"/>
            <a:ext cx="2738438" cy="1857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Реализация мероприятий муниципальной программы «Развитие и модернизация объектов коммунальной инфраструктуры Артемовского городского округа на 2014-2016 годы»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10 015,7 тыс. руб. 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85750" y="4786313"/>
            <a:ext cx="2714625" cy="1643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гарантий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40 000,00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85750" y="2928938"/>
            <a:ext cx="2736850" cy="171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Компенсация затрат по устранению аварий в п.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Буланаш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(за счет средств резервного фонда Администрации Артемовского городского округа) – 123,7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143250" y="3214688"/>
            <a:ext cx="2786063" cy="3143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Предоставление субсидий предприятиям и организациям, осуществляющим услуги по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тепло-водоснабжению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населения, водоотведению на территории Артемовского городского округа  в целях возмещения недополученных доходов в связи с ограничением роста платежей граждан за коммунальные услуги предельными индексами за период до 2012 года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2 500,0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084888" y="1214438"/>
            <a:ext cx="2736850" cy="2214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Пополнение аварийного запаса топлива на муниципальных котельных  (за счет средств резервного фонда Администрации Артемовского городского округа) 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799,0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084888" y="3643313"/>
            <a:ext cx="2736850" cy="2643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Предоставление субсидий юридическим лицам, оказывающим населению Артемовского городского округа услуги коммунальной бани в целях возмещения недополученных доходов и (или) финансового обеспечения (возмещения) затрат в связи с оказанием услуг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2 578,8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161925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457200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357188" y="100012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animBg="1"/>
      <p:bldP spid="20499" grpId="0" animBg="1"/>
      <p:bldP spid="20500" grpId="0" animBg="1"/>
      <p:bldP spid="20502" grpId="0" animBg="1"/>
      <p:bldP spid="20505" grpId="0" animBg="1"/>
      <p:bldP spid="20508" grpId="0" animBg="1"/>
      <p:bldP spid="20511" grpId="0" animBg="1"/>
      <p:bldP spid="20515" grpId="0" animBg="1"/>
      <p:bldP spid="20516" grpId="0" animBg="1"/>
      <p:bldP spid="205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0503 «Благоустройство»  в 2014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9313" y="1571625"/>
            <a:ext cx="3000375" cy="24288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Мероприятия по благоустройству территории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16 864,4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" y="1643063"/>
            <a:ext cx="2857500" cy="207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Организация  уличного  освещения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18 090,3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00750" y="4357688"/>
            <a:ext cx="2786063" cy="22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Мероприятия по озеленению территории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386,9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500" y="4071938"/>
            <a:ext cx="3000375" cy="26431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Организация и содержание мест захоронения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4 126,9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63" y="2714625"/>
            <a:ext cx="2786062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Реставрация и реконструкция памятников и памятных мест -1547,6 тыс. руб.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142875"/>
            <a:ext cx="8281988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0600 «Охрана окружающей среды»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2012-2014 годах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642910" y="1357298"/>
          <a:ext cx="8143932" cy="398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785813" y="5429250"/>
          <a:ext cx="79009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831"/>
                <a:gridCol w="1316831"/>
                <a:gridCol w="1316831"/>
                <a:gridCol w="1316831"/>
                <a:gridCol w="1316831"/>
                <a:gridCol w="1316831"/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969,78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968,76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38 139,64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35 923,07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32669,9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31856,8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в 2014 году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Раздел 0600 «Охрана окружающей среды»</a:t>
            </a:r>
          </a:p>
        </p:txBody>
      </p:sp>
      <p:sp>
        <p:nvSpPr>
          <p:cNvPr id="522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15E26C-B462-4C96-87C3-2762708F88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31 856,8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3571875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200">
                <a:solidFill>
                  <a:schemeClr val="bg1"/>
                </a:solidFill>
                <a:latin typeface="Times New Roman" pitchFamily="18" charset="0"/>
              </a:rPr>
              <a:t>Эксплуатация природоохранного объекта шахтный водоотлив поселка Буланаш –</a:t>
            </a:r>
          </a:p>
          <a:p>
            <a:pPr algn="ctr"/>
            <a:r>
              <a:rPr lang="ru-RU" sz="2200">
                <a:solidFill>
                  <a:schemeClr val="bg1"/>
                </a:solidFill>
                <a:latin typeface="Times New Roman" pitchFamily="18" charset="0"/>
              </a:rPr>
              <a:t> 30 236,0 тыс. руб.</a:t>
            </a:r>
            <a:endParaRPr lang="ru-RU" sz="2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143500" y="3402013"/>
            <a:ext cx="3741738" cy="2316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в области экологической безопасности –</a:t>
            </a:r>
          </a:p>
          <a:p>
            <a:pPr algn="ctr"/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1620,8 тыс. руб.</a:t>
            </a:r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81675" y="2205038"/>
            <a:ext cx="1571625" cy="609600"/>
          </a:xfrm>
          <a:prstGeom prst="curvedDownArrow">
            <a:avLst>
              <a:gd name="adj1" fmla="val 49259"/>
              <a:gd name="adj2" fmla="val 98745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8" grpId="0" animBg="1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214313"/>
            <a:ext cx="8139113" cy="1071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0700 «Образование» в 2012-2014 годах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571472" y="1357298"/>
          <a:ext cx="8215370" cy="424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785813" y="5572125"/>
          <a:ext cx="7900986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831"/>
                <a:gridCol w="1316831"/>
                <a:gridCol w="1316831"/>
                <a:gridCol w="1316831"/>
                <a:gridCol w="1316831"/>
                <a:gridCol w="1316831"/>
              </a:tblGrid>
              <a:tr h="3810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803 061,19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754 966,58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958 736,49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852 826,38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1053579,8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883683,7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29612" cy="1571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2012-2014 годах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714348" y="1770063"/>
          <a:ext cx="8001056" cy="330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143000" y="5286375"/>
          <a:ext cx="7551762" cy="142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676"/>
                <a:gridCol w="1834362"/>
                <a:gridCol w="1834362"/>
                <a:gridCol w="1834362"/>
              </a:tblGrid>
              <a:tr h="456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План, в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Факт, в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1322875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1268174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95,86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1668837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1525799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91,42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1826856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1593822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87,24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2"/>
          <p:cNvSpPr>
            <a:spLocks noGrp="1"/>
          </p:cNvSpPr>
          <p:nvPr>
            <p:ph idx="1"/>
          </p:nvPr>
        </p:nvSpPr>
        <p:spPr>
          <a:xfrm>
            <a:off x="914400" y="571500"/>
            <a:ext cx="7772400" cy="5784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Объем расходов бюджета Артемовского городского округа на образование в 2014 году составил –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883 683,7 тыс. руб.</a:t>
            </a:r>
          </a:p>
        </p:txBody>
      </p:sp>
      <p:pic>
        <p:nvPicPr>
          <p:cNvPr id="54274" name="Рисунок 3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7600"/>
            <a:ext cx="28575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4" descr="DSC_00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929188"/>
            <a:ext cx="3357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5" descr="b8ebf4d7060c8c0782ba9bad3b6ea67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929188"/>
            <a:ext cx="2928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142875"/>
            <a:ext cx="8424863" cy="1071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0700 «Образование» в 2014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428596" y="1357298"/>
          <a:ext cx="4040188" cy="506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3438" y="2071688"/>
          <a:ext cx="4286279" cy="400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981"/>
                <a:gridCol w="2142298"/>
              </a:tblGrid>
              <a:tr h="557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Структура расходов, в 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    ОБРАЗОВАНИЕ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baseline="0" dirty="0" smtClean="0">
                          <a:latin typeface="Times New Roman" pitchFamily="18" charset="0"/>
                        </a:rPr>
                        <a:t>Дошкольное </a:t>
                      </a:r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34,71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baseline="0" dirty="0" smtClean="0">
                          <a:latin typeface="Times New Roman" pitchFamily="18" charset="0"/>
                        </a:rPr>
                        <a:t>Общее </a:t>
                      </a:r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58,31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baseline="0" dirty="0" smtClean="0">
                          <a:latin typeface="Times New Roman" pitchFamily="18" charset="0"/>
                        </a:rPr>
                        <a:t>Молодежная </a:t>
                      </a:r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политика и оздоровление детей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2,70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baseline="0" dirty="0" smtClean="0">
                          <a:latin typeface="Times New Roman" pitchFamily="18" charset="0"/>
                        </a:rPr>
                        <a:t>Другие </a:t>
                      </a:r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вопросы в области образования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latin typeface="Times New Roman" pitchFamily="18" charset="0"/>
                        </a:rPr>
                        <a:t>4,28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596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в 2014 году</a:t>
            </a:r>
          </a:p>
        </p:txBody>
      </p:sp>
      <p:sp>
        <p:nvSpPr>
          <p:cNvPr id="5632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6BD11-F5B1-42BC-9862-6A0D47E081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7143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883 683,7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7188" y="3429000"/>
            <a:ext cx="2286000" cy="300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Дошкольное образование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306 706,5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714625" y="3452813"/>
            <a:ext cx="1876425" cy="2976562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Общее образование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515 295,1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786563" y="3435350"/>
            <a:ext cx="2127250" cy="2994025"/>
          </a:xfrm>
          <a:prstGeom prst="rect">
            <a:avLst/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Другие вопросы в области образования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37 846,7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266825" y="1995488"/>
            <a:ext cx="1893887" cy="1163638"/>
          </a:xfrm>
          <a:prstGeom prst="curvedUpArrow">
            <a:avLst>
              <a:gd name="adj1" fmla="val 34005"/>
              <a:gd name="adj2" fmla="val 72690"/>
              <a:gd name="adj3" fmla="val 74009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010275" y="2125663"/>
            <a:ext cx="2087563" cy="990600"/>
          </a:xfrm>
          <a:prstGeom prst="curvedDownArrow">
            <a:avLst>
              <a:gd name="adj1" fmla="val 49172"/>
              <a:gd name="adj2" fmla="val 98598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ACE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43438" y="3429000"/>
            <a:ext cx="2071687" cy="300513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Молодежная политика и оздоровление детей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23835,5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836613"/>
            <a:ext cx="82296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800" b="1">
                <a:latin typeface="Times New Roman" pitchFamily="18" charset="0"/>
              </a:rPr>
              <a:t>Раздел 0700 «Образование»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42875"/>
            <a:ext cx="8512175" cy="571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Bookman Old Style" pitchFamily="18" charset="0"/>
              </a:rPr>
              <a:t>Основные направления  расходов бюджета Артемовского городского округа в 2014 году по разделу 0700 «Образование»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571751"/>
            <a:ext cx="2643187" cy="2500312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883 683,7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8" y="4143375"/>
            <a:ext cx="3143250" cy="1500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муниципальные образовательные организации – 14558,4 тыс. руб.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15063" y="2143125"/>
            <a:ext cx="2786062" cy="1214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Капитальный ремонт зданий и помещений, в которых размещаются муниципальные детские школы искусств, и (или) укрепление материально-технической базы таких учреждений – 2007,2 тыс. руб.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15063" y="3429000"/>
            <a:ext cx="2786062" cy="785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Мероприятия по организации отдыха и оздоровления детей в каникулярное время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21 671,6 тыс. руб.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8" y="1071563"/>
            <a:ext cx="3152775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Организация дошкольного образования, в том числе содержание детских дошкольных образовательных учреждений – 283 965,4 тыс.  руб.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188" y="2071688"/>
            <a:ext cx="3143250" cy="1071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Организация предоставления общего образования и создание условий для содержания детей в муниципальных образовательных учреждениях – 383 493,6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5063" y="1071563"/>
            <a:ext cx="2786062" cy="1000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Организация предоставления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дополнительного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детей в муниципальных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учреждениях дополнительного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образования -  74 652,9 тыс. руб.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15063" y="4286250"/>
            <a:ext cx="2786062" cy="1214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Мероприятия по работе с детьми и молодежью – 2163,8 тыс.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в том числе трудоустройство несовершеннолетних граждан в возрасте от 14 до 18 лет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450,7 тыс. руб.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7188" y="3214688"/>
            <a:ext cx="3143250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Организации питания в муниципальных общеобразовательных организациях 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37 990,00 тыс.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7188" y="5715000"/>
            <a:ext cx="314325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Реализация мероприятий муниципальной программы «Развитие сети дошкольных образовательных учреждений Артемовского городского округа на 2010-2014 годы» - 22 741,1 тыс. руб.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15063" y="5572125"/>
            <a:ext cx="2786062" cy="1285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Содержание муниципальных казенных учреждений «Централизованная бухгалтерия образовательных учреждений» и «Центр обеспечения деятельности системы образования»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31 476,1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1427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 0800 «Культура и кинематография»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2012-2014 годах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465138" y="1428736"/>
          <a:ext cx="8250266" cy="414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785813" y="5572125"/>
          <a:ext cx="7908924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54"/>
                <a:gridCol w="1318154"/>
                <a:gridCol w="1318154"/>
                <a:gridCol w="1318154"/>
                <a:gridCol w="1318154"/>
                <a:gridCol w="1318154"/>
              </a:tblGrid>
              <a:tr h="3810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67 816,34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67 807,47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79 374,96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79 212,58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103075,4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103058,8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2"/>
          <p:cNvSpPr>
            <a:spLocks noGrp="1"/>
          </p:cNvSpPr>
          <p:nvPr>
            <p:ph idx="1"/>
          </p:nvPr>
        </p:nvSpPr>
        <p:spPr>
          <a:xfrm>
            <a:off x="914400" y="714375"/>
            <a:ext cx="7772400" cy="4714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культуру и кинематографию в 2014 году составили -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103 058,8 тыс. руб.</a:t>
            </a:r>
          </a:p>
        </p:txBody>
      </p:sp>
      <p:pic>
        <p:nvPicPr>
          <p:cNvPr id="60418" name="Рисунок 3" descr="496778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75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4" descr="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714875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5" descr="загруженно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401050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 округа по разделу 0800 «Культура, кинематография» в 2014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714348" y="1714488"/>
          <a:ext cx="792961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57188" y="4429125"/>
          <a:ext cx="8429685" cy="2305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81"/>
                <a:gridCol w="1530093"/>
                <a:gridCol w="1445089"/>
                <a:gridCol w="1926785"/>
                <a:gridCol w="1685937"/>
              </a:tblGrid>
              <a:tr h="335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План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Факт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Структура расходов, </a:t>
                      </a:r>
                      <a:endParaRPr lang="ru-RU" sz="1400" b="0" i="0" u="none" strike="noStrike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в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  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</a:rPr>
                        <a:t>0800 КУЛЬТУРА</a:t>
                      </a:r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, </a:t>
                      </a:r>
                      <a:endParaRPr lang="ru-RU" sz="1400" b="1" i="0" u="none" strike="noStrike" baseline="0" dirty="0" smtClean="0">
                        <a:latin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baseline="0" dirty="0" smtClean="0">
                          <a:latin typeface="Times New Roman" pitchFamily="18" charset="0"/>
                        </a:rPr>
                        <a:t>КИНЕМАТОГРАФИЯ</a:t>
                      </a:r>
                      <a:endParaRPr lang="ru-RU" sz="1400" b="1" i="0" u="none" strike="noStrike" baseline="0" dirty="0"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103075,4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103058,8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8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  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</a:rPr>
                        <a:t>0801  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97349,0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97349,0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94,46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9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0804   Другие вопросы в области культуры, кинематографии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5726,4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5709,8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99,7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5,54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42875"/>
            <a:ext cx="8512175" cy="571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по подразделу 0801 «Культура»  в 2014 году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714626"/>
            <a:ext cx="2643187" cy="2214562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97 349,0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8" y="4500563"/>
            <a:ext cx="3357562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Реализация мероприятий в сфере культуры и искусства  в рамках муниципальной программы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3 559,7 тыс. 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2188" y="1285875"/>
            <a:ext cx="2928937" cy="2857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зданий и помещений, в которых размещаются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муниципальные учреждения культуры, приведение в соответствие с требованиями пожарной безопасности и санитарного законодательства и (или) оснащение таких учреждений специальным оборудованием, музыкальным оборудованием, инвентарем и музыкальными инструментами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13 433,0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8" y="1285875"/>
            <a:ext cx="3357562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учреждений культуры и искусства культурно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досуговой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сферы – 56 335,8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88" y="2214563"/>
            <a:ext cx="3357562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муниципального музея, приобретение и хранение музейных предметов и музейных коллекций - 3 457,0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72188" y="4214813"/>
            <a:ext cx="2928937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подключению общедоступных библиотек к сети Интернет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ср-ва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обл. бюджета) – 186,3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88" y="3214688"/>
            <a:ext cx="3357562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Организация библиотечного обслуживания населения, формирование и хранение библиотечных фондов муниципальных библиотек  - 18 477,0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188" y="5500688"/>
            <a:ext cx="3357562" cy="1357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Приобретение компьютерного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мультимедийного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и цифрового оборудования, библиотечной мебели, документов на различных носителях для комплектования книжного фонда 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ср-ва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обл. бюджета) – 1 000,0 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2188" y="5214938"/>
            <a:ext cx="2928937" cy="785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Проведение обменной выставки  «Забытая зимняя война» (ср-ва обл. бюджета) - 100,0 тыс. руб.</a:t>
            </a:r>
          </a:p>
          <a:p>
            <a:pPr algn="ctr"/>
            <a:endParaRPr lang="ru-RU" sz="1200" b="1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88" y="6072188"/>
            <a:ext cx="2928937" cy="785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</a:rPr>
              <a:t>Создание виртуального проекта «Память сердца. Из истории Артемовского архипелага ГУЛАГ»  (</a:t>
            </a:r>
            <a:r>
              <a:rPr lang="ru-RU" sz="1300" dirty="0" err="1">
                <a:solidFill>
                  <a:schemeClr val="bg1"/>
                </a:solidFill>
                <a:latin typeface="Times New Roman" pitchFamily="18" charset="0"/>
              </a:rPr>
              <a:t>ср-ва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</a:rPr>
              <a:t> обл. бюджета) - 400,0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472488" cy="1214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1000 «Социальная политика»  в 2012- 2014  годах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65138" y="1500175"/>
          <a:ext cx="832170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143000" y="5357813"/>
          <a:ext cx="75517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623"/>
                <a:gridCol w="1258623"/>
                <a:gridCol w="1258623"/>
                <a:gridCol w="1258623"/>
                <a:gridCol w="1258623"/>
                <a:gridCol w="1258623"/>
              </a:tblGrid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208 078,25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170 403,73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234 754,41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199 261,57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255836,8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208223,5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488" cy="1214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1000 «Социальная политика»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785785" y="1357298"/>
          <a:ext cx="7643867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5" y="4273550"/>
          <a:ext cx="8572560" cy="2389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2163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Разд., </a:t>
                      </a:r>
                      <a:r>
                        <a:rPr lang="ru-RU" sz="1400" b="0" i="0" u="none" strike="noStrike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Подр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План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Факт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Процент исполнения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255836,8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208223,5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/>
                        </a:rPr>
                        <a:t>81,4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      Пенсионное обеспечение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5896,5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5886,6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62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      Социальное обеспечение населения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249084,1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201480,7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80,9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3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856,2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856,2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3573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налоговых и неналоговых доходов и безвозмездных поступлений в общем объеме поступивших доходов в 2012-2014 годах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42938" y="1571612"/>
          <a:ext cx="7929562" cy="30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143000" y="4786313"/>
          <a:ext cx="7143801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/>
                <a:gridCol w="2381267"/>
                <a:gridCol w="2381267"/>
              </a:tblGrid>
              <a:tr h="4898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Период</a:t>
                      </a:r>
                      <a:endParaRPr lang="ru-RU" sz="1600" b="0" baseline="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Доля в общем объеме поступивших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доходов, в том числе: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8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85121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1003 «Социальное обеспечение населения»  в 2014 году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714626"/>
            <a:ext cx="2643187" cy="2214562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201480,7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8" y="5286375"/>
            <a:ext cx="3357562" cy="1357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Почетным гражданам Артемовского городского округа (20 получателей) – 244,0 тыс.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2188" y="1285875"/>
            <a:ext cx="2928937" cy="1714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Российской Федерации  по предоставлению мер социальной поддержки по оплате жилого помещения и коммунальных услуг за счет средств федерального бюджета – 32 575,5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8" y="1285875"/>
            <a:ext cx="3357562" cy="1357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 по предоставлению гражданам субсидий на оплату жилого помещения и коммунальных услуг за счет средств областного бюджета -52 451,4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88" y="2714625"/>
            <a:ext cx="3357562" cy="1500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 по предоставлению отдельным категориям граждан компенсации расходов на оплату жилого помещения и коммунальных услуг за счет средств областного бюджета – 106 650,1 тыс. руб</a:t>
            </a:r>
            <a:r>
              <a:rPr lang="ru-RU" sz="1400" dirty="0"/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72188" y="3071813"/>
            <a:ext cx="2928937" cy="1928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– 4 707,9 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(выдано 9 свидетельств о праве получения социальной выплаты на приобретение (строительство) жилья)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88" y="4286250"/>
            <a:ext cx="3357562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малоимущим гражданам и погорельцам (4 получателя) – 2,4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2188" y="5214938"/>
            <a:ext cx="2928937" cy="1428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жилья гражданам и молодым специалистам, проживающим и работающим в сельской местности - 4 849,5 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(приобретено 6 квартир)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284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1100 «Физическая культура и спорт»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2012-2014 год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  <a:endParaRPr lang="ru-RU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800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42938" y="5357813"/>
          <a:ext cx="8051802" cy="132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967"/>
                <a:gridCol w="1341967"/>
                <a:gridCol w="1341967"/>
                <a:gridCol w="1341967"/>
                <a:gridCol w="1341967"/>
                <a:gridCol w="1341967"/>
              </a:tblGrid>
              <a:tr h="4422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25 084,77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13 983,36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16 476,30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14 243,44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 pitchFamily="18" charset="0"/>
                        </a:rPr>
                        <a:t>20 440,5</a:t>
                      </a:r>
                      <a:endParaRPr lang="ru-RU" sz="1400" b="1" i="0" u="none" strike="noStrike" baseline="0" dirty="0"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 pitchFamily="18" charset="0"/>
                        </a:rPr>
                        <a:t>20 297,9</a:t>
                      </a:r>
                      <a:endParaRPr lang="ru-RU" sz="1400" b="1" i="0" u="none" strike="noStrike" baseline="0" dirty="0"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500034" y="1500174"/>
          <a:ext cx="8072494" cy="36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Содержимое 2"/>
          <p:cNvSpPr>
            <a:spLocks noGrp="1"/>
          </p:cNvSpPr>
          <p:nvPr>
            <p:ph idx="1"/>
          </p:nvPr>
        </p:nvSpPr>
        <p:spPr>
          <a:xfrm>
            <a:off x="914400" y="428625"/>
            <a:ext cx="7772400" cy="3786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физическую культуру и спорт в 2014 году составили -</a:t>
            </a:r>
          </a:p>
          <a:p>
            <a:pPr algn="ctr">
              <a:buFont typeface="Wingdings" pitchFamily="2" charset="2"/>
              <a:buNone/>
            </a:pP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20 297,9 т</a:t>
            </a: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ыс. руб.</a:t>
            </a:r>
          </a:p>
          <a:p>
            <a:pPr algn="ctr">
              <a:buFontTx/>
              <a:buChar char="-"/>
            </a:pPr>
            <a:endParaRPr lang="ru-RU" sz="35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67586" name="Рисунок 3" descr="mao_5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5" descr="DSC044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714875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4" descr="wa_08_m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706938"/>
            <a:ext cx="3214688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3" descr="dsc03996_135938513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1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Рисунок 4" descr="wa_12_m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6788" y="4786313"/>
            <a:ext cx="30972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Рисунок 5" descr="image703859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78631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43250" y="285750"/>
            <a:ext cx="3000375" cy="3857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услуг в сфере физической культуры и спорта на базе муниципальных бюджетных учреждений физической культуры и спорта «Сигнал» и «Лыжная база «Снежинка»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10 225,7 тыс. руб. </a:t>
            </a:r>
          </a:p>
        </p:txBody>
      </p:sp>
      <p:sp>
        <p:nvSpPr>
          <p:cNvPr id="8" name="Овал 7"/>
          <p:cNvSpPr/>
          <p:nvPr/>
        </p:nvSpPr>
        <p:spPr>
          <a:xfrm>
            <a:off x="6143625" y="214313"/>
            <a:ext cx="2714625" cy="207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сфере физической культуры и спорта – 1 730,5 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000750" y="2571750"/>
            <a:ext cx="2928938" cy="2000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Оказание финансовой поддержки спортивным организациям,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общественным федерациям с целью развития физической культуры и спорта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96,3 тыс. 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313" y="2643188"/>
            <a:ext cx="2786062" cy="19288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Реконструкция лыжной база «Снежинка»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447,7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313" y="214313"/>
            <a:ext cx="2938462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Реконструкция стадиона «Локомотив»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6 496,0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1200 «Средства массовой информации» в 2012-2014 годах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596" y="1500174"/>
          <a:ext cx="80359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785813" y="5715000"/>
          <a:ext cx="7908924" cy="100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308"/>
                <a:gridCol w="2636308"/>
                <a:gridCol w="2636308"/>
              </a:tblGrid>
              <a:tr h="3333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1 467,20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1 495,60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2178,7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объема муниципального долга Артемовского городского округа за период 2012-2014 годы</a:t>
            </a: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65138" y="3357562"/>
          <a:ext cx="825026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642938" y="1214438"/>
          <a:ext cx="7929620" cy="19996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5982"/>
                <a:gridCol w="1964546"/>
                <a:gridCol w="1964546"/>
                <a:gridCol w="1964546"/>
              </a:tblGrid>
              <a:tr h="2515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на 01.01.2013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на 01.01.2014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на 01.01.2015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Объем муниципального долга, всего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79288,94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91632,01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84070,70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бюджетные кредиты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19224,49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16562,52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18500,60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9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60064,45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75069,49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65570,10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643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изменения долговых обязательств Артемовского городского округа по исполнительным  документам, находящимся на исполнении в Финансовом управлении Администрации Артемовского городского округа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11532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долговых обязательств Артемовского городского округа по исполнительным листам, находящимся на исполнении в Финансовом управлении администрации Артемовского городского округа по состоянию на 01.01.2015 года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2875" y="1285875"/>
          <a:ext cx="4643470" cy="558059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16764"/>
                <a:gridCol w="1326706"/>
              </a:tblGrid>
              <a:tr h="417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долговых обязательств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Структура задолженности, в %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43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Задолженность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исполнительным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листам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предъявленным к казне Артемовского городского округа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7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муниципальным гарантиям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40,10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3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выпадающим доходам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45,37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3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за выполненные работы на теплосетях перед ООО "</a:t>
                      </a:r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Энергосервис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13,53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9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Компенсации и проценты за несвоевременное иполнение судебных актов  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6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исполнительным листам, предъявленным к муниципальным учреждениям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57752" y="1357298"/>
          <a:ext cx="407196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4400" y="2714620"/>
            <a:ext cx="7772400" cy="1714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28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по налоговым и неналоговым доходам бюджета Артемовского городского округа в 2012-2014 годах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857224" y="1857364"/>
          <a:ext cx="782161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857250" y="5357813"/>
          <a:ext cx="7766076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19"/>
                <a:gridCol w="1941519"/>
                <a:gridCol w="1941519"/>
                <a:gridCol w="1941519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501537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490994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97,89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543743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537616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98,87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602616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572272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94,96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28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по безвозмездным поступлениям бюджета Артемовского городского округа в 2012-2014 годах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857250" y="1770063"/>
          <a:ext cx="7786688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000125" y="5000625"/>
          <a:ext cx="7572432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8"/>
                <a:gridCol w="1893108"/>
                <a:gridCol w="1893108"/>
                <a:gridCol w="1893108"/>
              </a:tblGrid>
              <a:tr h="392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821338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777180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94,62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1125094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988183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87,83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1224240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1021550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83,44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Артемовского городского округа в 2014 году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9213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3F17B-B0D4-4024-A441-979935CDD0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1 593 822,0 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2495550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Налоговые доходы – 548 966,0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48025" y="3424238"/>
            <a:ext cx="2517775" cy="2303462"/>
          </a:xfrm>
          <a:prstGeom prst="rect">
            <a:avLst/>
          </a:prstGeom>
          <a:solidFill>
            <a:srgbClr val="FF5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Неналоговые доходы – 23 306,0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086475" y="3402013"/>
            <a:ext cx="2798763" cy="2316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Безвозмездные поступления –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1021 550,0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81675" y="2205038"/>
            <a:ext cx="1571625" cy="609600"/>
          </a:xfrm>
          <a:prstGeom prst="curvedDownArrow">
            <a:avLst>
              <a:gd name="adj1" fmla="val 49259"/>
              <a:gd name="adj2" fmla="val 98745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194175" y="2832100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  <p:bldP spid="41995" grpId="0" animBg="1"/>
      <p:bldP spid="419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285750"/>
            <a:ext cx="8353425" cy="1000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Артемовского городского округа в 2014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500034" y="1714488"/>
          <a:ext cx="8286750" cy="328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1000125" y="5214938"/>
          <a:ext cx="7429551" cy="162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60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Исполнение, в тыс. руб.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Структура доходов, в 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548966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34,4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23306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1,5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1021550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64,1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 Артемовского городского округа  в 2014 году</a:t>
            </a:r>
          </a:p>
        </p:txBody>
      </p:sp>
      <p:sp>
        <p:nvSpPr>
          <p:cNvPr id="2867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90249A-39EF-4CA7-9BB4-F5EDF52D01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1563" y="692150"/>
            <a:ext cx="6858000" cy="360363"/>
          </a:xfrm>
          <a:prstGeom prst="rect">
            <a:avLst/>
          </a:prstGeom>
          <a:solidFill>
            <a:srgbClr val="FFFF99"/>
          </a:solidFill>
          <a:ln w="9525">
            <a:solidFill>
              <a:srgbClr val="F0EA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Общий объем  поступивших доходов– 1 593 822,0 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268413"/>
            <a:ext cx="2736850" cy="915987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548 966,0 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75000" y="1276350"/>
            <a:ext cx="2738438" cy="904875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23 306,0 тыс.руб.</a:t>
            </a:r>
            <a:endParaRPr lang="ru-RU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084888" y="1268413"/>
            <a:ext cx="2736850" cy="915987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Безвозмездные перечисления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1 021 550,0 тыс.руб.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50825" y="2420938"/>
            <a:ext cx="2736850" cy="45085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Налог на доходы физических лиц –  </a:t>
            </a:r>
          </a:p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477316,4 тыс. руб.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50825" y="30083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Налог на имущество физических лиц – 7709,9 тыс. руб.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34950" y="3940175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Единый налог на вмененный доход  для отдельных видов деятельности – </a:t>
            </a:r>
          </a:p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25397,7 тыс. руб.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203575" y="2420938"/>
            <a:ext cx="2736850" cy="706437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Доходы от оказания платных услуг (работ) и компенсации государства – 13449,1 тыс. руб.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203575" y="3273425"/>
            <a:ext cx="2736850" cy="700088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Платежи при пользовании природными ресурсами – 537,8</a:t>
            </a:r>
          </a:p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203575" y="6143625"/>
            <a:ext cx="2725738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Штрафы, санкции, возмещение ущерба –  2613,2 тыс. руб.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3203575" y="4071938"/>
            <a:ext cx="2736850" cy="857250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Доходы от продажи материальных и нематериальных активов – 1755,5 тыс. руб.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084888" y="2420938"/>
            <a:ext cx="2736850" cy="7921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Дотации – 101074,0 тыс. руб.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6084888" y="4437063"/>
            <a:ext cx="2736850" cy="863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Субвенции – 548665,0 тыс. руб.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084888" y="3357563"/>
            <a:ext cx="2736850" cy="935037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Субсидии – 333149,0 тыс. руб</a:t>
            </a:r>
            <a:r>
              <a:rPr lang="ru-RU" sz="1400" b="1">
                <a:solidFill>
                  <a:schemeClr val="accent2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411413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4572000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6804025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161925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457200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380288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260350" y="6032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41300" y="3538538"/>
            <a:ext cx="2738438" cy="290512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Земельный налог – 10455,3 тыс. руб.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36538" y="4606925"/>
            <a:ext cx="2752725" cy="427038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Единый сельскохозяйственный налог – 1438,4  тыс. руб.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52413" y="5153025"/>
            <a:ext cx="2728912" cy="6064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Налог, взимаемый в связи с применением патентной системы налогообложения – 531,7  тыс. руб.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44475" y="5880100"/>
            <a:ext cx="2736850" cy="392113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Акцизы по подакцизным товарам (продукции) – 21167,5   тыс. руб.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194050" y="5000625"/>
            <a:ext cx="2738438" cy="1071563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– 4958,6 тыс. руб.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44475" y="6340475"/>
            <a:ext cx="2744788" cy="376238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Государственная пошлина – </a:t>
            </a:r>
          </a:p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4834,3 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4931</TotalTime>
  <Words>3207</Words>
  <Application>Microsoft Office PowerPoint</Application>
  <PresentationFormat>Экран (4:3)</PresentationFormat>
  <Paragraphs>789</Paragraphs>
  <Slides>48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Метро</vt:lpstr>
      <vt:lpstr>Годовой отчет об исполнении бюджета Артемовского городского округа за 2014 год</vt:lpstr>
      <vt:lpstr>Плановые показатели бюджета Артемовского городского округа в 2012-2014 годах</vt:lpstr>
      <vt:lpstr>Исполнение доходной части бюджета Артемовского городского округа  в 2012-2014 годах</vt:lpstr>
      <vt:lpstr>Доля налоговых и неналоговых доходов и безвозмездных поступлений в общем объеме поступивших доходов в 2012-2014 годах </vt:lpstr>
      <vt:lpstr>Исполнение плановых показателей по налоговым и неналоговым доходам бюджета Артемовского городского округа в 2012-2014 годах </vt:lpstr>
      <vt:lpstr>Исполнение плановых показателей по безвозмездным поступлениям бюджета Артемовского городского округа в 2012-2014 годах</vt:lpstr>
      <vt:lpstr>Доходы бюджета Артемовского городского округа в 2014 году</vt:lpstr>
      <vt:lpstr>Структура доходов бюджета Артемовского городского округа в 2014 году</vt:lpstr>
      <vt:lpstr>Доходная часть бюджета Артемовского городского округа  в 2014 году</vt:lpstr>
      <vt:lpstr>Исполнение  расходной части бюджета Артемовского городского округа в 2012-2014 годах</vt:lpstr>
      <vt:lpstr>Исполнение плановых показателей расходной части бюджета Артемовского городского округа в 2012-2014 годах</vt:lpstr>
      <vt:lpstr>Слайд 12</vt:lpstr>
      <vt:lpstr>Расходы бюджета Артемовского городского округа в рамках муниципальных программ в 2012-2014 годах</vt:lpstr>
      <vt:lpstr>Исполнение расходной части бюджета Артемовского городского округа в 2014 году</vt:lpstr>
      <vt:lpstr>Структура расходов бюджета Артемовского  городского округа  в 2014 году</vt:lpstr>
      <vt:lpstr>Расходы бюджета Артемовского городского округа по разделу  0300 «Национальная безопасность и правоохранительная деятельность» в 2012-2014 годах</vt:lpstr>
      <vt:lpstr>Расходы бюджета Артемовского городского округа в 2014 году</vt:lpstr>
      <vt:lpstr>Расходы бюджета Артемовского городского округа по разделу 0400 « Национальная экономика» в 2012-2014 годах</vt:lpstr>
      <vt:lpstr>Расходы бюджета Артемовского городского округа в 2014 году  по разделу 0400 «Национальная экономика»</vt:lpstr>
      <vt:lpstr>Расходы бюджета Артемовского городского округа по разделу 0500 «Жилищно-коммунальное хозяйство»  в 2012-2014 годах</vt:lpstr>
      <vt:lpstr>Слайд 21</vt:lpstr>
      <vt:lpstr>Расходы бюджета Артемовского городского округа в 2014 году</vt:lpstr>
      <vt:lpstr>Структура расходов бюджета Артемовского городского округа по разделу 0500 «Жилищно-коммунальное хозяйство» в 2014 году</vt:lpstr>
      <vt:lpstr>Основные направления расходов бюджета Артемовского городского округа по подразделу  0501 «Жилищное хозяйство» в 2014 году</vt:lpstr>
      <vt:lpstr>Основные направления расходов бюджета Артемовского городского округа  по подразделу  0502 «Коммунальное хозяйство» в 2014 году</vt:lpstr>
      <vt:lpstr>Основные направления расходов бюджета Артемовского городского округа по подразделу  0503 «Благоустройство»  в 2014 году</vt:lpstr>
      <vt:lpstr>Расходы бюджета Артемовского городского округа по разделу 0600 «Охрана окружающей среды»  в 2012-2014 годах</vt:lpstr>
      <vt:lpstr>Расходы бюджета Артемовского городского округа в 2014 году</vt:lpstr>
      <vt:lpstr>Расходы бюджета Артемовского городского округа по разделу 0700 «Образование» в 2012-2014 годах</vt:lpstr>
      <vt:lpstr>Слайд 30</vt:lpstr>
      <vt:lpstr>Структура расходов бюджета Артемовского городского округа по разделу 0700 «Образование» в 2014 году</vt:lpstr>
      <vt:lpstr>Расходы бюджета Артемовского городского округа в 2014 году</vt:lpstr>
      <vt:lpstr>Основные направления  расходов бюджета Артемовского городского округа в 2014 году по разделу 0700 «Образование»</vt:lpstr>
      <vt:lpstr>Расходы бюджета Артемовского городского округа по разделу  0800 «Культура и кинематография»  в 2012-2014 годах</vt:lpstr>
      <vt:lpstr>Слайд 35</vt:lpstr>
      <vt:lpstr>Структура расходов бюджета Артемовского городского  округа по разделу 0800 «Культура, кинематография» в 2014 году</vt:lpstr>
      <vt:lpstr>Основные направления  расходов бюджета Артемовского городского округа по подразделу 0801 «Культура»  в 2014 году </vt:lpstr>
      <vt:lpstr>Расходы бюджета Артемовского городского округа по разделу 1000 «Социальная политика»  в 2012- 2014  годах</vt:lpstr>
      <vt:lpstr>Структура расходов бюджета Артемовского городского округа по разделу 1000 «Социальная политика»  в 2014 году </vt:lpstr>
      <vt:lpstr>Основные направления расходов бюджета Артемовского городского округа по подразделу 1003 «Социальное обеспечение населения»  в 2014 году</vt:lpstr>
      <vt:lpstr>Расходы бюджета Артемовского городского округа по разделу 1100 «Физическая культура и спорт»  в 2012-2014 годах</vt:lpstr>
      <vt:lpstr>Слайд 42</vt:lpstr>
      <vt:lpstr>Слайд 43</vt:lpstr>
      <vt:lpstr>Расходы бюджета Артемовского городского округа по разделу 1200 «Средства массовой информации» в 2012-2014 годах</vt:lpstr>
      <vt:lpstr>Изменение объема муниципального долга Артемовского городского округа за период 2012-2014 годы </vt:lpstr>
      <vt:lpstr>Динамика изменения долговых обязательств Артемовского городского округа по исполнительным  документам, находящимся на исполнении в Финансовом управлении Администрации Артемовского городского округа </vt:lpstr>
      <vt:lpstr>Структура долговых обязательств Артемовского городского округа по исполнительным листам, находящимся на исполнении в Финансовом управлении администрации Артемовского городского округа по состоянию на 01.01.2015 года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об исполнении бюджета Артемовского городского округа за 2013 год</dc:title>
  <dc:creator>Наталья Шиленко</dc:creator>
  <cp:lastModifiedBy>Наталья Шиленко</cp:lastModifiedBy>
  <cp:revision>728</cp:revision>
  <dcterms:created xsi:type="dcterms:W3CDTF">2014-04-10T11:32:30Z</dcterms:created>
  <dcterms:modified xsi:type="dcterms:W3CDTF">2016-05-27T06:25:22Z</dcterms:modified>
</cp:coreProperties>
</file>