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7" r:id="rId5"/>
    <p:sldId id="258" r:id="rId6"/>
    <p:sldId id="259" r:id="rId7"/>
    <p:sldId id="260" r:id="rId8"/>
    <p:sldId id="261" r:id="rId9"/>
    <p:sldId id="28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4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43929740495821"/>
          <c:y val="4.2688567483431548E-2"/>
          <c:w val="0.67491091972067518"/>
          <c:h val="0.78088205618876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2021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2022 год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Лист1!$C$3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2023 год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5400000"/>
              </a:lightRig>
            </a:scene3d>
            <a:sp3d contourW="12700">
              <a:bevelT w="25400" h="50800" prst="angle"/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Лист1!$A$3</c:f>
              <c:strCache>
                <c:ptCount val="1"/>
                <c:pt idx="0">
                  <c:v>Количество услуг, по которым утверждены Административные регламенты</c:v>
                </c:pt>
              </c:strCache>
            </c:strRef>
          </c:cat>
          <c:val>
            <c:numRef>
              <c:f>Лист1!$D$3</c:f>
              <c:numCache>
                <c:formatCode>General</c:formatCode>
                <c:ptCount val="1"/>
                <c:pt idx="0">
                  <c:v>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01272"/>
        <c:axId val="156102448"/>
      </c:barChart>
      <c:catAx>
        <c:axId val="156101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102448"/>
        <c:crosses val="autoZero"/>
        <c:auto val="1"/>
        <c:lblAlgn val="ctr"/>
        <c:lblOffset val="100"/>
        <c:noMultiLvlLbl val="0"/>
      </c:catAx>
      <c:valAx>
        <c:axId val="156102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101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034031547969318"/>
          <c:y val="3.8810502536755179E-2"/>
          <c:w val="0.20941096835357845"/>
          <c:h val="0.3406697501447207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0" dirty="0" smtClean="0"/>
              <a:t>Антикоррупционная </a:t>
            </a:r>
            <a:r>
              <a:rPr lang="ru-RU" sz="1400" b="0" dirty="0"/>
              <a:t>экспертиза МНПА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510372016033433"/>
          <c:y val="0.35321165469208299"/>
          <c:w val="0.46733333333333332"/>
          <c:h val="0.700999999999999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Атикоррупционная экспертиза МНПА</c:v>
                </c:pt>
              </c:strCache>
            </c:strRef>
          </c:tx>
          <c:spPr>
            <a:effectLst>
              <a:glow>
                <a:schemeClr val="accent1"/>
              </a:glow>
              <a:outerShdw blurRad="266700" sx="93000" sy="93000" algn="ctr" rotWithShape="0">
                <a:srgbClr val="000000"/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explosion val="32"/>
          <c:dPt>
            <c:idx val="1"/>
            <c:bubble3D val="0"/>
            <c:explosion val="15"/>
          </c:dPt>
          <c:dLbls>
            <c:dLbl>
              <c:idx val="0"/>
              <c:layout>
                <c:manualLayout>
                  <c:x val="2.731463254593176E-2"/>
                  <c:y val="-2.196284448818897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371801181102361"/>
                  <c:y val="-3.921874999999999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062746062992126E-2"/>
                  <c:y val="-3.147957677165354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Лист1!$A$3:$A$5</c:f>
              <c:strCache>
                <c:ptCount val="3"/>
                <c:pt idx="0">
                  <c:v> 2023 год</c:v>
                </c:pt>
                <c:pt idx="1">
                  <c:v>2022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322</c:v>
                </c:pt>
                <c:pt idx="1">
                  <c:v>346</c:v>
                </c:pt>
                <c:pt idx="2">
                  <c:v>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Проверки Финансового управления Администрации Артемовского городского округа</c:v>
                </c:pt>
                <c:pt idx="1">
                  <c:v>Проверки Счетной палаты Артемовского городского округа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683760"/>
        <c:axId val="202684152"/>
        <c:axId val="0"/>
      </c:bar3DChart>
      <c:catAx>
        <c:axId val="2026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84152"/>
        <c:crosses val="autoZero"/>
        <c:auto val="1"/>
        <c:lblAlgn val="ctr"/>
        <c:lblOffset val="100"/>
        <c:noMultiLvlLbl val="0"/>
      </c:catAx>
      <c:valAx>
        <c:axId val="20268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8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 2021 год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2022 год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2023 год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Количество рассмотренных вопросов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2683368"/>
        <c:axId val="202684936"/>
        <c:axId val="0"/>
      </c:bar3DChart>
      <c:catAx>
        <c:axId val="202683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84936"/>
        <c:crosses val="autoZero"/>
        <c:auto val="1"/>
        <c:lblAlgn val="ctr"/>
        <c:lblOffset val="100"/>
        <c:noMultiLvlLbl val="0"/>
      </c:catAx>
      <c:valAx>
        <c:axId val="202684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683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7527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9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512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088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25.01.2024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5779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0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1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9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66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5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90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3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56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41417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6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25.01.2024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6455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05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6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791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25.01.2024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714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0547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77202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4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25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8" y="3956281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6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2858" y="744470"/>
            <a:ext cx="1067411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1596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94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2"/>
            <a:ext cx="9612971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9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EFEDE3"/>
                </a:solidFill>
              </a:rPr>
              <a:pPr/>
              <a:t>25.01.2024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3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FEDE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EFEDE3"/>
                </a:solidFill>
              </a:rPr>
              <a:pPr/>
              <a:t>‹#›</a:t>
            </a:fld>
            <a:endParaRPr lang="ru-RU">
              <a:solidFill>
                <a:srgbClr val="EFEDE3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95775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86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752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6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6001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6001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6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852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1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779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7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287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4396" y="624156"/>
            <a:ext cx="1987933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1" y="624156"/>
            <a:ext cx="7632700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82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230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3305209"/>
            <a:ext cx="4447785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3" y="2349754"/>
            <a:ext cx="4447787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3" y="3305209"/>
            <a:ext cx="4447787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036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2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1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924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64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1493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416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191B0E"/>
                </a:solidFill>
              </a:rPr>
              <a:pPr/>
              <a:t>25.01.2024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5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191B0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7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191B0E"/>
                </a:solidFill>
              </a:rPr>
              <a:pPr/>
              <a:t>‹#›</a:t>
            </a:fld>
            <a:endParaRPr lang="ru-RU">
              <a:solidFill>
                <a:srgbClr val="191B0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452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36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5184">
          <p15:clr>
            <a:srgbClr val="F26B43"/>
          </p15:clr>
        </p15:guide>
        <p15:guide id="10" pos="702">
          <p15:clr>
            <a:srgbClr val="F26B43"/>
          </p15:clr>
        </p15:guide>
        <p15:guide id="11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7568" y="2348880"/>
            <a:ext cx="8208912" cy="20882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мероприятий по противодействию коррупции в Артемовском городском округе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год, утвержденного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Администрации Артемовского городского округа от 18.01.2021 № 17-ПА «Об утверждении Плана мероприятий по противодействию коррупции в Артемовском городском округе на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2021-2024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годы»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7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84196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8. </a:t>
            </a:r>
            <a:r>
              <a:rPr lang="ru-RU" sz="2200" dirty="0"/>
              <a:t>Организация работы по устранению </a:t>
            </a:r>
            <a:r>
              <a:rPr lang="ru-RU" sz="2200" dirty="0" err="1"/>
              <a:t>коррупциогенных</a:t>
            </a:r>
            <a:r>
              <a:rPr lang="ru-RU" sz="2200" dirty="0"/>
              <a:t> факторов, препятствующих созданию благоприятных условий для привлечения инвестиций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103" y="2320834"/>
            <a:ext cx="4746171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smtClean="0"/>
              <a:t>2023 год </a:t>
            </a:r>
            <a:r>
              <a:rPr lang="ru-RU" dirty="0"/>
              <a:t>в соответствии с Порядком проведения оценки регулирующего воздействия проектов нормативных правовых актов Артемовского городского округа, утвержденным постановлением Администрации Артемовского городского округа от </a:t>
            </a:r>
            <a:r>
              <a:rPr lang="ru-RU" dirty="0" smtClean="0"/>
              <a:t>14.07.2022 </a:t>
            </a:r>
            <a:r>
              <a:rPr lang="ru-RU" dirty="0"/>
              <a:t>№ </a:t>
            </a:r>
            <a:r>
              <a:rPr lang="ru-RU" dirty="0" smtClean="0"/>
              <a:t>660-ПА </a:t>
            </a:r>
            <a:r>
              <a:rPr lang="ru-RU" dirty="0"/>
              <a:t>проведена оценка регулирующего воздействия по </a:t>
            </a:r>
            <a:r>
              <a:rPr lang="ru-RU" dirty="0" smtClean="0"/>
              <a:t>19 </a:t>
            </a:r>
            <a:r>
              <a:rPr lang="ru-RU" dirty="0"/>
              <a:t>проектам МНПА и экспертиза по </a:t>
            </a:r>
            <a:r>
              <a:rPr lang="ru-RU" dirty="0" smtClean="0"/>
              <a:t>7 </a:t>
            </a:r>
            <a:r>
              <a:rPr lang="ru-RU" dirty="0"/>
              <a:t>МНПА.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2355"/>
            <a:ext cx="853514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459" y="1329418"/>
            <a:ext cx="5628023" cy="50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4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3325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9. </a:t>
            </a:r>
            <a:r>
              <a:rPr lang="ru-RU" sz="2200" dirty="0"/>
              <a:t>Повышение результативности и эффективности работы с обращениями граждан по фактам коррупции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9" y="1793965"/>
            <a:ext cx="6217920" cy="48419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Для устных обращений граждан и организаций о фактах совершения коррупционных правонарушений муниципальными служащими Артемовского городского округа действует «телефон доверия» Администрации Артемовского городского округа </a:t>
            </a:r>
            <a:r>
              <a:rPr lang="ru-RU" dirty="0" smtClean="0"/>
              <a:t>–     </a:t>
            </a:r>
            <a:r>
              <a:rPr lang="ru-RU" b="1" i="1" dirty="0" smtClean="0"/>
              <a:t>5-72-98</a:t>
            </a:r>
            <a:r>
              <a:rPr lang="ru-RU" dirty="0" smtClean="0"/>
              <a:t>. С </a:t>
            </a:r>
            <a:r>
              <a:rPr lang="ru-RU" dirty="0"/>
              <a:t>целью ведения учета устных обращений граждан и организаций, сообщения, поступившие на Телефон доверия, заносятся в «Журнал устных обращений граждан и организаций о фактах совершения коррупционных правонарушений муниципальными служащими Артемовского городского </a:t>
            </a:r>
            <a:r>
              <a:rPr lang="ru-RU" dirty="0" smtClean="0"/>
              <a:t>округа. </a:t>
            </a:r>
          </a:p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2023 году </a:t>
            </a:r>
            <a:r>
              <a:rPr lang="ru-RU" dirty="0"/>
              <a:t>обращений не поступало.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5897"/>
            <a:ext cx="853514" cy="13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595" y="143691"/>
            <a:ext cx="5495342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95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50372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10. </a:t>
            </a:r>
            <a:r>
              <a:rPr lang="ru-RU" sz="2000" dirty="0"/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3647"/>
            <a:ext cx="853514" cy="1377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0835" y="2013078"/>
            <a:ext cx="1119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Информация о результатах деятельности комиссии по координации работы по противодействию коррупции в Артемовском городском округе размещена </a:t>
            </a:r>
            <a:r>
              <a:rPr lang="ru-RU" dirty="0"/>
              <a:t>21.02.2023, 24.05.2023, 22.08.2023, 19.12.2023.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210" y="2727129"/>
            <a:ext cx="6498942" cy="3915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6313" y="2936215"/>
            <a:ext cx="432167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/>
              <a:t>Информация о результатах </a:t>
            </a:r>
            <a:r>
              <a:rPr lang="ru-RU" sz="1900" dirty="0" smtClean="0"/>
              <a:t>деятельности </a:t>
            </a:r>
            <a:r>
              <a:rPr lang="ru-RU" sz="1900" dirty="0"/>
              <a:t>комиссии по соблюдению </a:t>
            </a:r>
            <a:r>
              <a:rPr lang="ru-RU" sz="1900" dirty="0" smtClean="0"/>
              <a:t>требований </a:t>
            </a:r>
            <a:r>
              <a:rPr lang="ru-RU" sz="1900" dirty="0"/>
              <a:t>к служебному поведению </a:t>
            </a:r>
            <a:r>
              <a:rPr lang="ru-RU" sz="1900" dirty="0" smtClean="0"/>
              <a:t>муниципальных </a:t>
            </a:r>
            <a:r>
              <a:rPr lang="ru-RU" sz="1900" dirty="0"/>
              <a:t>служащих, и урегулированию конфликта интересов в органах </a:t>
            </a:r>
            <a:r>
              <a:rPr lang="ru-RU" sz="1900" dirty="0" smtClean="0"/>
              <a:t>местного </a:t>
            </a:r>
            <a:r>
              <a:rPr lang="ru-RU" sz="1900" dirty="0"/>
              <a:t>самоуправления Артемовского </a:t>
            </a:r>
            <a:r>
              <a:rPr lang="ru-RU" sz="1900" dirty="0" smtClean="0"/>
              <a:t>городского </a:t>
            </a:r>
            <a:r>
              <a:rPr lang="ru-RU" sz="1900" dirty="0"/>
              <a:t>округа за </a:t>
            </a:r>
            <a:r>
              <a:rPr lang="ru-RU" sz="1900" dirty="0" smtClean="0"/>
              <a:t>2023 год </a:t>
            </a:r>
            <a:r>
              <a:rPr lang="ru-RU" sz="1900" dirty="0"/>
              <a:t>размещена </a:t>
            </a:r>
            <a:r>
              <a:rPr lang="ru-RU" sz="1900" dirty="0"/>
              <a:t>17.01.2023, 06.03.2023, 10.04.2023, 07.06.2023, 22.11.2023, 12.12.2023.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1924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090" y="45665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11. </a:t>
            </a:r>
            <a:r>
              <a:rPr lang="ru-RU" sz="2000" dirty="0"/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1" y="2425804"/>
            <a:ext cx="4881154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2023 году </a:t>
            </a:r>
            <a:r>
              <a:rPr lang="ru-RU" dirty="0"/>
              <a:t>мониторинг хода </a:t>
            </a:r>
            <a:r>
              <a:rPr lang="ru-RU" dirty="0" smtClean="0"/>
              <a:t>реализации </a:t>
            </a:r>
            <a:r>
              <a:rPr lang="ru-RU" dirty="0"/>
              <a:t>и эффективности мероприятий по противодействию коррупции (</a:t>
            </a:r>
            <a:r>
              <a:rPr lang="ru-RU" dirty="0" smtClean="0"/>
              <a:t>федеральный </a:t>
            </a:r>
            <a:r>
              <a:rPr lang="ru-RU" dirty="0"/>
              <a:t>антикоррупционный </a:t>
            </a:r>
            <a:r>
              <a:rPr lang="ru-RU" dirty="0" smtClean="0"/>
              <a:t>мониторинг</a:t>
            </a:r>
            <a:r>
              <a:rPr lang="ru-RU" dirty="0"/>
              <a:t>) в Артемовском городском округе направлен в Департамент </a:t>
            </a:r>
            <a:r>
              <a:rPr lang="ru-RU" dirty="0" smtClean="0"/>
              <a:t>противодействия </a:t>
            </a:r>
            <a:r>
              <a:rPr lang="ru-RU" dirty="0"/>
              <a:t>коррупции и контроля </a:t>
            </a:r>
            <a:r>
              <a:rPr lang="ru-RU" dirty="0" smtClean="0"/>
              <a:t>Свердловской </a:t>
            </a:r>
            <a:r>
              <a:rPr lang="ru-RU" dirty="0"/>
              <a:t>области в установленные </a:t>
            </a:r>
            <a:r>
              <a:rPr lang="ru-RU" dirty="0" smtClean="0"/>
              <a:t>сроки.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117457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9914" y="806364"/>
            <a:ext cx="4398376" cy="598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21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178" y="392836"/>
            <a:ext cx="9614516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12. </a:t>
            </a:r>
            <a:r>
              <a:rPr lang="ru-RU" sz="2200" dirty="0"/>
              <a:t>Обеспечение участия институтов гражданского общества в мероприятиях по противодействию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79506"/>
            <a:ext cx="10681094" cy="2552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 состав комиссии по соблюдению требований к служебному поведению муниципальных служащих и урегулированию конфликта интересов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представитель Общественной палаты Артемовского городского округа.</a:t>
            </a:r>
          </a:p>
          <a:p>
            <a:pPr marL="0" indent="0">
              <a:buNone/>
            </a:pPr>
            <a:r>
              <a:rPr lang="ru-RU" dirty="0"/>
              <a:t>В состав комиссии по координации работы по противодействию коррупции в Артемовском городском округе </a:t>
            </a:r>
            <a:r>
              <a:rPr lang="ru-RU" dirty="0" smtClean="0"/>
              <a:t>входит </a:t>
            </a:r>
            <a:r>
              <a:rPr lang="ru-RU" dirty="0"/>
              <a:t>председатель Общественной палаты Артемовского городского округа, член Президиума Совета Местного отделения Свердловской областной общественной организации ветеранов войны, труда боевых действий, государственной службы, пенсионеров Артемовского городского округа.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0102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357" y="3936274"/>
            <a:ext cx="9440092" cy="29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006" y="407125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Раздел 13. </a:t>
            </a:r>
            <a:r>
              <a:rPr lang="ru-RU" sz="2200" dirty="0"/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6561" y="1650274"/>
            <a:ext cx="5133704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Подготовлен и размещен на официальном сайте Артемовского городского округа в </a:t>
            </a:r>
            <a:r>
              <a:rPr lang="ru-RU" dirty="0" smtClean="0"/>
              <a:t>информационно-телекоммуникационной сети </a:t>
            </a:r>
            <a:r>
              <a:rPr lang="ru-RU" dirty="0"/>
              <a:t>«Интернет» в подразделе «Доклады, отчеты, обзоры, статистическая информация» раздела «Противодействие коррупции» отчет об исполнении Плана просветительских мероприятий, направленных на создание в обществе атмосферы нетерпимости к коррупционным проявлениям в Артемовском городском округе за </a:t>
            </a:r>
            <a:r>
              <a:rPr lang="ru-RU" dirty="0" smtClean="0"/>
              <a:t>2023 год.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807" y="108858"/>
            <a:ext cx="853514" cy="1383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509" y="1397181"/>
            <a:ext cx="5375909" cy="53759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5" y="5138122"/>
            <a:ext cx="4827270" cy="1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51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840" y="430362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49" y="1916262"/>
            <a:ext cx="10354491" cy="49417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smtClean="0"/>
              <a:t>2023 году </a:t>
            </a:r>
            <a:r>
              <a:rPr lang="ru-RU" dirty="0"/>
              <a:t>состоялось </a:t>
            </a:r>
            <a:r>
              <a:rPr lang="ru-RU" dirty="0"/>
              <a:t>4</a:t>
            </a:r>
            <a:r>
              <a:rPr lang="ru-RU" dirty="0" smtClean="0"/>
              <a:t> </a:t>
            </a:r>
            <a:r>
              <a:rPr lang="ru-RU" dirty="0"/>
              <a:t>заседания </a:t>
            </a:r>
            <a:r>
              <a:rPr lang="ru-RU" dirty="0" smtClean="0"/>
              <a:t>Комиссии </a:t>
            </a:r>
            <a:r>
              <a:rPr lang="ru-RU" dirty="0"/>
              <a:t>по координации работы по </a:t>
            </a:r>
            <a:r>
              <a:rPr lang="ru-RU" dirty="0" smtClean="0"/>
              <a:t>противодействию </a:t>
            </a:r>
            <a:r>
              <a:rPr lang="ru-RU" dirty="0"/>
              <a:t>коррупции в </a:t>
            </a:r>
            <a:r>
              <a:rPr lang="ru-RU" dirty="0" smtClean="0"/>
              <a:t>Артемовском </a:t>
            </a:r>
            <a:r>
              <a:rPr lang="ru-RU" dirty="0"/>
              <a:t>городском округе </a:t>
            </a:r>
            <a:r>
              <a:rPr lang="ru-RU" dirty="0"/>
              <a:t>(21.02.2023, 24.05.2023, 22.08.2023, </a:t>
            </a:r>
            <a:r>
              <a:rPr lang="ru-RU" dirty="0" smtClean="0"/>
              <a:t>19.12.2023), </a:t>
            </a:r>
            <a:r>
              <a:rPr lang="ru-RU" dirty="0" smtClean="0"/>
              <a:t>на </a:t>
            </a:r>
            <a:r>
              <a:rPr lang="ru-RU" dirty="0"/>
              <a:t>которых рассмотрено </a:t>
            </a:r>
            <a:r>
              <a:rPr lang="ru-RU" dirty="0" smtClean="0"/>
              <a:t>39</a:t>
            </a:r>
            <a:r>
              <a:rPr lang="ru-RU" dirty="0" smtClean="0"/>
              <a:t> </a:t>
            </a:r>
            <a:r>
              <a:rPr lang="ru-RU" dirty="0" smtClean="0"/>
              <a:t>вопросов.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29" y="176724"/>
            <a:ext cx="853514" cy="1383912"/>
          </a:xfrm>
          <a:prstGeom prst="rect">
            <a:avLst/>
          </a:prstGeom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906127735"/>
              </p:ext>
            </p:extLst>
          </p:nvPr>
        </p:nvGraphicFramePr>
        <p:xfrm>
          <a:off x="2119085" y="3143794"/>
          <a:ext cx="8128000" cy="349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257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23999"/>
            <a:ext cx="9601200" cy="1485900"/>
          </a:xfrm>
        </p:spPr>
        <p:txBody>
          <a:bodyPr>
            <a:normAutofit/>
          </a:bodyPr>
          <a:lstStyle/>
          <a:p>
            <a:r>
              <a:rPr lang="ru-RU" sz="2200" b="1" dirty="0"/>
              <a:t>Раздел 14. </a:t>
            </a:r>
            <a:r>
              <a:rPr lang="ru-RU" sz="2200" dirty="0"/>
              <a:t>Организационное обеспечение деятельности коллегиальных органов в сфере противодействия коррупции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6628" y="2455818"/>
            <a:ext cx="5660571" cy="3770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 </a:t>
            </a:r>
            <a:r>
              <a:rPr lang="ru-RU" dirty="0"/>
              <a:t>результатам рассмотрения вопросов Комиссией дано </a:t>
            </a:r>
            <a:r>
              <a:rPr lang="ru-RU" dirty="0" smtClean="0"/>
              <a:t>73</a:t>
            </a:r>
            <a:r>
              <a:rPr lang="ru-RU" dirty="0" smtClean="0"/>
              <a:t> поручения, </a:t>
            </a:r>
            <a:r>
              <a:rPr lang="ru-RU" dirty="0"/>
              <a:t>исполнителями которых являются как руководители органов местного самоуправления Артемовского городского округа, органов Администрации, структурных подразделений Администрации, так и представители институтов гражданского общества. Ведется контроль исполнения протокольных поручений Комиссии.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03" y="147333"/>
            <a:ext cx="853514" cy="1383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891" y="1045029"/>
            <a:ext cx="5784670" cy="57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37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37457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</a:t>
            </a:r>
            <a:r>
              <a:rPr lang="ru-RU" sz="2000" b="1" dirty="0" smtClean="0"/>
              <a:t>15. </a:t>
            </a:r>
            <a:r>
              <a:rPr lang="ru-RU" sz="2000" dirty="0"/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3560" y="1612090"/>
            <a:ext cx="10342769" cy="35814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smtClean="0"/>
              <a:t>2023 году </a:t>
            </a:r>
            <a:r>
              <a:rPr lang="ru-RU" dirty="0"/>
              <a:t>повышение </a:t>
            </a:r>
            <a:r>
              <a:rPr lang="ru-RU" dirty="0" smtClean="0"/>
              <a:t>квалификации в </a:t>
            </a:r>
            <a:r>
              <a:rPr lang="ru-RU" dirty="0"/>
              <a:t>сфере </a:t>
            </a:r>
            <a:r>
              <a:rPr lang="ru-RU" dirty="0" smtClean="0"/>
              <a:t>противодействия коррупции </a:t>
            </a:r>
            <a:r>
              <a:rPr lang="ru-RU" dirty="0"/>
              <a:t>прошли </a:t>
            </a:r>
            <a:r>
              <a:rPr lang="ru-RU" dirty="0" smtClean="0"/>
              <a:t>5 </a:t>
            </a:r>
            <a:r>
              <a:rPr lang="ru-RU" dirty="0" smtClean="0"/>
              <a:t>муниципальных </a:t>
            </a:r>
            <a:r>
              <a:rPr lang="ru-RU" dirty="0"/>
              <a:t>служащих, впервые поступивших на муниципальную службу в органы местного самоуправления </a:t>
            </a:r>
            <a:r>
              <a:rPr lang="ru-RU" dirty="0" smtClean="0"/>
              <a:t>Артемовского </a:t>
            </a:r>
            <a:r>
              <a:rPr lang="ru-RU" dirty="0"/>
              <a:t>городского </a:t>
            </a:r>
            <a:r>
              <a:rPr lang="ru-RU" dirty="0" smtClean="0"/>
              <a:t>округа.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797" y="73685"/>
            <a:ext cx="853514" cy="13839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54" y="2244634"/>
            <a:ext cx="5209903" cy="52099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382" y="2587906"/>
            <a:ext cx="6197824" cy="41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99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1477" y="260750"/>
            <a:ext cx="9767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Из </a:t>
            </a:r>
            <a:r>
              <a:rPr lang="ru-RU" sz="4000" dirty="0" smtClean="0"/>
              <a:t>71</a:t>
            </a:r>
            <a:r>
              <a:rPr lang="ru-RU" sz="4000" dirty="0" smtClean="0"/>
              <a:t> </a:t>
            </a:r>
            <a:r>
              <a:rPr lang="ru-RU" sz="4000" dirty="0"/>
              <a:t>мероприятий Плана, запланированных к выполнению в </a:t>
            </a:r>
            <a:r>
              <a:rPr lang="ru-RU" sz="4000" dirty="0" smtClean="0"/>
              <a:t>2023 году </a:t>
            </a:r>
            <a:r>
              <a:rPr lang="ru-RU" sz="4000" dirty="0"/>
              <a:t>выполнено </a:t>
            </a:r>
            <a:r>
              <a:rPr lang="ru-RU" sz="4000" dirty="0" smtClean="0"/>
              <a:t>71 </a:t>
            </a:r>
            <a:r>
              <a:rPr lang="ru-RU" sz="4000" dirty="0"/>
              <a:t>(100%)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27" y="2060405"/>
            <a:ext cx="8700218" cy="47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380" y="171223"/>
            <a:ext cx="10017489" cy="1368152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противодействию коррупции в Артемовском городского округе на 2021-2023 годы включает следующие разделы: </a:t>
            </a:r>
          </a:p>
        </p:txBody>
      </p:sp>
      <p:pic>
        <p:nvPicPr>
          <p:cNvPr id="2052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05" y="49170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39380" y="959669"/>
            <a:ext cx="98245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Совершенствование нормативного правового обеспечения деятельности по противодействию коррупции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бюджетной сфере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и иных правонарушений в муниципальных организациях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по устранению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коррупциогенных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факторов, препятствующих созданию благоприятных условий для привлечения инвестиций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9.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эффективности работы с обращениями граждан по фактам коррупции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антикоррупционной деятельности органов местного самоуправления Артемовского городского округа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12.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участия институтов гражданского общества в мероприятиях по противодействию коррупции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13.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просветительских мероприятий, направленных на создание в обществе атмосферы нетерпимости к коррупционным проявлениям </a:t>
            </a:r>
          </a:p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14.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обеспечение деятельности коллегиальных органов в сфере противодействия коррупции </a:t>
            </a:r>
          </a:p>
          <a:p>
            <a:pPr algn="just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15.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</a:t>
            </a:r>
          </a:p>
        </p:txBody>
      </p:sp>
    </p:spTree>
    <p:extLst>
      <p:ext uri="{BB962C8B-B14F-4D97-AF65-F5344CB8AC3E}">
        <p14:creationId xmlns:p14="http://schemas.microsoft.com/office/powerpoint/2010/main" val="10325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094" y="481236"/>
            <a:ext cx="8790059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нормативного правового обеспечения деятельности по противодействию коррупции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7155" y="1408213"/>
            <a:ext cx="9027530" cy="129614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осуществлялась разработка (внесение изменений) в административные регламенты предоставления муниципальных услуг. По состоянию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01.01.2024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услуг,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услуге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Административные регламенты,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регламентов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в стадии разработки и согласования.</a:t>
            </a:r>
          </a:p>
        </p:txBody>
      </p:sp>
      <p:pic>
        <p:nvPicPr>
          <p:cNvPr id="4" name="Picture 4" descr="artemovskii_rayon_c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52" y="168884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27959805"/>
              </p:ext>
            </p:extLst>
          </p:nvPr>
        </p:nvGraphicFramePr>
        <p:xfrm>
          <a:off x="5421336" y="2548931"/>
          <a:ext cx="619589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52" y="2195736"/>
            <a:ext cx="4632311" cy="43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3632" y="389006"/>
            <a:ext cx="9155818" cy="1008111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0229" y="2400793"/>
            <a:ext cx="3544385" cy="3025317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антикоррупционная 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МНПА,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346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МНПА,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291 проекта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МНПА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7440466"/>
              </p:ext>
            </p:extLst>
          </p:nvPr>
        </p:nvGraphicFramePr>
        <p:xfrm>
          <a:off x="1336431" y="2057521"/>
          <a:ext cx="6591718" cy="3439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4" descr="artemovskii_rayon_c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3" y="116633"/>
            <a:ext cx="845467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907" y="5497166"/>
            <a:ext cx="10676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антикоррупционной экспертизы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коррупциогенные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не выявлены,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проекте МНПА,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3073" y="1472745"/>
            <a:ext cx="10746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официальном сайте Артемовского городского округа в информационно-телекоммуникационной сети «Интернет» в разделе «Независимая антикоррупционная экспертиза» в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году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размещено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322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МНПА.</a:t>
            </a:r>
          </a:p>
        </p:txBody>
      </p:sp>
    </p:spTree>
    <p:extLst>
      <p:ext uri="{BB962C8B-B14F-4D97-AF65-F5344CB8AC3E}">
        <p14:creationId xmlns:p14="http://schemas.microsoft.com/office/powerpoint/2010/main" val="40058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452" y="485503"/>
            <a:ext cx="9196251" cy="14859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</a:t>
            </a:r>
            <a:r>
              <a:rPr lang="ru-RU" sz="20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по профилактике коррупционных правонарушений в системе кадровой работы</a:t>
            </a:r>
            <a: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11" y="174110"/>
            <a:ext cx="847417" cy="1371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0275" y="2171700"/>
            <a:ext cx="61047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smtClean="0"/>
              <a:t>2023 году </a:t>
            </a:r>
            <a:r>
              <a:rPr lang="ru-RU" dirty="0"/>
              <a:t>уведомлений о фактах склонения муниципальных </a:t>
            </a:r>
            <a:r>
              <a:rPr lang="ru-RU" dirty="0" smtClean="0"/>
              <a:t>служащих</a:t>
            </a:r>
            <a:r>
              <a:rPr lang="ru-RU" dirty="0"/>
              <a:t>, замещающих должности </a:t>
            </a:r>
            <a:r>
              <a:rPr lang="ru-RU" dirty="0" smtClean="0"/>
              <a:t>муниципальной </a:t>
            </a:r>
            <a:r>
              <a:rPr lang="ru-RU" dirty="0"/>
              <a:t>службы в органах местного самоуправления Артемовского </a:t>
            </a:r>
            <a:r>
              <a:rPr lang="ru-RU" dirty="0" smtClean="0"/>
              <a:t>городского </a:t>
            </a:r>
            <a:r>
              <a:rPr lang="ru-RU" dirty="0"/>
              <a:t>округа, к совершению </a:t>
            </a:r>
            <a:r>
              <a:rPr lang="ru-RU" dirty="0" smtClean="0"/>
              <a:t>коррупционных </a:t>
            </a:r>
            <a:r>
              <a:rPr lang="ru-RU" dirty="0"/>
              <a:t>правонарушений не поступало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Организовано </a:t>
            </a:r>
            <a:r>
              <a:rPr lang="ru-RU" dirty="0"/>
              <a:t>ознакомление </a:t>
            </a:r>
            <a:r>
              <a:rPr lang="ru-RU" dirty="0" smtClean="0"/>
              <a:t>17 </a:t>
            </a:r>
            <a:r>
              <a:rPr lang="ru-RU" dirty="0"/>
              <a:t>граждан, поступающих на должности муниципальной службы в органы местного самоуправления Артемовского городского округа, с положениями антикоррупционного законодательства Российской Федерации, Свердловской области.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9" y="1606789"/>
            <a:ext cx="2690635" cy="49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61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1" y="1309006"/>
            <a:ext cx="4933950" cy="5048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536" y="430015"/>
            <a:ext cx="8978537" cy="1485900"/>
          </a:xfrm>
        </p:spPr>
        <p:txBody>
          <a:bodyPr>
            <a:normAutofit/>
          </a:bodyPr>
          <a:lstStyle/>
          <a:p>
            <a:r>
              <a:rPr lang="ru-RU" sz="2000" dirty="0"/>
              <a:t>Раздел 4. Совершенствование работы по профилактике коррупционных и иных правонарушений в сфере управления и распоряжения муниципальной собственностью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127" y="1628503"/>
            <a:ext cx="6342304" cy="472875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Обеспечение доступности процедур по реализации муниципального имущества и земельных участков, открытости, </a:t>
            </a:r>
            <a:r>
              <a:rPr lang="ru-RU" dirty="0" smtClean="0"/>
              <a:t>добросовестной </a:t>
            </a:r>
            <a:r>
              <a:rPr lang="ru-RU" dirty="0"/>
              <a:t>конкуренции и объективности при выполнении функции по реализации муниципального имущества и земельных участков на территории Артемовского </a:t>
            </a:r>
            <a:r>
              <a:rPr lang="ru-RU" dirty="0" smtClean="0"/>
              <a:t>городского округа достигается </a:t>
            </a:r>
            <a:r>
              <a:rPr lang="ru-RU" dirty="0"/>
              <a:t>путем размещения в СМИ и на официальном сайте Артемовского городского округа, а также на сайте http://torgi.gov.ru/ информации о </a:t>
            </a:r>
            <a:r>
              <a:rPr lang="ru-RU" dirty="0" smtClean="0"/>
              <a:t>продаже </a:t>
            </a:r>
            <a:r>
              <a:rPr lang="ru-RU" dirty="0"/>
              <a:t>муниципального имущества, </a:t>
            </a:r>
            <a:r>
              <a:rPr lang="ru-RU" dirty="0" smtClean="0"/>
              <a:t>предоставлении </a:t>
            </a:r>
            <a:r>
              <a:rPr lang="ru-RU" dirty="0"/>
              <a:t>земельных участков для </a:t>
            </a:r>
            <a:r>
              <a:rPr lang="ru-RU" dirty="0" smtClean="0"/>
              <a:t>индивидуального </a:t>
            </a:r>
            <a:r>
              <a:rPr lang="ru-RU" dirty="0"/>
              <a:t>жилищного </a:t>
            </a:r>
            <a:r>
              <a:rPr lang="ru-RU" dirty="0" smtClean="0"/>
              <a:t>строительства</a:t>
            </a:r>
            <a:r>
              <a:rPr lang="ru-RU" dirty="0"/>
              <a:t>, ведения личного подсобного </a:t>
            </a:r>
            <a:r>
              <a:rPr lang="ru-RU" dirty="0" smtClean="0"/>
              <a:t>хозяйства </a:t>
            </a:r>
            <a:r>
              <a:rPr lang="ru-RU" dirty="0"/>
              <a:t>в границах населенного пункта, садоводства, дачного хозяйства, </a:t>
            </a:r>
            <a:r>
              <a:rPr lang="ru-RU" dirty="0" smtClean="0"/>
              <a:t>гражданам </a:t>
            </a:r>
            <a:r>
              <a:rPr lang="ru-RU" dirty="0"/>
              <a:t>и крестьянским (фермерским) </a:t>
            </a:r>
            <a:r>
              <a:rPr lang="ru-RU" dirty="0" smtClean="0"/>
              <a:t>хозяйствам </a:t>
            </a:r>
            <a:r>
              <a:rPr lang="ru-RU" dirty="0"/>
              <a:t>для осуществления </a:t>
            </a:r>
            <a:r>
              <a:rPr lang="ru-RU" dirty="0" smtClean="0"/>
              <a:t>крестьянским </a:t>
            </a:r>
            <a:r>
              <a:rPr lang="ru-RU" dirty="0"/>
              <a:t>(фермерским) хозяйством его </a:t>
            </a:r>
            <a:r>
              <a:rPr lang="ru-RU" dirty="0" smtClean="0"/>
              <a:t>деятельности </a:t>
            </a:r>
            <a:r>
              <a:rPr lang="ru-RU" dirty="0"/>
              <a:t>(за 2023 год опубликовано 40 извещений), о проведении аукционов на право заключения договоров аренды земельных участков (опубликовано 16 извещений).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811" y="174110"/>
            <a:ext cx="84741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3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399" y="378522"/>
            <a:ext cx="9361715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5. </a:t>
            </a:r>
            <a:r>
              <a:rPr lang="ru-RU" sz="2000" dirty="0"/>
              <a:t>Совершенствование работы по профилактике коррупционных и иных правонарушений в бюджетной сфере </a:t>
            </a: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55835"/>
              </p:ext>
            </p:extLst>
          </p:nvPr>
        </p:nvGraphicFramePr>
        <p:xfrm>
          <a:off x="618307" y="2989162"/>
          <a:ext cx="7759339" cy="349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05" y="171272"/>
            <a:ext cx="853514" cy="1371719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262705" y="1665912"/>
            <a:ext cx="10441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dirty="0" smtClean="0"/>
              <a:t>2023 году:</a:t>
            </a:r>
            <a:endParaRPr lang="ru-RU" dirty="0" smtClean="0"/>
          </a:p>
          <a:p>
            <a:r>
              <a:rPr lang="ru-RU" dirty="0" smtClean="0"/>
              <a:t>- Финансовым управлением Администрации Артемовского городского округа проведено </a:t>
            </a:r>
            <a:r>
              <a:rPr lang="ru-RU" dirty="0" smtClean="0"/>
              <a:t>9 </a:t>
            </a:r>
            <a:r>
              <a:rPr lang="ru-RU" dirty="0" smtClean="0"/>
              <a:t>плановых </a:t>
            </a:r>
            <a:r>
              <a:rPr lang="ru-RU" dirty="0" smtClean="0"/>
              <a:t>проверок, 1 внеплановая. </a:t>
            </a:r>
            <a:endParaRPr lang="ru-RU" dirty="0" smtClean="0"/>
          </a:p>
          <a:p>
            <a:r>
              <a:rPr lang="ru-RU" dirty="0" smtClean="0"/>
              <a:t>- Счетной палатой Артемовского городского округа проведены </a:t>
            </a:r>
            <a:r>
              <a:rPr lang="ru-RU" dirty="0" smtClean="0"/>
              <a:t>4 </a:t>
            </a:r>
            <a:r>
              <a:rPr lang="ru-RU" dirty="0" smtClean="0"/>
              <a:t>проверки.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464731" y="4511040"/>
            <a:ext cx="3518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Информация по результатам проверок направлена в Артемовскую городскую прокуратуру.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25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406507" y="1450064"/>
            <a:ext cx="10389661" cy="7532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6507" y="2472892"/>
            <a:ext cx="6515096" cy="4420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415834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6. </a:t>
            </a:r>
            <a:r>
              <a:rPr lang="ru-RU" sz="2000" dirty="0"/>
              <a:t>Совершенствование работы по профилактике коррупционных и иных правонарушений в сфере закупок, товаров, работ, услуг для обеспечения муниципальных </a:t>
            </a:r>
            <a:r>
              <a:rPr lang="ru-RU" sz="2000" dirty="0" smtClean="0"/>
              <a:t>нужд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506" y="1473783"/>
            <a:ext cx="10389661" cy="737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Через Департамент государственных закупок Свердловской области за </a:t>
            </a:r>
            <a:r>
              <a:rPr lang="ru-RU" dirty="0" smtClean="0"/>
              <a:t>2023 год </a:t>
            </a:r>
            <a:r>
              <a:rPr lang="ru-RU" dirty="0" smtClean="0"/>
              <a:t>объявлено </a:t>
            </a:r>
            <a:r>
              <a:rPr lang="ru-RU" dirty="0"/>
              <a:t>2</a:t>
            </a:r>
            <a:r>
              <a:rPr lang="ru-RU" dirty="0" smtClean="0"/>
              <a:t> конкурса </a:t>
            </a:r>
            <a:r>
              <a:rPr lang="ru-RU" dirty="0"/>
              <a:t>с ограниченным участием в электронной форме, в том числе: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960" y="2748282"/>
            <a:ext cx="7601558" cy="3994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6507" y="2472892"/>
            <a:ext cx="10389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Управлением образования </a:t>
            </a:r>
            <a:r>
              <a:rPr lang="ru-RU" dirty="0"/>
              <a:t>Артемовского городского </a:t>
            </a:r>
            <a:r>
              <a:rPr lang="ru-RU" dirty="0" smtClean="0"/>
              <a:t>округа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08" y="69959"/>
            <a:ext cx="85351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3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354875"/>
            <a:ext cx="9601200" cy="1485900"/>
          </a:xfrm>
        </p:spPr>
        <p:txBody>
          <a:bodyPr>
            <a:normAutofit/>
          </a:bodyPr>
          <a:lstStyle/>
          <a:p>
            <a:r>
              <a:rPr lang="ru-RU" sz="2000" b="1" dirty="0"/>
              <a:t>Раздел 7. </a:t>
            </a:r>
            <a:r>
              <a:rPr lang="ru-RU" sz="2000" dirty="0"/>
              <a:t>Совершенствование работы по профилактике коррупционных и иных правонарушений в муниципальных организациях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46365"/>
            <a:ext cx="4785360" cy="3581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2023 году </a:t>
            </a:r>
            <a:r>
              <a:rPr lang="ru-RU" dirty="0"/>
              <a:t>проводилась разъяснительная     работа по антикоррупционному законодательству:                    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образовательных организациях;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</a:t>
            </a:r>
            <a:r>
              <a:rPr lang="ru-RU" dirty="0" smtClean="0"/>
              <a:t>учреждениях культуры Артемовского </a:t>
            </a:r>
            <a:r>
              <a:rPr lang="ru-RU" dirty="0"/>
              <a:t>городского округа;</a:t>
            </a:r>
          </a:p>
          <a:p>
            <a:pPr marL="0" indent="0" algn="just">
              <a:buNone/>
            </a:pPr>
            <a:r>
              <a:rPr lang="ru-RU" dirty="0" smtClean="0"/>
              <a:t>- в </a:t>
            </a:r>
            <a:r>
              <a:rPr lang="ru-RU" dirty="0"/>
              <a:t>муниципальных учреждениях, подведомственных </a:t>
            </a:r>
            <a:r>
              <a:rPr lang="ru-RU" dirty="0" smtClean="0"/>
              <a:t>Администрации Артемовского городского округа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938"/>
            <a:ext cx="853514" cy="1377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274" y="1522753"/>
            <a:ext cx="6731726" cy="49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9811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2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4.xml><?xml version="1.0" encoding="utf-8"?>
<a:theme xmlns:a="http://schemas.openxmlformats.org/drawingml/2006/main" name="3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1477</Words>
  <Application>Microsoft Office PowerPoint</Application>
  <PresentationFormat>Широкоэкранный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Franklin Gothic Book</vt:lpstr>
      <vt:lpstr>Times New Roman</vt:lpstr>
      <vt:lpstr>Crop</vt:lpstr>
      <vt:lpstr>1_Crop</vt:lpstr>
      <vt:lpstr>2_Crop</vt:lpstr>
      <vt:lpstr>3_Crop</vt:lpstr>
      <vt:lpstr>Презентация PowerPoint</vt:lpstr>
      <vt:lpstr>План мероприятий по противодействию коррупции в Артемовском городского округе на 2021-2023 годы включает следующие разделы: </vt:lpstr>
      <vt:lpstr>Раздел 1. Совершенствование нормативного правового обеспечения деятельности по противодействию коррупции</vt:lpstr>
      <vt:lpstr>Раздел 2. Повышение результативности антикоррупционной экспертизы муниципальных нормативных правовых актов Артемовского городского округа и проектов нормативных правовых актов Артемовского городского округа </vt:lpstr>
      <vt:lpstr>Раздел 3. Совершенствование работы по профилактике коррупционных правонарушений в системе кадровой работы </vt:lpstr>
      <vt:lpstr>Раздел 4. Совершенствование работы по профилактике коррупционных и иных правонарушений в сфере управления и распоряжения муниципальной собственностью </vt:lpstr>
      <vt:lpstr>Раздел 5. Совершенствование работы по профилактике коррупционных и иных правонарушений в бюджетной сфере </vt:lpstr>
      <vt:lpstr>Раздел 6. Совершенствование работы по профилактике коррупционных и иных правонарушений в сфере закупок, товаров, работ, услуг для обеспечения муниципальных нужд</vt:lpstr>
      <vt:lpstr>Раздел 7. Совершенствование работы по профилактике коррупционных и иных правонарушений в муниципальных организациях </vt:lpstr>
      <vt:lpstr>Раздел 8. Организация работы по устранению коррупциогенных факторов, препятствующих созданию благоприятных условий для привлечения инвестиций </vt:lpstr>
      <vt:lpstr>Раздел 9. Повышение результативности и эффективности работы с обращениями граждан по фактам коррупции </vt:lpstr>
      <vt:lpstr>Раздел 10. Обеспечение открытости деятельности органов местного самоуправления Артемовского городского округа, обеспечение права граждан на доступ к информации о деятельности органов местного самоуправления Артемовского городского округа в сфере противодействия коррупции  </vt:lpstr>
      <vt:lpstr>Раздел 11. Повышение эффективности антикоррупционной деятельности органов местного самоуправления Артемовского городского округа  </vt:lpstr>
      <vt:lpstr>Раздел 12. Обеспечение участия институтов гражданского общества в мероприятиях по противодействию коррупции  </vt:lpstr>
      <vt:lpstr>Раздел 13. Реализация комплекса просветительских мероприятий, направленных на создание в обществе атмосферы нетерпимости к коррупционным проявлениям  </vt:lpstr>
      <vt:lpstr>Раздел 14. Организационное обеспечение деятельности коллегиальных органов в сфере противодействия коррупции  </vt:lpstr>
      <vt:lpstr>Раздел 14. Организационное обеспечение деятельности коллегиальных органов в сфере противодействия коррупции  </vt:lpstr>
      <vt:lpstr>Раздел 15. Исполнение мероприятий Национального плана противодействия коррупции на 2021-2024 годы, утвержденного Указом Президента Российской Федерации от 16 августа 2021 года №478 « О национальном плане противодействия коррупции на 2021-2024 годы» 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Евгеньевна Большова</dc:creator>
  <cp:lastModifiedBy>Екатерина Евгеньевна Большова</cp:lastModifiedBy>
  <cp:revision>40</cp:revision>
  <dcterms:created xsi:type="dcterms:W3CDTF">2022-01-26T11:07:51Z</dcterms:created>
  <dcterms:modified xsi:type="dcterms:W3CDTF">2024-01-25T07:06:31Z</dcterms:modified>
</cp:coreProperties>
</file>